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8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6"/>
  </p:notesMasterIdLst>
  <p:sldIdLst>
    <p:sldId id="256" r:id="rId2"/>
    <p:sldId id="257" r:id="rId3"/>
    <p:sldId id="259" r:id="rId4"/>
    <p:sldId id="258" r:id="rId5"/>
    <p:sldId id="273" r:id="rId6"/>
    <p:sldId id="290" r:id="rId7"/>
    <p:sldId id="318" r:id="rId8"/>
    <p:sldId id="316" r:id="rId9"/>
    <p:sldId id="263" r:id="rId10"/>
    <p:sldId id="268" r:id="rId11"/>
    <p:sldId id="293" r:id="rId12"/>
    <p:sldId id="294" r:id="rId13"/>
    <p:sldId id="312" r:id="rId14"/>
    <p:sldId id="298" r:id="rId15"/>
    <p:sldId id="299" r:id="rId16"/>
    <p:sldId id="301" r:id="rId17"/>
    <p:sldId id="302" r:id="rId18"/>
    <p:sldId id="303" r:id="rId19"/>
    <p:sldId id="304" r:id="rId20"/>
    <p:sldId id="278" r:id="rId21"/>
    <p:sldId id="281" r:id="rId22"/>
    <p:sldId id="317" r:id="rId23"/>
    <p:sldId id="280" r:id="rId24"/>
    <p:sldId id="305" r:id="rId25"/>
    <p:sldId id="282" r:id="rId26"/>
    <p:sldId id="284" r:id="rId27"/>
    <p:sldId id="306" r:id="rId28"/>
    <p:sldId id="307" r:id="rId29"/>
    <p:sldId id="308" r:id="rId30"/>
    <p:sldId id="309" r:id="rId31"/>
    <p:sldId id="310" r:id="rId32"/>
    <p:sldId id="285" r:id="rId33"/>
    <p:sldId id="286" r:id="rId34"/>
    <p:sldId id="314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40" autoAdjust="0"/>
    <p:restoredTop sz="84706" autoAdjust="0"/>
  </p:normalViewPr>
  <p:slideViewPr>
    <p:cSldViewPr snapToGrid="0">
      <p:cViewPr>
        <p:scale>
          <a:sx n="66" d="100"/>
          <a:sy n="66" d="100"/>
        </p:scale>
        <p:origin x="509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B9364-40C3-4852-A545-4A1829CBA3BA}" type="datetimeFigureOut">
              <a:rPr lang="en-US" smtClean="0"/>
              <a:t>10/15/2020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6D504-3B63-476E-BF78-5A9BED6D6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09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31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explain our </a:t>
            </a:r>
            <a:r>
              <a:rPr lang="en-US" dirty="0" err="1"/>
              <a:t>ConJac</a:t>
            </a:r>
            <a:r>
              <a:rPr lang="en-US" dirty="0"/>
              <a:t> method lets start by looking at a simple spring chain of nodes</a:t>
            </a:r>
          </a:p>
          <a:p>
            <a:r>
              <a:rPr lang="en-US" dirty="0"/>
              <a:t>We’ll have a fixed node at the top</a:t>
            </a:r>
          </a:p>
          <a:p>
            <a:r>
              <a:rPr lang="en-US" dirty="0"/>
              <a:t>What we call a quasistatic node in the middle</a:t>
            </a:r>
          </a:p>
          <a:p>
            <a:r>
              <a:rPr lang="en-US" dirty="0"/>
              <a:t>And finally what we call a dynamic node at the bottom</a:t>
            </a:r>
          </a:p>
          <a:p>
            <a:r>
              <a:rPr lang="en-US" dirty="0"/>
              <a:t>Let’s also confine this to 1 dimension, so these nodes can only move up and down, assume all of our masses to be equal, and assume a zero rest length spring condition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56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of these two springs has an equal spring force keeping the system balanced</a:t>
            </a:r>
          </a:p>
          <a:p>
            <a:r>
              <a:rPr lang="en-US" dirty="0"/>
              <a:t>Once we introduce gravity we end up with an imbalance on our quasistatic nodes</a:t>
            </a:r>
          </a:p>
          <a:p>
            <a:r>
              <a:rPr lang="en-US" dirty="0"/>
              <a:t>If we introduce another assumption that the net forces on our quasistatic node are 0…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41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Then we are able to calculate a new rest state for our system</a:t>
            </a:r>
          </a:p>
          <a:p>
            <a:r>
              <a:rPr lang="en-US" dirty="0"/>
              <a:t>Because we’ve made these assumption about our quasistatic nodes,</a:t>
            </a:r>
          </a:p>
          <a:p>
            <a:r>
              <a:rPr lang="en-US" dirty="0"/>
              <a:t>based on the position and velocity of our dynamic node</a:t>
            </a:r>
          </a:p>
          <a:p>
            <a:r>
              <a:rPr lang="en-US" dirty="0"/>
              <a:t>it’s possible to calculate the position and velocity of our quasistatic node</a:t>
            </a:r>
          </a:p>
          <a:p>
            <a:r>
              <a:rPr lang="en-US" dirty="0"/>
              <a:t>This translates to any number of quasistatic nodes we introduce in the middle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65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could have 3 quasistatic nodes, or any amount more</a:t>
            </a:r>
          </a:p>
          <a:p>
            <a:r>
              <a:rPr lang="en-US" dirty="0"/>
              <a:t>In any case this single dynamic node encodes all the information about the other nodes in our setup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08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we want to formalize here is a linear mapping  between our </a:t>
            </a:r>
          </a:p>
          <a:p>
            <a:r>
              <a:rPr lang="en-US" dirty="0"/>
              <a:t>Dynamic velocities</a:t>
            </a:r>
          </a:p>
          <a:p>
            <a:r>
              <a:rPr lang="en-US" dirty="0"/>
              <a:t>And our quasistatic velocities</a:t>
            </a:r>
          </a:p>
          <a:p>
            <a:r>
              <a:rPr lang="en-US" dirty="0"/>
              <a:t>We also want this to be for any volumetric solid composed of an arbitrary nonlinear material</a:t>
            </a:r>
          </a:p>
          <a:p>
            <a:r>
              <a:rPr lang="en-US" dirty="0"/>
              <a:t>We call this mapping the condensation </a:t>
            </a:r>
            <a:r>
              <a:rPr lang="en-US" dirty="0" err="1"/>
              <a:t>jacobian</a:t>
            </a:r>
            <a:r>
              <a:rPr lang="en-US" dirty="0"/>
              <a:t> or </a:t>
            </a:r>
            <a:r>
              <a:rPr lang="en-US" dirty="0" err="1"/>
              <a:t>ConJac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812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Lets us derive this Jacobian mapping that makes this work </a:t>
            </a:r>
          </a:p>
          <a:p>
            <a:r>
              <a:rPr lang="en-US" dirty="0"/>
              <a:t>The implicit force approximation popularized by </a:t>
            </a:r>
            <a:r>
              <a:rPr lang="en-US" dirty="0" err="1"/>
              <a:t>Baraff</a:t>
            </a:r>
            <a:r>
              <a:rPr lang="en-US" dirty="0"/>
              <a:t> and </a:t>
            </a:r>
            <a:r>
              <a:rPr lang="en-US" dirty="0" err="1"/>
              <a:t>Witkin</a:t>
            </a:r>
            <a:endParaRPr lang="en-US" dirty="0"/>
          </a:p>
          <a:p>
            <a:r>
              <a:rPr lang="en-US" dirty="0"/>
              <a:t>Uses the current force, stiffness, and positions </a:t>
            </a:r>
          </a:p>
          <a:p>
            <a:r>
              <a:rPr lang="en-US" dirty="0"/>
              <a:t>Lets take this a rewrite our change in positions as our next velocity with regards to a time step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51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this we can follow previous condensation work to split this up into a partition of the dynamic and quasistatic quantities</a:t>
            </a:r>
          </a:p>
          <a:p>
            <a:r>
              <a:rPr lang="en-US" dirty="0"/>
              <a:t>We can see our quasistatic partitions noted here in green</a:t>
            </a:r>
          </a:p>
          <a:p>
            <a:r>
              <a:rPr lang="en-US" dirty="0"/>
              <a:t>This bottom row is the forces on our quasistatic nodes, and if we look independently at this…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057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apply our zero net force assumption to rearrange our equation into this</a:t>
            </a:r>
          </a:p>
          <a:p>
            <a:r>
              <a:rPr lang="en-US" dirty="0"/>
              <a:t>Comparing this new equation to our original formulation goal, we see a definition for our Jacobian term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308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us circle back to our vanilla equation of motion </a:t>
            </a:r>
          </a:p>
          <a:p>
            <a:r>
              <a:rPr lang="en-US" dirty="0"/>
              <a:t>Now lets take this </a:t>
            </a:r>
            <a:r>
              <a:rPr lang="en-US" dirty="0" err="1"/>
              <a:t>jacobian</a:t>
            </a:r>
            <a:r>
              <a:rPr lang="en-US" dirty="0"/>
              <a:t> mapping we’ve just derived, and expand it to include our dynamic and quasistatic DOFs</a:t>
            </a:r>
          </a:p>
          <a:p>
            <a:r>
              <a:rPr lang="en-US" dirty="0"/>
              <a:t>In other words our mapping MAPS our quasistatic velocities but passes through our dynamic velocities untouched with an identity</a:t>
            </a:r>
          </a:p>
          <a:p>
            <a:r>
              <a:rPr lang="en-US" dirty="0"/>
              <a:t>This augments our equation of motion into a new </a:t>
            </a:r>
            <a:r>
              <a:rPr lang="en-US" dirty="0" err="1"/>
              <a:t>ConJac</a:t>
            </a:r>
            <a:r>
              <a:rPr lang="en-US" dirty="0"/>
              <a:t> equation of motion</a:t>
            </a:r>
          </a:p>
          <a:p>
            <a:r>
              <a:rPr lang="en-US" dirty="0"/>
              <a:t>If we think about what this new equation of motion means for our computation, we’ve reduced our entire solve on the velocities down to the number of dynamic DOFs</a:t>
            </a:r>
          </a:p>
          <a:p>
            <a:r>
              <a:rPr lang="en-US" dirty="0"/>
              <a:t>For example in our spring case, this Jacobian has reduced down a 4 DOF solve in the vanilla case to a 1 DOF solve in the </a:t>
            </a:r>
            <a:r>
              <a:rPr lang="en-US" dirty="0" err="1"/>
              <a:t>ConJac</a:t>
            </a:r>
            <a:r>
              <a:rPr lang="en-US" dirty="0"/>
              <a:t> case</a:t>
            </a:r>
          </a:p>
          <a:p>
            <a:r>
              <a:rPr lang="en-US" dirty="0"/>
              <a:t>There is one more very important point to cover, though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421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us examine the force plot of a nonlinear material force at some point in time</a:t>
            </a:r>
          </a:p>
          <a:p>
            <a:r>
              <a:rPr lang="en-US" dirty="0"/>
              <a:t>As mentioned we are making a linear approximation of out forces</a:t>
            </a:r>
          </a:p>
          <a:p>
            <a:r>
              <a:rPr lang="en-US" dirty="0"/>
              <a:t>Applying our condensation at the velocity level means after taking a timestep we have introduced non zero values into our scene</a:t>
            </a:r>
          </a:p>
          <a:p>
            <a:r>
              <a:rPr lang="en-US" dirty="0"/>
              <a:t>So alongside the Jacobian we derive this stabilization term b</a:t>
            </a:r>
          </a:p>
          <a:p>
            <a:r>
              <a:rPr lang="en-US" dirty="0"/>
              <a:t>This </a:t>
            </a:r>
            <a:r>
              <a:rPr lang="en-US" dirty="0" err="1"/>
              <a:t>baumgarte</a:t>
            </a:r>
            <a:r>
              <a:rPr lang="en-US" dirty="0"/>
              <a:t> like stabilization term is applied at the position level </a:t>
            </a:r>
          </a:p>
          <a:p>
            <a:r>
              <a:rPr lang="en-US" dirty="0"/>
              <a:t>It is also controlled by a strength tuning gamma term to give us control over it’s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067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look at this soft body dragon</a:t>
            </a:r>
          </a:p>
          <a:p>
            <a:r>
              <a:rPr lang="en-US" dirty="0"/>
              <a:t>It’s a tetrahedral mesh placed on a flat floor</a:t>
            </a:r>
          </a:p>
          <a:p>
            <a:r>
              <a:rPr lang="en-US" dirty="0"/>
              <a:t>To introduce some dynamic motion, lets introduce a gravitational force</a:t>
            </a:r>
          </a:p>
          <a:p>
            <a:r>
              <a:rPr lang="en-US" dirty="0"/>
              <a:t>And some pull and release forces to pull part of the dragon head and body and introduce some motion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2449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lets go back to our comparison results</a:t>
            </a:r>
          </a:p>
          <a:p>
            <a:r>
              <a:rPr lang="en-US" dirty="0"/>
              <a:t>We see here again the vanilla dragon with much of it’s dynamics numerically damped out of the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17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have the setup for our </a:t>
            </a:r>
            <a:r>
              <a:rPr lang="en-US" dirty="0" err="1"/>
              <a:t>conjac</a:t>
            </a:r>
            <a:r>
              <a:rPr lang="en-US" dirty="0"/>
              <a:t> dragon</a:t>
            </a:r>
          </a:p>
          <a:p>
            <a:r>
              <a:rPr lang="en-US" dirty="0"/>
              <a:t>This setup includes two dynamic nodes positioned around the areas of our pull forces</a:t>
            </a:r>
          </a:p>
          <a:p>
            <a:r>
              <a:rPr lang="en-US" dirty="0"/>
              <a:t>One in the head, and one in the back body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59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Looking again at this 2 dynamic node case comparison, we see how much more dynamic the motion is after the pull forces are released</a:t>
            </a:r>
          </a:p>
          <a:p>
            <a:r>
              <a:rPr lang="en-US" dirty="0"/>
              <a:t>To clarify this Dragon mesh has about 10k nodes, and the overall system has been reduced down to only 2</a:t>
            </a:r>
          </a:p>
          <a:p>
            <a:r>
              <a:rPr lang="en-US" dirty="0"/>
              <a:t>One obvious question you might have is how does this number of dynamic nodes effect our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760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a performance perspective we can see that as we increase the number of dynamic nodes in our mesh</a:t>
            </a:r>
          </a:p>
          <a:p>
            <a:r>
              <a:rPr lang="en-US" dirty="0"/>
              <a:t>The </a:t>
            </a:r>
            <a:r>
              <a:rPr lang="en-US" dirty="0" err="1"/>
              <a:t>wallclock</a:t>
            </a:r>
            <a:r>
              <a:rPr lang="en-US" dirty="0"/>
              <a:t> time increase comes from time spent solving </a:t>
            </a:r>
          </a:p>
          <a:p>
            <a:r>
              <a:rPr lang="en-US" dirty="0"/>
              <a:t>Now I’ve mentioned how the reduction creates a much smaller system to solve for overall, but if you remember from our Jacobian formulation</a:t>
            </a:r>
          </a:p>
          <a:p>
            <a:r>
              <a:rPr lang="en-US" dirty="0"/>
              <a:t>This setup involves a number of back solves increasing in size with respect to our dynamic nodes</a:t>
            </a:r>
          </a:p>
          <a:p>
            <a:r>
              <a:rPr lang="en-US" dirty="0"/>
              <a:t>This obviously takes more and more time to compute</a:t>
            </a:r>
          </a:p>
          <a:p>
            <a:r>
              <a:rPr lang="en-US" dirty="0"/>
              <a:t>And we see that this produces a linear increase in cost to our overall simulation, but what about visual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859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see that as we increase our number of dynamic nodes, we do get an increase in dynamics, but it is not as severe as one might have guessed</a:t>
            </a:r>
          </a:p>
          <a:p>
            <a:r>
              <a:rPr lang="en-US" dirty="0"/>
              <a:t>We can actually obtain a high level of dynamic behavior with only two dynamic nodes on 10k node mesh</a:t>
            </a:r>
          </a:p>
          <a:p>
            <a:r>
              <a:rPr lang="en-US" dirty="0"/>
              <a:t>For another comparison with vanilla, though, let’s look closer at our 6 dynamic node case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163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have the 6 dynamic node dragon side by side with a small time step vanilla sim</a:t>
            </a:r>
          </a:p>
          <a:p>
            <a:r>
              <a:rPr lang="en-US" dirty="0"/>
              <a:t>The dynamics are very close by comparison but even though Vanilla can solve an individual step faster</a:t>
            </a:r>
          </a:p>
          <a:p>
            <a:r>
              <a:rPr lang="en-US" dirty="0" err="1"/>
              <a:t>ConJac</a:t>
            </a:r>
            <a:r>
              <a:rPr lang="en-US" dirty="0"/>
              <a:t> ends up simulating this dynamic 2x faster overall</a:t>
            </a:r>
          </a:p>
          <a:p>
            <a:r>
              <a:rPr lang="en-US" dirty="0"/>
              <a:t>With that being said, let’s quickly run through all of the robust features </a:t>
            </a:r>
            <a:r>
              <a:rPr lang="en-US" dirty="0" err="1"/>
              <a:t>ConJac</a:t>
            </a:r>
            <a:r>
              <a:rPr lang="en-US" dirty="0"/>
              <a:t> is still able to handle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637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wanted support for complex nonlinear materials and we see here a heterogeneous box with a mixture of stiffnesses under gravity</a:t>
            </a:r>
          </a:p>
          <a:p>
            <a:r>
              <a:rPr lang="en-US" dirty="0"/>
              <a:t>This simulation also runs using only a single dynamic node!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382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ConJac</a:t>
            </a:r>
            <a:r>
              <a:rPr lang="en-US" dirty="0"/>
              <a:t> also support anisotropic materials as seen by these bars with varying anisotropic fiber directions under gravity</a:t>
            </a:r>
          </a:p>
          <a:p>
            <a:r>
              <a:rPr lang="en-US" dirty="0"/>
              <a:t>Each of these is also achieved using only a single dynamic node!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795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achieve support for two-way coupled simulation in this muscle simulation where this muscle is driven by a single dynamic node in the center</a:t>
            </a:r>
          </a:p>
          <a:p>
            <a:r>
              <a:rPr lang="en-US" dirty="0"/>
              <a:t>And connected to rigid body bones at the ends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667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we didn’t require any precomputation in our </a:t>
            </a:r>
            <a:r>
              <a:rPr lang="en-US" dirty="0" err="1"/>
              <a:t>ConJac</a:t>
            </a:r>
            <a:r>
              <a:rPr lang="en-US" dirty="0"/>
              <a:t> formulation, we can support topological changes such as cutting in this scene</a:t>
            </a:r>
          </a:p>
          <a:p>
            <a:r>
              <a:rPr lang="en-US" dirty="0"/>
              <a:t>You’ll also notice one of these cut pieces doesn’t have a quasistatic node in it at the end, yet it gracefully degrades into a purely quasistatic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20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simulate this setup, there are a lot of different integration schemes we could choose from</a:t>
            </a:r>
          </a:p>
          <a:p>
            <a:r>
              <a:rPr lang="en-US" dirty="0"/>
              <a:t>Commonly used in graphics is the linearly implicit time stepping scheme</a:t>
            </a:r>
          </a:p>
          <a:p>
            <a:r>
              <a:rPr lang="en-US" dirty="0"/>
              <a:t>Popularized from </a:t>
            </a:r>
            <a:r>
              <a:rPr lang="en-US" dirty="0" err="1"/>
              <a:t>Baraff</a:t>
            </a:r>
            <a:r>
              <a:rPr lang="en-US" dirty="0"/>
              <a:t> and </a:t>
            </a:r>
            <a:r>
              <a:rPr lang="en-US" dirty="0" err="1"/>
              <a:t>Witkin</a:t>
            </a:r>
            <a:r>
              <a:rPr lang="en-US" dirty="0"/>
              <a:t> in 98</a:t>
            </a:r>
          </a:p>
          <a:p>
            <a:r>
              <a:rPr lang="en-US" dirty="0"/>
              <a:t>Just to highlight what we’re looking at, we have our mass, our implicit stiffness, our velocities, step size, and forces</a:t>
            </a:r>
          </a:p>
          <a:p>
            <a:r>
              <a:rPr lang="en-US" dirty="0"/>
              <a:t>This beta term is not usually written into most formulation </a:t>
            </a:r>
          </a:p>
          <a:p>
            <a:r>
              <a:rPr lang="en-US" dirty="0"/>
              <a:t>Think of it as a dial for the amount of implicitness we want</a:t>
            </a:r>
          </a:p>
          <a:p>
            <a:r>
              <a:rPr lang="en-US" dirty="0"/>
              <a:t>If we turn it down to 0, we end up with a full explicit integration scheme</a:t>
            </a:r>
          </a:p>
          <a:p>
            <a:r>
              <a:rPr lang="en-US" dirty="0"/>
              <a:t>Also upping this beta results in more and more </a:t>
            </a:r>
            <a:r>
              <a:rPr lang="en-US" dirty="0" err="1"/>
              <a:t>quasistaticness</a:t>
            </a:r>
            <a:r>
              <a:rPr lang="en-US" dirty="0"/>
              <a:t> in our result</a:t>
            </a:r>
          </a:p>
          <a:p>
            <a:r>
              <a:rPr lang="en-US" dirty="0"/>
              <a:t>From this point on, let’s refer to this as our vanilla formulation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715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final example, here we have a number of dynamic nodes scattered around a bunny mesh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245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Even the introduction of contact and frictional forces results in a high degree of local dynamic motion around the areas of dynamic nodes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868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conclusion we’ve succeeded in achieving all of the features we set out to support</a:t>
            </a:r>
          </a:p>
          <a:p>
            <a:r>
              <a:rPr lang="en-US" dirty="0"/>
              <a:t>We can produce the proper static configuration while supporting nonlinear materials and without introducing any precomputation step</a:t>
            </a:r>
          </a:p>
          <a:p>
            <a:r>
              <a:rPr lang="en-US" dirty="0"/>
              <a:t>The dynamics of motion are retained even at large timesteps </a:t>
            </a:r>
          </a:p>
          <a:p>
            <a:r>
              <a:rPr lang="en-US" dirty="0"/>
              <a:t>And we successfully integrated </a:t>
            </a:r>
            <a:r>
              <a:rPr lang="en-US" dirty="0" err="1"/>
              <a:t>ConJac</a:t>
            </a:r>
            <a:r>
              <a:rPr lang="en-US" dirty="0"/>
              <a:t> with other frameworks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868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don’t have much time left but just covering some of the limitations</a:t>
            </a:r>
          </a:p>
          <a:p>
            <a:r>
              <a:rPr lang="en-US" dirty="0"/>
              <a:t>There are obvious issues with dynamic node placement as well some artifacts when the motion is to extreme</a:t>
            </a:r>
          </a:p>
          <a:p>
            <a:r>
              <a:rPr lang="en-US" dirty="0"/>
              <a:t>There is also the fact that the simulation slows with additional nodes but we think there are some interesting avenues to pursue pertaining to domain decompositions and the like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4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Looking at our vanilla sim in action</a:t>
            </a:r>
          </a:p>
          <a:p>
            <a:r>
              <a:rPr lang="en-US" dirty="0"/>
              <a:t>It’s stable with some nice motion, but it’s not that dynamic</a:t>
            </a:r>
          </a:p>
          <a:p>
            <a:r>
              <a:rPr lang="en-US" dirty="0"/>
              <a:t>In order to increase our dynamic motion let’s reduce the time step we 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55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see more dynamic motion in our scene before settling</a:t>
            </a:r>
          </a:p>
          <a:p>
            <a:r>
              <a:rPr lang="en-US" dirty="0"/>
              <a:t>But to achieve this we had to reduce our timestep by a factor of 2.5 , which takes 2.5 the computation time of the previous example</a:t>
            </a:r>
          </a:p>
          <a:p>
            <a:r>
              <a:rPr lang="en-US" dirty="0"/>
              <a:t>Efficiency is a big thing in computer graphics, though</a:t>
            </a:r>
          </a:p>
          <a:p>
            <a:r>
              <a:rPr lang="en-US" dirty="0"/>
              <a:t>There has been a lot of research in the area of making these simulations faster, but there is usually a draw back that comes with previous approaches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8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Looking across a wide breadth of related works</a:t>
            </a:r>
          </a:p>
          <a:p>
            <a:r>
              <a:rPr lang="en-US" dirty="0"/>
              <a:t>We’ve already mentioned that dynamic motion at large timesteps often get damped out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There are also methods out there that focus on getting results fast by other means, but these often sacrifice a proper static configuration when the motion settles down</a:t>
            </a:r>
          </a:p>
          <a:p>
            <a:r>
              <a:rPr lang="en-US" dirty="0"/>
              <a:t>Many </a:t>
            </a:r>
            <a:r>
              <a:rPr lang="en-US" dirty="0" err="1"/>
              <a:t>laternative</a:t>
            </a:r>
            <a:r>
              <a:rPr lang="en-US" dirty="0"/>
              <a:t> methods also only support linear materials, meaning they cannot support complex nonlinear materials such as anisotropic and heterogenous materials</a:t>
            </a:r>
          </a:p>
          <a:p>
            <a:r>
              <a:rPr lang="en-US" dirty="0"/>
              <a:t>Some methods also require a precomputation step which makes features such as topological changes impossible</a:t>
            </a:r>
          </a:p>
          <a:p>
            <a:r>
              <a:rPr lang="en-US" dirty="0"/>
              <a:t>Finally not every method can support two way coupled simulations with existing frameworks</a:t>
            </a:r>
          </a:p>
          <a:p>
            <a:r>
              <a:rPr lang="en-US" dirty="0"/>
              <a:t>This allows for the introduce of rigid body mechanics into scenes</a:t>
            </a:r>
          </a:p>
          <a:p>
            <a:r>
              <a:rPr lang="en-US" dirty="0"/>
              <a:t>Many previous methods can succeed at a number of these together, but none have yet been able to handle all of them at once</a:t>
            </a:r>
          </a:p>
          <a:p>
            <a:r>
              <a:rPr lang="en-US" dirty="0"/>
              <a:t>NEXT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53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brings us to our work which we call </a:t>
            </a:r>
            <a:r>
              <a:rPr lang="en-US" dirty="0" err="1"/>
              <a:t>ConJac</a:t>
            </a:r>
            <a:r>
              <a:rPr lang="en-US" dirty="0"/>
              <a:t>, which can satisfy all 5 of these requirements with a single formulation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01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same dragon simulation using our </a:t>
            </a:r>
            <a:r>
              <a:rPr lang="en-US" dirty="0" err="1"/>
              <a:t>ConJac</a:t>
            </a:r>
            <a:r>
              <a:rPr lang="en-US" dirty="0"/>
              <a:t> method and using the same h as the original Vanilla simulation showed, but with significantly more dynamics</a:t>
            </a:r>
          </a:p>
          <a:p>
            <a:r>
              <a:rPr lang="en-US" dirty="0"/>
              <a:t>Let me get into how we went about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80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built our idea off of work done in Condensation</a:t>
            </a:r>
          </a:p>
          <a:p>
            <a:r>
              <a:rPr lang="en-US" dirty="0"/>
              <a:t>Condensation deals with taking a simulation that works on an entire set of a bodies degrees of freedom</a:t>
            </a:r>
          </a:p>
          <a:p>
            <a:r>
              <a:rPr lang="en-US" dirty="0"/>
              <a:t>And reducing that set down to a subset that maps onto the overall problem</a:t>
            </a:r>
          </a:p>
          <a:p>
            <a:r>
              <a:rPr lang="en-US" dirty="0"/>
              <a:t>Previous condensation work primarily dealt with reducing the DOFs at the position level, though, and they couldn’t satisfy all of our requirements</a:t>
            </a:r>
          </a:p>
          <a:p>
            <a:r>
              <a:rPr lang="en-US" dirty="0"/>
              <a:t>So instead, our work takes the approach of reducing our problem at the velocity level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86D504-3B63-476E-BF78-5A9BED6D60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67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48968-04CD-4C6C-A542-192436153F11}" type="datetime1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75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8C677-6ABD-4E0A-8D0C-97C0C4FFC301}" type="datetime1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72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9D32B-0FC8-406F-BB03-8978284B87FF}" type="datetime1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43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ADD89-3995-4FBE-86EC-355D94CD4815}" type="datetime1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4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444B-EAA6-46B7-BB6B-2C605583CB33}" type="datetime1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36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4B8BC-AADE-4E4D-A27F-4940F7C67AFC}" type="datetime1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31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7036-02DA-4FD3-A796-332BCC8A2434}" type="datetime1">
              <a:rPr lang="en-US" smtClean="0"/>
              <a:t>10/15/2020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66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12EC3-399F-48F1-8BDD-D943F305BE2A}" type="datetime1">
              <a:rPr lang="en-US" smtClean="0"/>
              <a:t>10/15/2020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74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3A321-54B2-4568-B5DE-74BB57A712FD}" type="datetime1">
              <a:rPr lang="en-US" smtClean="0"/>
              <a:t>10/15/2020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2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C0B4F-99FE-4D49-A3CD-B2F7338381EA}" type="datetime1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75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5AC0-8ACF-4B2B-9D06-CE8A66C4D38D}" type="datetime1">
              <a:rPr lang="en-US" smtClean="0"/>
              <a:t>10/15/2020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28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4BEC5-547E-4441-8569-6D4DFE715183}" type="datetime1">
              <a:rPr lang="en-US" smtClean="0"/>
              <a:t>10/15/2020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DD861-F6BF-4A2C-B8DD-454E6D171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1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5.xml"/><Relationship Id="rId7" Type="http://schemas.openxmlformats.org/officeDocument/2006/relationships/image" Target="../media/image2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8.xml"/><Relationship Id="rId7" Type="http://schemas.openxmlformats.org/officeDocument/2006/relationships/image" Target="../media/image2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11.xml"/><Relationship Id="rId7" Type="http://schemas.openxmlformats.org/officeDocument/2006/relationships/image" Target="../media/image27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14.xml"/><Relationship Id="rId7" Type="http://schemas.openxmlformats.org/officeDocument/2006/relationships/image" Target="../media/image3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1.png"/><Relationship Id="rId4" Type="http://schemas.openxmlformats.org/officeDocument/2006/relationships/tags" Target="../tags/tag15.xml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kv"/><Relationship Id="rId1" Type="http://schemas.microsoft.com/office/2007/relationships/media" Target="../media/media4.mkv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kv"/><Relationship Id="rId1" Type="http://schemas.microsoft.com/office/2007/relationships/media" Target="../media/media5.mkv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kv"/><Relationship Id="rId1" Type="http://schemas.microsoft.com/office/2007/relationships/media" Target="../media/media3.mk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tags" Target="../tags/tag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kv"/><Relationship Id="rId1" Type="http://schemas.microsoft.com/office/2007/relationships/media" Target="../media/media6.mkv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kv"/><Relationship Id="rId1" Type="http://schemas.microsoft.com/office/2007/relationships/media" Target="../media/media7.mkv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kv"/><Relationship Id="rId1" Type="http://schemas.microsoft.com/office/2007/relationships/media" Target="../media/media8.mkv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kv"/><Relationship Id="rId1" Type="http://schemas.microsoft.com/office/2007/relationships/media" Target="../media/media9.mkv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kv"/><Relationship Id="rId1" Type="http://schemas.microsoft.com/office/2007/relationships/media" Target="../media/media10.mkv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kv"/><Relationship Id="rId1" Type="http://schemas.microsoft.com/office/2007/relationships/media" Target="../media/media11.mkv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kv"/><Relationship Id="rId1" Type="http://schemas.microsoft.com/office/2007/relationships/media" Target="../media/media12.mkv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kv"/><Relationship Id="rId1" Type="http://schemas.microsoft.com/office/2007/relationships/media" Target="../media/media13.mkv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kv"/><Relationship Id="rId1" Type="http://schemas.microsoft.com/office/2007/relationships/media" Target="../media/media3.mk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F8C4B4-81D0-4AA3-A76D-22E5ECC73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4B5A9C-ACCB-4D01-954E-7898F81D2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4030" y="1214438"/>
            <a:ext cx="5783484" cy="2387600"/>
          </a:xfrm>
        </p:spPr>
        <p:txBody>
          <a:bodyPr>
            <a:normAutofit/>
          </a:bodyPr>
          <a:lstStyle/>
          <a:p>
            <a:r>
              <a:rPr lang="en-US" sz="4800" dirty="0" err="1"/>
              <a:t>ConJac</a:t>
            </a:r>
            <a:r>
              <a:rPr lang="en-US" sz="4800" dirty="0"/>
              <a:t>: Large Steps in </a:t>
            </a:r>
            <a:br>
              <a:rPr lang="en-US" sz="4800" dirty="0"/>
            </a:br>
            <a:r>
              <a:rPr lang="en-US" sz="4800" dirty="0"/>
              <a:t>Dynamic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EC763-3755-46DB-A133-1769448327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3182" y="3731670"/>
            <a:ext cx="5465180" cy="1655762"/>
          </a:xfrm>
        </p:spPr>
        <p:txBody>
          <a:bodyPr>
            <a:normAutofit/>
          </a:bodyPr>
          <a:lstStyle/>
          <a:p>
            <a:r>
              <a:rPr lang="en-US" sz="2000" dirty="0"/>
              <a:t>Nicholas Weidner</a:t>
            </a:r>
            <a:r>
              <a:rPr lang="en-US" sz="2000" baseline="30000" dirty="0"/>
              <a:t>1</a:t>
            </a:r>
            <a:r>
              <a:rPr lang="en-US" sz="2000" dirty="0"/>
              <a:t>, Theodore Kim</a:t>
            </a:r>
            <a:r>
              <a:rPr lang="en-US" sz="2000" baseline="30000" dirty="0"/>
              <a:t>2</a:t>
            </a:r>
            <a:r>
              <a:rPr lang="en-US" sz="2000" dirty="0"/>
              <a:t>, </a:t>
            </a:r>
            <a:r>
              <a:rPr lang="en-US" sz="2000" dirty="0" err="1"/>
              <a:t>Shinjiro</a:t>
            </a:r>
            <a:r>
              <a:rPr lang="en-US" sz="2000" dirty="0"/>
              <a:t> Sueda</a:t>
            </a:r>
            <a:r>
              <a:rPr lang="en-US" sz="2000" baseline="30000" dirty="0"/>
              <a:t>1</a:t>
            </a:r>
            <a:endParaRPr lang="en-US" sz="2000" dirty="0"/>
          </a:p>
          <a:p>
            <a:r>
              <a:rPr lang="en-US" sz="2000" dirty="0"/>
              <a:t>Texas A&amp;M University, Yale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80116-E6C1-4D8D-96AE-0051B2A57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62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0DA1A-3D4B-440A-8E07-98B18F50F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ConJac</a:t>
            </a:r>
            <a:r>
              <a:rPr lang="en-US" dirty="0"/>
              <a:t> Dynamic Simulation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A8480491-D81D-4351-9D97-14EA1AC6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10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CB0BB5-97CE-4FAB-AF87-098E10A60C38}"/>
              </a:ext>
            </a:extLst>
          </p:cNvPr>
          <p:cNvSpPr txBox="1"/>
          <p:nvPr/>
        </p:nvSpPr>
        <p:spPr>
          <a:xfrm>
            <a:off x="1229032" y="3581522"/>
            <a:ext cx="371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Dimensional Nodes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6EDD276-A60B-4E96-927F-C5B8BD50ED57}"/>
              </a:ext>
            </a:extLst>
          </p:cNvPr>
          <p:cNvCxnSpPr>
            <a:cxnSpLocks/>
          </p:cNvCxnSpPr>
          <p:nvPr/>
        </p:nvCxnSpPr>
        <p:spPr>
          <a:xfrm flipV="1">
            <a:off x="3087327" y="2104100"/>
            <a:ext cx="0" cy="13201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CB1EDBB-0805-40C1-A61C-46DFB47B632A}"/>
              </a:ext>
            </a:extLst>
          </p:cNvPr>
          <p:cNvCxnSpPr>
            <a:cxnSpLocks/>
          </p:cNvCxnSpPr>
          <p:nvPr/>
        </p:nvCxnSpPr>
        <p:spPr>
          <a:xfrm>
            <a:off x="3090920" y="4348445"/>
            <a:ext cx="0" cy="12756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D782CF1-6D5E-450B-9141-865378031961}"/>
              </a:ext>
            </a:extLst>
          </p:cNvPr>
          <p:cNvCxnSpPr>
            <a:cxnSpLocks/>
          </p:cNvCxnSpPr>
          <p:nvPr/>
        </p:nvCxnSpPr>
        <p:spPr>
          <a:xfrm flipH="1">
            <a:off x="7660888" y="2045110"/>
            <a:ext cx="70636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1DBEAE7-8030-47BD-93EA-C97250D71A24}"/>
              </a:ext>
            </a:extLst>
          </p:cNvPr>
          <p:cNvSpPr txBox="1"/>
          <p:nvPr/>
        </p:nvSpPr>
        <p:spPr>
          <a:xfrm>
            <a:off x="8603226" y="1783500"/>
            <a:ext cx="2379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Fixed Node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FFF17EF-F2E6-44A0-B92A-DCFEEA98FCE5}"/>
              </a:ext>
            </a:extLst>
          </p:cNvPr>
          <p:cNvCxnSpPr>
            <a:cxnSpLocks/>
          </p:cNvCxnSpPr>
          <p:nvPr/>
        </p:nvCxnSpPr>
        <p:spPr>
          <a:xfrm flipH="1">
            <a:off x="7660888" y="3999997"/>
            <a:ext cx="706365" cy="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270FB99-72EB-4E77-A921-7073CC377F6C}"/>
              </a:ext>
            </a:extLst>
          </p:cNvPr>
          <p:cNvSpPr txBox="1"/>
          <p:nvPr/>
        </p:nvSpPr>
        <p:spPr>
          <a:xfrm>
            <a:off x="8603226" y="3738387"/>
            <a:ext cx="275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</a:rPr>
              <a:t>Quasistatic Node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FBF6F23-52CA-46EF-A2B6-965203C5FAD0}"/>
              </a:ext>
            </a:extLst>
          </p:cNvPr>
          <p:cNvCxnSpPr>
            <a:cxnSpLocks/>
          </p:cNvCxnSpPr>
          <p:nvPr/>
        </p:nvCxnSpPr>
        <p:spPr>
          <a:xfrm flipH="1">
            <a:off x="7660888" y="6034133"/>
            <a:ext cx="70636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72AF47C-D263-41FC-96FC-610F26EAF0C4}"/>
              </a:ext>
            </a:extLst>
          </p:cNvPr>
          <p:cNvSpPr txBox="1"/>
          <p:nvPr/>
        </p:nvSpPr>
        <p:spPr>
          <a:xfrm>
            <a:off x="8603226" y="5772523"/>
            <a:ext cx="2379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Dynamic Node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D721321-BB76-4180-85C7-AB23AE45ACE9}"/>
              </a:ext>
            </a:extLst>
          </p:cNvPr>
          <p:cNvCxnSpPr>
            <a:cxnSpLocks/>
            <a:endCxn id="19" idx="4"/>
          </p:cNvCxnSpPr>
          <p:nvPr/>
        </p:nvCxnSpPr>
        <p:spPr>
          <a:xfrm>
            <a:off x="6096000" y="2045110"/>
            <a:ext cx="0" cy="420956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E7D04952-2AD0-4275-8ECD-83C7DA152BF1}"/>
              </a:ext>
            </a:extLst>
          </p:cNvPr>
          <p:cNvSpPr/>
          <p:nvPr/>
        </p:nvSpPr>
        <p:spPr>
          <a:xfrm>
            <a:off x="5879693" y="5822059"/>
            <a:ext cx="432614" cy="43261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FC87578-CF45-4329-9CD2-9B2388F85AA1}"/>
              </a:ext>
            </a:extLst>
          </p:cNvPr>
          <p:cNvSpPr/>
          <p:nvPr/>
        </p:nvSpPr>
        <p:spPr>
          <a:xfrm>
            <a:off x="5879693" y="3757221"/>
            <a:ext cx="432614" cy="43261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38A260-3A6B-4891-BFBD-E7D4CDE7BAB2}"/>
              </a:ext>
            </a:extLst>
          </p:cNvPr>
          <p:cNvSpPr/>
          <p:nvPr/>
        </p:nvSpPr>
        <p:spPr>
          <a:xfrm>
            <a:off x="5879693" y="1828803"/>
            <a:ext cx="432614" cy="4326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0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  <p:bldP spid="26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0DA1A-3D4B-440A-8E07-98B18F50F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ConJac</a:t>
            </a:r>
            <a:r>
              <a:rPr lang="en-US" dirty="0"/>
              <a:t> Dynamic Simulation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A8480491-D81D-4351-9D97-14EA1AC6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11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0790109-3B7D-403F-8320-1FA9B393776F}"/>
              </a:ext>
            </a:extLst>
          </p:cNvPr>
          <p:cNvCxnSpPr>
            <a:cxnSpLocks/>
            <a:endCxn id="10" idx="4"/>
          </p:cNvCxnSpPr>
          <p:nvPr/>
        </p:nvCxnSpPr>
        <p:spPr>
          <a:xfrm>
            <a:off x="6096000" y="2045110"/>
            <a:ext cx="0" cy="420956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BB38A260-3A6B-4891-BFBD-E7D4CDE7BAB2}"/>
              </a:ext>
            </a:extLst>
          </p:cNvPr>
          <p:cNvSpPr/>
          <p:nvPr/>
        </p:nvSpPr>
        <p:spPr>
          <a:xfrm>
            <a:off x="5879693" y="1828803"/>
            <a:ext cx="432614" cy="4326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6689267-A4C9-42BF-A98E-7531B3982B6A}"/>
              </a:ext>
            </a:extLst>
          </p:cNvPr>
          <p:cNvSpPr/>
          <p:nvPr/>
        </p:nvSpPr>
        <p:spPr>
          <a:xfrm>
            <a:off x="5879693" y="5822059"/>
            <a:ext cx="432614" cy="43261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11D457-5FC9-44D8-9ED7-3E5BE765B2FD}"/>
              </a:ext>
            </a:extLst>
          </p:cNvPr>
          <p:cNvSpPr/>
          <p:nvPr/>
        </p:nvSpPr>
        <p:spPr>
          <a:xfrm>
            <a:off x="5879693" y="3757221"/>
            <a:ext cx="432614" cy="43261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D782CF1-6D5E-450B-9141-865378031961}"/>
              </a:ext>
            </a:extLst>
          </p:cNvPr>
          <p:cNvCxnSpPr>
            <a:cxnSpLocks/>
          </p:cNvCxnSpPr>
          <p:nvPr/>
        </p:nvCxnSpPr>
        <p:spPr>
          <a:xfrm flipH="1">
            <a:off x="7660888" y="2045110"/>
            <a:ext cx="70636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1DBEAE7-8030-47BD-93EA-C97250D71A24}"/>
              </a:ext>
            </a:extLst>
          </p:cNvPr>
          <p:cNvSpPr txBox="1"/>
          <p:nvPr/>
        </p:nvSpPr>
        <p:spPr>
          <a:xfrm>
            <a:off x="8603226" y="1783500"/>
            <a:ext cx="2379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Fixed Node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F67B9B4-0293-4216-92D4-CA60ABE7A761}"/>
              </a:ext>
            </a:extLst>
          </p:cNvPr>
          <p:cNvCxnSpPr>
            <a:cxnSpLocks/>
          </p:cNvCxnSpPr>
          <p:nvPr/>
        </p:nvCxnSpPr>
        <p:spPr>
          <a:xfrm flipV="1">
            <a:off x="6542050" y="2042210"/>
            <a:ext cx="0" cy="195778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0D1D59D-8EE8-49D6-BCBE-CB9541229CCF}"/>
              </a:ext>
            </a:extLst>
          </p:cNvPr>
          <p:cNvCxnSpPr>
            <a:cxnSpLocks/>
          </p:cNvCxnSpPr>
          <p:nvPr/>
        </p:nvCxnSpPr>
        <p:spPr>
          <a:xfrm>
            <a:off x="5683408" y="3943421"/>
            <a:ext cx="0" cy="2129184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225110B-AD64-4154-8FA7-A5232825DD4E}"/>
              </a:ext>
            </a:extLst>
          </p:cNvPr>
          <p:cNvSpPr txBox="1"/>
          <p:nvPr/>
        </p:nvSpPr>
        <p:spPr>
          <a:xfrm>
            <a:off x="948569" y="2762958"/>
            <a:ext cx="3724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Gravitational Force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6D9DAF-143B-46FA-B3CA-A21C92B0E907}"/>
              </a:ext>
            </a:extLst>
          </p:cNvPr>
          <p:cNvSpPr txBox="1"/>
          <p:nvPr/>
        </p:nvSpPr>
        <p:spPr>
          <a:xfrm>
            <a:off x="1562583" y="2002030"/>
            <a:ext cx="249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Spring Force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E6C8D3D-71A1-48D2-B56A-1BEFA468ED2F}"/>
              </a:ext>
            </a:extLst>
          </p:cNvPr>
          <p:cNvCxnSpPr>
            <a:cxnSpLocks/>
          </p:cNvCxnSpPr>
          <p:nvPr/>
        </p:nvCxnSpPr>
        <p:spPr>
          <a:xfrm>
            <a:off x="5278247" y="3942332"/>
            <a:ext cx="0" cy="10066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A0AEFF0-B28A-49A2-AC78-C8F4F49F9D8D}"/>
              </a:ext>
            </a:extLst>
          </p:cNvPr>
          <p:cNvCxnSpPr>
            <a:cxnSpLocks/>
          </p:cNvCxnSpPr>
          <p:nvPr/>
        </p:nvCxnSpPr>
        <p:spPr>
          <a:xfrm flipV="1">
            <a:off x="2733166" y="3999997"/>
            <a:ext cx="0" cy="206145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9AAB916-AAA8-4E9B-BFDE-D34C966D2480}"/>
              </a:ext>
            </a:extLst>
          </p:cNvPr>
          <p:cNvCxnSpPr>
            <a:cxnSpLocks/>
          </p:cNvCxnSpPr>
          <p:nvPr/>
        </p:nvCxnSpPr>
        <p:spPr>
          <a:xfrm>
            <a:off x="1907977" y="3999997"/>
            <a:ext cx="0" cy="2061458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Plus Sign 2">
            <a:extLst>
              <a:ext uri="{FF2B5EF4-FFF2-40B4-BE49-F238E27FC236}">
                <a16:creationId xmlns:a16="http://schemas.microsoft.com/office/drawing/2014/main" id="{953B5E66-778F-49E7-B706-7E4069D17024}"/>
              </a:ext>
            </a:extLst>
          </p:cNvPr>
          <p:cNvSpPr/>
          <p:nvPr/>
        </p:nvSpPr>
        <p:spPr>
          <a:xfrm>
            <a:off x="2112416" y="4706047"/>
            <a:ext cx="401444" cy="401444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94D430A-12AC-41FE-9704-F5DD4A258815}"/>
              </a:ext>
            </a:extLst>
          </p:cNvPr>
          <p:cNvGrpSpPr/>
          <p:nvPr/>
        </p:nvGrpSpPr>
        <p:grpSpPr>
          <a:xfrm>
            <a:off x="3029874" y="4591046"/>
            <a:ext cx="482761" cy="631446"/>
            <a:chOff x="3575826" y="5508700"/>
            <a:chExt cx="482761" cy="631446"/>
          </a:xfrm>
        </p:grpSpPr>
        <p:sp>
          <p:nvSpPr>
            <p:cNvPr id="37" name="Minus Sign 36">
              <a:extLst>
                <a:ext uri="{FF2B5EF4-FFF2-40B4-BE49-F238E27FC236}">
                  <a16:creationId xmlns:a16="http://schemas.microsoft.com/office/drawing/2014/main" id="{E86DD213-8228-449F-980E-1A5F432C9C07}"/>
                </a:ext>
              </a:extLst>
            </p:cNvPr>
            <p:cNvSpPr/>
            <p:nvPr/>
          </p:nvSpPr>
          <p:spPr>
            <a:xfrm>
              <a:off x="3579541" y="5508700"/>
              <a:ext cx="479046" cy="479046"/>
            </a:xfrm>
            <a:prstGeom prst="mathMinus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Minus Sign 37">
              <a:extLst>
                <a:ext uri="{FF2B5EF4-FFF2-40B4-BE49-F238E27FC236}">
                  <a16:creationId xmlns:a16="http://schemas.microsoft.com/office/drawing/2014/main" id="{77832BA6-5985-4C2A-9D6C-92A805EEE422}"/>
                </a:ext>
              </a:extLst>
            </p:cNvPr>
            <p:cNvSpPr/>
            <p:nvPr/>
          </p:nvSpPr>
          <p:spPr>
            <a:xfrm>
              <a:off x="3575826" y="5661100"/>
              <a:ext cx="479046" cy="479046"/>
            </a:xfrm>
            <a:prstGeom prst="mathMinus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372DBCB-A872-453E-B482-5509BB3476A2}"/>
              </a:ext>
            </a:extLst>
          </p:cNvPr>
          <p:cNvCxnSpPr>
            <a:cxnSpLocks/>
          </p:cNvCxnSpPr>
          <p:nvPr/>
        </p:nvCxnSpPr>
        <p:spPr>
          <a:xfrm>
            <a:off x="3890947" y="4451605"/>
            <a:ext cx="0" cy="9946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84B81F6-712A-4EFE-8019-D96FEFEE2858}"/>
              </a:ext>
            </a:extLst>
          </p:cNvPr>
          <p:cNvCxnSpPr>
            <a:cxnSpLocks/>
          </p:cNvCxnSpPr>
          <p:nvPr/>
        </p:nvCxnSpPr>
        <p:spPr>
          <a:xfrm flipH="1">
            <a:off x="7660888" y="3999997"/>
            <a:ext cx="706365" cy="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ED9B817-07DE-4D2C-B42C-257061D27277}"/>
              </a:ext>
            </a:extLst>
          </p:cNvPr>
          <p:cNvSpPr txBox="1"/>
          <p:nvPr/>
        </p:nvSpPr>
        <p:spPr>
          <a:xfrm>
            <a:off x="8603226" y="3738387"/>
            <a:ext cx="275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</a:rPr>
              <a:t>Quasistatic Node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41558DC-7B64-423B-95E9-0FA7DE70CB62}"/>
              </a:ext>
            </a:extLst>
          </p:cNvPr>
          <p:cNvCxnSpPr>
            <a:cxnSpLocks/>
          </p:cNvCxnSpPr>
          <p:nvPr/>
        </p:nvCxnSpPr>
        <p:spPr>
          <a:xfrm flipH="1">
            <a:off x="7660888" y="6034133"/>
            <a:ext cx="70636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A6F86632-99EB-407B-90E9-A179EDB740FF}"/>
              </a:ext>
            </a:extLst>
          </p:cNvPr>
          <p:cNvSpPr txBox="1"/>
          <p:nvPr/>
        </p:nvSpPr>
        <p:spPr>
          <a:xfrm>
            <a:off x="8603226" y="5772523"/>
            <a:ext cx="2379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Dynamic Node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6F14C42-8C06-4F8F-8AF8-27552AC72EB8}"/>
              </a:ext>
            </a:extLst>
          </p:cNvPr>
          <p:cNvCxnSpPr>
            <a:cxnSpLocks/>
          </p:cNvCxnSpPr>
          <p:nvPr/>
        </p:nvCxnSpPr>
        <p:spPr>
          <a:xfrm>
            <a:off x="1521610" y="4511803"/>
            <a:ext cx="0" cy="9946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1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253816C-E343-4262-ABE8-C89873328F72}"/>
              </a:ext>
            </a:extLst>
          </p:cNvPr>
          <p:cNvCxnSpPr>
            <a:cxnSpLocks/>
          </p:cNvCxnSpPr>
          <p:nvPr/>
        </p:nvCxnSpPr>
        <p:spPr>
          <a:xfrm flipV="1">
            <a:off x="2733166" y="3805197"/>
            <a:ext cx="0" cy="252978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BD0DA1A-3D4B-440A-8E07-98B18F50F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ConJac</a:t>
            </a:r>
            <a:r>
              <a:rPr lang="en-US" dirty="0"/>
              <a:t> Dynamic Simulation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A8480491-D81D-4351-9D97-14EA1AC6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12</a:t>
            </a:fld>
            <a:endParaRPr lang="en-US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D782CF1-6D5E-450B-9141-865378031961}"/>
              </a:ext>
            </a:extLst>
          </p:cNvPr>
          <p:cNvCxnSpPr>
            <a:cxnSpLocks/>
          </p:cNvCxnSpPr>
          <p:nvPr/>
        </p:nvCxnSpPr>
        <p:spPr>
          <a:xfrm flipH="1">
            <a:off x="7660888" y="2045110"/>
            <a:ext cx="70636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1DBEAE7-8030-47BD-93EA-C97250D71A24}"/>
              </a:ext>
            </a:extLst>
          </p:cNvPr>
          <p:cNvSpPr txBox="1"/>
          <p:nvPr/>
        </p:nvSpPr>
        <p:spPr>
          <a:xfrm>
            <a:off x="8603226" y="1783500"/>
            <a:ext cx="2379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Fixed Node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5CD86E-F4EF-4D95-8685-97A2865E18D4}"/>
              </a:ext>
            </a:extLst>
          </p:cNvPr>
          <p:cNvCxnSpPr>
            <a:cxnSpLocks/>
            <a:endCxn id="17" idx="4"/>
          </p:cNvCxnSpPr>
          <p:nvPr/>
        </p:nvCxnSpPr>
        <p:spPr>
          <a:xfrm>
            <a:off x="6096000" y="2045110"/>
            <a:ext cx="0" cy="420956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6CB15192-CADB-4E0B-9F0A-712B9F21486A}"/>
              </a:ext>
            </a:extLst>
          </p:cNvPr>
          <p:cNvSpPr/>
          <p:nvPr/>
        </p:nvSpPr>
        <p:spPr>
          <a:xfrm>
            <a:off x="5879693" y="5822059"/>
            <a:ext cx="432614" cy="43261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AB22B15-2381-4A3C-B873-351A42000FCF}"/>
              </a:ext>
            </a:extLst>
          </p:cNvPr>
          <p:cNvSpPr/>
          <p:nvPr/>
        </p:nvSpPr>
        <p:spPr>
          <a:xfrm>
            <a:off x="5879693" y="4336341"/>
            <a:ext cx="432614" cy="43261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38A260-3A6B-4891-BFBD-E7D4CDE7BAB2}"/>
              </a:ext>
            </a:extLst>
          </p:cNvPr>
          <p:cNvSpPr/>
          <p:nvPr/>
        </p:nvSpPr>
        <p:spPr>
          <a:xfrm>
            <a:off x="5879693" y="1828803"/>
            <a:ext cx="432614" cy="4326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8D6283-6FBE-4A20-83BB-4101A31790B4}"/>
              </a:ext>
            </a:extLst>
          </p:cNvPr>
          <p:cNvSpPr txBox="1"/>
          <p:nvPr/>
        </p:nvSpPr>
        <p:spPr>
          <a:xfrm>
            <a:off x="948569" y="2762958"/>
            <a:ext cx="3724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Gravitational Force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E9A0D9-71CC-4CD8-897E-45CE8C8A4AC7}"/>
              </a:ext>
            </a:extLst>
          </p:cNvPr>
          <p:cNvSpPr txBox="1"/>
          <p:nvPr/>
        </p:nvSpPr>
        <p:spPr>
          <a:xfrm>
            <a:off x="1562583" y="2002030"/>
            <a:ext cx="249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Spring Force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416D531-CD1C-4C9E-909F-EBB7CB93784A}"/>
              </a:ext>
            </a:extLst>
          </p:cNvPr>
          <p:cNvCxnSpPr>
            <a:cxnSpLocks/>
          </p:cNvCxnSpPr>
          <p:nvPr/>
        </p:nvCxnSpPr>
        <p:spPr>
          <a:xfrm flipH="1">
            <a:off x="7660888" y="4579117"/>
            <a:ext cx="706365" cy="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E98D302-F11D-4006-936A-B7E052A8C516}"/>
              </a:ext>
            </a:extLst>
          </p:cNvPr>
          <p:cNvSpPr txBox="1"/>
          <p:nvPr/>
        </p:nvSpPr>
        <p:spPr>
          <a:xfrm>
            <a:off x="8603226" y="4317507"/>
            <a:ext cx="275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</a:rPr>
              <a:t>Quasistatic Node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D96FB47-EA4D-4CB1-8F66-93B21FF81C38}"/>
              </a:ext>
            </a:extLst>
          </p:cNvPr>
          <p:cNvCxnSpPr>
            <a:cxnSpLocks/>
          </p:cNvCxnSpPr>
          <p:nvPr/>
        </p:nvCxnSpPr>
        <p:spPr>
          <a:xfrm flipH="1">
            <a:off x="7660888" y="6034133"/>
            <a:ext cx="70636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C7A9546-D630-401D-80E9-AF5F15C13B00}"/>
              </a:ext>
            </a:extLst>
          </p:cNvPr>
          <p:cNvSpPr txBox="1"/>
          <p:nvPr/>
        </p:nvSpPr>
        <p:spPr>
          <a:xfrm>
            <a:off x="8603226" y="5772523"/>
            <a:ext cx="2379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Dynamic Node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EAABD3B-F15D-4484-B095-0F71AB22E215}"/>
              </a:ext>
            </a:extLst>
          </p:cNvPr>
          <p:cNvCxnSpPr>
            <a:cxnSpLocks/>
          </p:cNvCxnSpPr>
          <p:nvPr/>
        </p:nvCxnSpPr>
        <p:spPr>
          <a:xfrm flipV="1">
            <a:off x="6542050" y="2042211"/>
            <a:ext cx="0" cy="252978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44061F1-5E72-4091-8387-41489756BB6D}"/>
              </a:ext>
            </a:extLst>
          </p:cNvPr>
          <p:cNvCxnSpPr>
            <a:cxnSpLocks/>
          </p:cNvCxnSpPr>
          <p:nvPr/>
        </p:nvCxnSpPr>
        <p:spPr>
          <a:xfrm>
            <a:off x="5683408" y="4572000"/>
            <a:ext cx="0" cy="150060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8752060-A0C5-4A42-A3BD-A87B25C820B2}"/>
              </a:ext>
            </a:extLst>
          </p:cNvPr>
          <p:cNvCxnSpPr>
            <a:cxnSpLocks/>
          </p:cNvCxnSpPr>
          <p:nvPr/>
        </p:nvCxnSpPr>
        <p:spPr>
          <a:xfrm>
            <a:off x="5278247" y="4567172"/>
            <a:ext cx="0" cy="10066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Plus Sign 38">
            <a:extLst>
              <a:ext uri="{FF2B5EF4-FFF2-40B4-BE49-F238E27FC236}">
                <a16:creationId xmlns:a16="http://schemas.microsoft.com/office/drawing/2014/main" id="{231931F8-C112-4AF5-BBBA-F298AA05FCD8}"/>
              </a:ext>
            </a:extLst>
          </p:cNvPr>
          <p:cNvSpPr/>
          <p:nvPr/>
        </p:nvSpPr>
        <p:spPr>
          <a:xfrm>
            <a:off x="2112416" y="4706047"/>
            <a:ext cx="401444" cy="401444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0A09260-B280-4F92-8612-EBCB3B86AF8D}"/>
              </a:ext>
            </a:extLst>
          </p:cNvPr>
          <p:cNvGrpSpPr/>
          <p:nvPr/>
        </p:nvGrpSpPr>
        <p:grpSpPr>
          <a:xfrm>
            <a:off x="3029874" y="4591046"/>
            <a:ext cx="482761" cy="631446"/>
            <a:chOff x="3575826" y="5508700"/>
            <a:chExt cx="482761" cy="631446"/>
          </a:xfrm>
        </p:grpSpPr>
        <p:sp>
          <p:nvSpPr>
            <p:cNvPr id="41" name="Minus Sign 40">
              <a:extLst>
                <a:ext uri="{FF2B5EF4-FFF2-40B4-BE49-F238E27FC236}">
                  <a16:creationId xmlns:a16="http://schemas.microsoft.com/office/drawing/2014/main" id="{8211F36A-2AB1-40A4-B71D-9118E0B7286E}"/>
                </a:ext>
              </a:extLst>
            </p:cNvPr>
            <p:cNvSpPr/>
            <p:nvPr/>
          </p:nvSpPr>
          <p:spPr>
            <a:xfrm>
              <a:off x="3579541" y="5508700"/>
              <a:ext cx="479046" cy="479046"/>
            </a:xfrm>
            <a:prstGeom prst="mathMinus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Minus Sign 41">
              <a:extLst>
                <a:ext uri="{FF2B5EF4-FFF2-40B4-BE49-F238E27FC236}">
                  <a16:creationId xmlns:a16="http://schemas.microsoft.com/office/drawing/2014/main" id="{A30D71CA-1F92-4722-A0EA-18578CF90849}"/>
                </a:ext>
              </a:extLst>
            </p:cNvPr>
            <p:cNvSpPr/>
            <p:nvPr/>
          </p:nvSpPr>
          <p:spPr>
            <a:xfrm>
              <a:off x="3575826" y="5661100"/>
              <a:ext cx="479046" cy="479046"/>
            </a:xfrm>
            <a:prstGeom prst="mathMinus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09A0E3C-4712-455B-A204-C7636FF5181F}"/>
              </a:ext>
            </a:extLst>
          </p:cNvPr>
          <p:cNvCxnSpPr>
            <a:cxnSpLocks/>
          </p:cNvCxnSpPr>
          <p:nvPr/>
        </p:nvCxnSpPr>
        <p:spPr>
          <a:xfrm>
            <a:off x="1521610" y="4511803"/>
            <a:ext cx="0" cy="9946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70B9203-10DD-4A98-B0BA-CBEAC0B281E9}"/>
              </a:ext>
            </a:extLst>
          </p:cNvPr>
          <p:cNvCxnSpPr>
            <a:cxnSpLocks/>
          </p:cNvCxnSpPr>
          <p:nvPr/>
        </p:nvCxnSpPr>
        <p:spPr>
          <a:xfrm>
            <a:off x="1907977" y="4317507"/>
            <a:ext cx="0" cy="150060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17CEB42-9E64-4CF8-BFDE-A468207A6E0A}"/>
              </a:ext>
            </a:extLst>
          </p:cNvPr>
          <p:cNvSpPr txBox="1"/>
          <p:nvPr/>
        </p:nvSpPr>
        <p:spPr>
          <a:xfrm>
            <a:off x="3610886" y="4317507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61831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0DA1A-3D4B-440A-8E07-98B18F50F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ConJac</a:t>
            </a:r>
            <a:r>
              <a:rPr lang="en-US" dirty="0"/>
              <a:t> Dynamic Simulation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A8480491-D81D-4351-9D97-14EA1AC6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13</a:t>
            </a:fld>
            <a:endParaRPr lang="en-US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D782CF1-6D5E-450B-9141-865378031961}"/>
              </a:ext>
            </a:extLst>
          </p:cNvPr>
          <p:cNvCxnSpPr>
            <a:cxnSpLocks/>
          </p:cNvCxnSpPr>
          <p:nvPr/>
        </p:nvCxnSpPr>
        <p:spPr>
          <a:xfrm flipH="1">
            <a:off x="7660888" y="2045110"/>
            <a:ext cx="70636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1DBEAE7-8030-47BD-93EA-C97250D71A24}"/>
              </a:ext>
            </a:extLst>
          </p:cNvPr>
          <p:cNvSpPr txBox="1"/>
          <p:nvPr/>
        </p:nvSpPr>
        <p:spPr>
          <a:xfrm>
            <a:off x="8603226" y="1783500"/>
            <a:ext cx="2379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Fixed Node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5CD86E-F4EF-4D95-8685-97A2865E18D4}"/>
              </a:ext>
            </a:extLst>
          </p:cNvPr>
          <p:cNvCxnSpPr>
            <a:cxnSpLocks/>
            <a:endCxn id="17" idx="4"/>
          </p:cNvCxnSpPr>
          <p:nvPr/>
        </p:nvCxnSpPr>
        <p:spPr>
          <a:xfrm>
            <a:off x="6096000" y="2045110"/>
            <a:ext cx="0" cy="420956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6CB15192-CADB-4E0B-9F0A-712B9F21486A}"/>
              </a:ext>
            </a:extLst>
          </p:cNvPr>
          <p:cNvSpPr/>
          <p:nvPr/>
        </p:nvSpPr>
        <p:spPr>
          <a:xfrm>
            <a:off x="5879693" y="5822059"/>
            <a:ext cx="432614" cy="43261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AB22B15-2381-4A3C-B873-351A42000FCF}"/>
              </a:ext>
            </a:extLst>
          </p:cNvPr>
          <p:cNvSpPr/>
          <p:nvPr/>
        </p:nvSpPr>
        <p:spPr>
          <a:xfrm>
            <a:off x="5879693" y="5052621"/>
            <a:ext cx="432614" cy="43261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38A260-3A6B-4891-BFBD-E7D4CDE7BAB2}"/>
              </a:ext>
            </a:extLst>
          </p:cNvPr>
          <p:cNvSpPr/>
          <p:nvPr/>
        </p:nvSpPr>
        <p:spPr>
          <a:xfrm>
            <a:off x="5879693" y="1828803"/>
            <a:ext cx="432614" cy="4326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8D6283-6FBE-4A20-83BB-4101A31790B4}"/>
              </a:ext>
            </a:extLst>
          </p:cNvPr>
          <p:cNvSpPr txBox="1"/>
          <p:nvPr/>
        </p:nvSpPr>
        <p:spPr>
          <a:xfrm>
            <a:off x="948569" y="2762958"/>
            <a:ext cx="3724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Gravitational Force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E9A0D9-71CC-4CD8-897E-45CE8C8A4AC7}"/>
              </a:ext>
            </a:extLst>
          </p:cNvPr>
          <p:cNvSpPr txBox="1"/>
          <p:nvPr/>
        </p:nvSpPr>
        <p:spPr>
          <a:xfrm>
            <a:off x="1562583" y="2002030"/>
            <a:ext cx="249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Spring Force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416D531-CD1C-4C9E-909F-EBB7CB93784A}"/>
              </a:ext>
            </a:extLst>
          </p:cNvPr>
          <p:cNvCxnSpPr>
            <a:cxnSpLocks/>
          </p:cNvCxnSpPr>
          <p:nvPr/>
        </p:nvCxnSpPr>
        <p:spPr>
          <a:xfrm flipH="1">
            <a:off x="7660888" y="5310637"/>
            <a:ext cx="706365" cy="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E98D302-F11D-4006-936A-B7E052A8C516}"/>
              </a:ext>
            </a:extLst>
          </p:cNvPr>
          <p:cNvSpPr txBox="1"/>
          <p:nvPr/>
        </p:nvSpPr>
        <p:spPr>
          <a:xfrm>
            <a:off x="8603226" y="5049027"/>
            <a:ext cx="275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</a:rPr>
              <a:t>Quasistatic Node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D96FB47-EA4D-4CB1-8F66-93B21FF81C38}"/>
              </a:ext>
            </a:extLst>
          </p:cNvPr>
          <p:cNvCxnSpPr>
            <a:cxnSpLocks/>
          </p:cNvCxnSpPr>
          <p:nvPr/>
        </p:nvCxnSpPr>
        <p:spPr>
          <a:xfrm flipH="1">
            <a:off x="7660888" y="6034133"/>
            <a:ext cx="70636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C7A9546-D630-401D-80E9-AF5F15C13B00}"/>
              </a:ext>
            </a:extLst>
          </p:cNvPr>
          <p:cNvSpPr txBox="1"/>
          <p:nvPr/>
        </p:nvSpPr>
        <p:spPr>
          <a:xfrm>
            <a:off x="8603226" y="5772523"/>
            <a:ext cx="2379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Dynamic Node</a:t>
            </a:r>
          </a:p>
        </p:txBody>
      </p:sp>
      <p:sp>
        <p:nvSpPr>
          <p:cNvPr id="39" name="Plus Sign 38">
            <a:extLst>
              <a:ext uri="{FF2B5EF4-FFF2-40B4-BE49-F238E27FC236}">
                <a16:creationId xmlns:a16="http://schemas.microsoft.com/office/drawing/2014/main" id="{231931F8-C112-4AF5-BBBA-F298AA05FCD8}"/>
              </a:ext>
            </a:extLst>
          </p:cNvPr>
          <p:cNvSpPr/>
          <p:nvPr/>
        </p:nvSpPr>
        <p:spPr>
          <a:xfrm>
            <a:off x="2112416" y="4706047"/>
            <a:ext cx="401444" cy="401444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0A09260-B280-4F92-8612-EBCB3B86AF8D}"/>
              </a:ext>
            </a:extLst>
          </p:cNvPr>
          <p:cNvGrpSpPr/>
          <p:nvPr/>
        </p:nvGrpSpPr>
        <p:grpSpPr>
          <a:xfrm>
            <a:off x="3029874" y="4591046"/>
            <a:ext cx="482761" cy="631446"/>
            <a:chOff x="3575826" y="5508700"/>
            <a:chExt cx="482761" cy="631446"/>
          </a:xfrm>
        </p:grpSpPr>
        <p:sp>
          <p:nvSpPr>
            <p:cNvPr id="41" name="Minus Sign 40">
              <a:extLst>
                <a:ext uri="{FF2B5EF4-FFF2-40B4-BE49-F238E27FC236}">
                  <a16:creationId xmlns:a16="http://schemas.microsoft.com/office/drawing/2014/main" id="{8211F36A-2AB1-40A4-B71D-9118E0B7286E}"/>
                </a:ext>
              </a:extLst>
            </p:cNvPr>
            <p:cNvSpPr/>
            <p:nvPr/>
          </p:nvSpPr>
          <p:spPr>
            <a:xfrm>
              <a:off x="3579541" y="5508700"/>
              <a:ext cx="479046" cy="479046"/>
            </a:xfrm>
            <a:prstGeom prst="mathMinus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Minus Sign 41">
              <a:extLst>
                <a:ext uri="{FF2B5EF4-FFF2-40B4-BE49-F238E27FC236}">
                  <a16:creationId xmlns:a16="http://schemas.microsoft.com/office/drawing/2014/main" id="{A30D71CA-1F92-4722-A0EA-18578CF90849}"/>
                </a:ext>
              </a:extLst>
            </p:cNvPr>
            <p:cNvSpPr/>
            <p:nvPr/>
          </p:nvSpPr>
          <p:spPr>
            <a:xfrm>
              <a:off x="3575826" y="5661100"/>
              <a:ext cx="479046" cy="479046"/>
            </a:xfrm>
            <a:prstGeom prst="mathMinus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DF6173AF-1061-4B6E-859C-DC3AE8B72E30}"/>
              </a:ext>
            </a:extLst>
          </p:cNvPr>
          <p:cNvSpPr/>
          <p:nvPr/>
        </p:nvSpPr>
        <p:spPr>
          <a:xfrm>
            <a:off x="5879693" y="4244901"/>
            <a:ext cx="432614" cy="43261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F5ACA42-3BA2-4499-997F-989C703D2BA2}"/>
              </a:ext>
            </a:extLst>
          </p:cNvPr>
          <p:cNvCxnSpPr>
            <a:cxnSpLocks/>
          </p:cNvCxnSpPr>
          <p:nvPr/>
        </p:nvCxnSpPr>
        <p:spPr>
          <a:xfrm>
            <a:off x="5278247" y="5144556"/>
            <a:ext cx="0" cy="3217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C7CF7E2-2AC6-4B1E-ABF0-8F60C1EF76D0}"/>
              </a:ext>
            </a:extLst>
          </p:cNvPr>
          <p:cNvCxnSpPr>
            <a:cxnSpLocks/>
          </p:cNvCxnSpPr>
          <p:nvPr/>
        </p:nvCxnSpPr>
        <p:spPr>
          <a:xfrm flipV="1">
            <a:off x="6542050" y="2042212"/>
            <a:ext cx="0" cy="158949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65CEB08-1EA6-467A-BC27-E37DEFF17621}"/>
              </a:ext>
            </a:extLst>
          </p:cNvPr>
          <p:cNvCxnSpPr>
            <a:cxnSpLocks/>
          </p:cNvCxnSpPr>
          <p:nvPr/>
        </p:nvCxnSpPr>
        <p:spPr>
          <a:xfrm>
            <a:off x="5683408" y="5295965"/>
            <a:ext cx="0" cy="77664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9030334-368C-42B7-804D-EB811BB2D6C6}"/>
              </a:ext>
            </a:extLst>
          </p:cNvPr>
          <p:cNvCxnSpPr>
            <a:cxnSpLocks/>
          </p:cNvCxnSpPr>
          <p:nvPr/>
        </p:nvCxnSpPr>
        <p:spPr>
          <a:xfrm>
            <a:off x="5683408" y="4485379"/>
            <a:ext cx="0" cy="82903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843317D-78C0-42FA-8EA0-03683CD04B65}"/>
              </a:ext>
            </a:extLst>
          </p:cNvPr>
          <p:cNvCxnSpPr>
            <a:cxnSpLocks/>
          </p:cNvCxnSpPr>
          <p:nvPr/>
        </p:nvCxnSpPr>
        <p:spPr>
          <a:xfrm flipV="1">
            <a:off x="6546140" y="3601227"/>
            <a:ext cx="0" cy="86301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EDB6D6F-8E6A-47EC-A532-E90B92453857}"/>
              </a:ext>
            </a:extLst>
          </p:cNvPr>
          <p:cNvCxnSpPr>
            <a:cxnSpLocks/>
          </p:cNvCxnSpPr>
          <p:nvPr/>
        </p:nvCxnSpPr>
        <p:spPr>
          <a:xfrm flipH="1">
            <a:off x="7660888" y="4441957"/>
            <a:ext cx="706365" cy="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595A89BE-A590-4F43-B17B-83A57043FB0F}"/>
              </a:ext>
            </a:extLst>
          </p:cNvPr>
          <p:cNvSpPr txBox="1"/>
          <p:nvPr/>
        </p:nvSpPr>
        <p:spPr>
          <a:xfrm>
            <a:off x="8603226" y="4180347"/>
            <a:ext cx="275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</a:rPr>
              <a:t>Quasistatic Node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34272E7-5241-4AA0-8BEB-FA08848221D3}"/>
              </a:ext>
            </a:extLst>
          </p:cNvPr>
          <p:cNvSpPr/>
          <p:nvPr/>
        </p:nvSpPr>
        <p:spPr>
          <a:xfrm>
            <a:off x="5879693" y="3406701"/>
            <a:ext cx="432614" cy="43261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ADCD1FF-BE8F-4C90-A44F-CF55D023FDA6}"/>
              </a:ext>
            </a:extLst>
          </p:cNvPr>
          <p:cNvCxnSpPr>
            <a:cxnSpLocks/>
          </p:cNvCxnSpPr>
          <p:nvPr/>
        </p:nvCxnSpPr>
        <p:spPr>
          <a:xfrm>
            <a:off x="5278247" y="4266035"/>
            <a:ext cx="0" cy="3217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E7C2DD1-5E62-47B6-9405-DA52140C400D}"/>
              </a:ext>
            </a:extLst>
          </p:cNvPr>
          <p:cNvCxnSpPr>
            <a:cxnSpLocks/>
          </p:cNvCxnSpPr>
          <p:nvPr/>
        </p:nvCxnSpPr>
        <p:spPr>
          <a:xfrm>
            <a:off x="5278247" y="3487059"/>
            <a:ext cx="0" cy="3217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DE6CC46-D89E-4704-96EB-939F6A71456D}"/>
              </a:ext>
            </a:extLst>
          </p:cNvPr>
          <p:cNvCxnSpPr>
            <a:cxnSpLocks/>
          </p:cNvCxnSpPr>
          <p:nvPr/>
        </p:nvCxnSpPr>
        <p:spPr>
          <a:xfrm>
            <a:off x="5683408" y="3646947"/>
            <a:ext cx="0" cy="86301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F361B4D-7D01-490C-BDFD-B61BEBB90387}"/>
              </a:ext>
            </a:extLst>
          </p:cNvPr>
          <p:cNvCxnSpPr>
            <a:cxnSpLocks/>
          </p:cNvCxnSpPr>
          <p:nvPr/>
        </p:nvCxnSpPr>
        <p:spPr>
          <a:xfrm flipV="1">
            <a:off x="6542050" y="4432719"/>
            <a:ext cx="0" cy="88217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7728AB4-B9F6-42CD-A6CE-F7E03B6B2578}"/>
              </a:ext>
            </a:extLst>
          </p:cNvPr>
          <p:cNvCxnSpPr>
            <a:cxnSpLocks/>
          </p:cNvCxnSpPr>
          <p:nvPr/>
        </p:nvCxnSpPr>
        <p:spPr>
          <a:xfrm>
            <a:off x="1026287" y="4822780"/>
            <a:ext cx="0" cy="3217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EBFDD6F-EB3B-4AD0-ABAB-993FF22E5620}"/>
              </a:ext>
            </a:extLst>
          </p:cNvPr>
          <p:cNvCxnSpPr>
            <a:cxnSpLocks/>
          </p:cNvCxnSpPr>
          <p:nvPr/>
        </p:nvCxnSpPr>
        <p:spPr>
          <a:xfrm>
            <a:off x="1178687" y="4822780"/>
            <a:ext cx="0" cy="3217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572AB56-6CF2-441F-B380-1499BEA74B5A}"/>
              </a:ext>
            </a:extLst>
          </p:cNvPr>
          <p:cNvCxnSpPr>
            <a:cxnSpLocks/>
          </p:cNvCxnSpPr>
          <p:nvPr/>
        </p:nvCxnSpPr>
        <p:spPr>
          <a:xfrm>
            <a:off x="1331087" y="4822780"/>
            <a:ext cx="0" cy="3217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4B589DCD-439F-440C-9B3E-F176EC761196}"/>
              </a:ext>
            </a:extLst>
          </p:cNvPr>
          <p:cNvCxnSpPr>
            <a:cxnSpLocks/>
          </p:cNvCxnSpPr>
          <p:nvPr/>
        </p:nvCxnSpPr>
        <p:spPr>
          <a:xfrm>
            <a:off x="1553368" y="4587811"/>
            <a:ext cx="0" cy="77664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45E5EB92-33EF-46B3-96CF-E36A86C0F6D2}"/>
              </a:ext>
            </a:extLst>
          </p:cNvPr>
          <p:cNvCxnSpPr>
            <a:cxnSpLocks/>
          </p:cNvCxnSpPr>
          <p:nvPr/>
        </p:nvCxnSpPr>
        <p:spPr>
          <a:xfrm>
            <a:off x="1729111" y="4557331"/>
            <a:ext cx="0" cy="82903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E68D4FDB-08EA-4271-97F5-418DB4494FC2}"/>
              </a:ext>
            </a:extLst>
          </p:cNvPr>
          <p:cNvCxnSpPr>
            <a:cxnSpLocks/>
          </p:cNvCxnSpPr>
          <p:nvPr/>
        </p:nvCxnSpPr>
        <p:spPr>
          <a:xfrm>
            <a:off x="1903888" y="4553827"/>
            <a:ext cx="0" cy="86301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012B878-0D5D-4901-B53D-CAF227C10119}"/>
              </a:ext>
            </a:extLst>
          </p:cNvPr>
          <p:cNvCxnSpPr>
            <a:cxnSpLocks/>
          </p:cNvCxnSpPr>
          <p:nvPr/>
        </p:nvCxnSpPr>
        <p:spPr>
          <a:xfrm flipV="1">
            <a:off x="2594890" y="4463199"/>
            <a:ext cx="0" cy="882176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C56063E-C837-48C4-BFB6-BBF81AF00719}"/>
              </a:ext>
            </a:extLst>
          </p:cNvPr>
          <p:cNvCxnSpPr>
            <a:cxnSpLocks/>
          </p:cNvCxnSpPr>
          <p:nvPr/>
        </p:nvCxnSpPr>
        <p:spPr>
          <a:xfrm flipV="1">
            <a:off x="2766620" y="4478439"/>
            <a:ext cx="0" cy="86301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55809D24-1C5C-4690-83BE-718287079BA3}"/>
              </a:ext>
            </a:extLst>
          </p:cNvPr>
          <p:cNvCxnSpPr>
            <a:cxnSpLocks/>
          </p:cNvCxnSpPr>
          <p:nvPr/>
        </p:nvCxnSpPr>
        <p:spPr>
          <a:xfrm flipV="1">
            <a:off x="2957764" y="4076072"/>
            <a:ext cx="0" cy="158949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0F74270-D025-4F1F-866D-EB72389CDD6B}"/>
              </a:ext>
            </a:extLst>
          </p:cNvPr>
          <p:cNvCxnSpPr>
            <a:cxnSpLocks/>
          </p:cNvCxnSpPr>
          <p:nvPr/>
        </p:nvCxnSpPr>
        <p:spPr>
          <a:xfrm flipH="1">
            <a:off x="7660888" y="3679957"/>
            <a:ext cx="706365" cy="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C66326D4-38EE-4223-8EDC-9A2DE70EA1E3}"/>
              </a:ext>
            </a:extLst>
          </p:cNvPr>
          <p:cNvSpPr txBox="1"/>
          <p:nvPr/>
        </p:nvSpPr>
        <p:spPr>
          <a:xfrm>
            <a:off x="8603226" y="3418347"/>
            <a:ext cx="275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</a:rPr>
              <a:t>Quasistatic Node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245E29-BAAA-4C31-BCBB-FCDCC2EFAA88}"/>
              </a:ext>
            </a:extLst>
          </p:cNvPr>
          <p:cNvSpPr txBox="1"/>
          <p:nvPr/>
        </p:nvSpPr>
        <p:spPr>
          <a:xfrm>
            <a:off x="3610886" y="4317507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4581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0DA1A-3D4B-440A-8E07-98B18F50F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ConJac</a:t>
            </a:r>
            <a:r>
              <a:rPr lang="en-US" dirty="0"/>
              <a:t> Dynamic Simulation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A8480491-D81D-4351-9D97-14EA1AC6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14</a:t>
            </a:fld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75B13D5-E98C-4D9E-94E7-F5FC52616D1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840" y="2626245"/>
            <a:ext cx="3205543" cy="646697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4F12FA3-7815-40B9-83FF-8C463ADAD3CA}"/>
              </a:ext>
            </a:extLst>
          </p:cNvPr>
          <p:cNvSpPr/>
          <p:nvPr/>
        </p:nvSpPr>
        <p:spPr>
          <a:xfrm>
            <a:off x="3908330" y="2601653"/>
            <a:ext cx="843268" cy="724727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D15F2A0-7416-41DA-9F57-37959F13E1B2}"/>
              </a:ext>
            </a:extLst>
          </p:cNvPr>
          <p:cNvSpPr/>
          <p:nvPr/>
        </p:nvSpPr>
        <p:spPr>
          <a:xfrm>
            <a:off x="1303614" y="2601653"/>
            <a:ext cx="843268" cy="72472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EEFC960-CB28-4816-95E3-6912A1FDE0FE}"/>
              </a:ext>
            </a:extLst>
          </p:cNvPr>
          <p:cNvCxnSpPr>
            <a:cxnSpLocks/>
          </p:cNvCxnSpPr>
          <p:nvPr/>
        </p:nvCxnSpPr>
        <p:spPr>
          <a:xfrm flipV="1">
            <a:off x="1395840" y="3429000"/>
            <a:ext cx="329409" cy="53340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8087FC3-5C96-40BD-9C9A-37AB1ABD84A5}"/>
              </a:ext>
            </a:extLst>
          </p:cNvPr>
          <p:cNvCxnSpPr>
            <a:cxnSpLocks/>
          </p:cNvCxnSpPr>
          <p:nvPr/>
        </p:nvCxnSpPr>
        <p:spPr>
          <a:xfrm flipH="1" flipV="1">
            <a:off x="4329965" y="3444796"/>
            <a:ext cx="421633" cy="448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6E3A61E-85CC-4CC9-9DE9-D522C5F0ACD4}"/>
              </a:ext>
            </a:extLst>
          </p:cNvPr>
          <p:cNvSpPr/>
          <p:nvPr/>
        </p:nvSpPr>
        <p:spPr>
          <a:xfrm>
            <a:off x="2947074" y="2601884"/>
            <a:ext cx="961249" cy="724727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7DBBA33-DD5F-4412-8C4C-FE34C6531D6A}"/>
              </a:ext>
            </a:extLst>
          </p:cNvPr>
          <p:cNvCxnSpPr>
            <a:cxnSpLocks/>
          </p:cNvCxnSpPr>
          <p:nvPr/>
        </p:nvCxnSpPr>
        <p:spPr>
          <a:xfrm flipV="1">
            <a:off x="3427699" y="3444796"/>
            <a:ext cx="0" cy="16217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5E33926-EA02-4630-B32C-75CE68520001}"/>
              </a:ext>
            </a:extLst>
          </p:cNvPr>
          <p:cNvSpPr txBox="1"/>
          <p:nvPr/>
        </p:nvSpPr>
        <p:spPr>
          <a:xfrm>
            <a:off x="419693" y="3946889"/>
            <a:ext cx="2028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92D050"/>
                </a:solidFill>
              </a:rPr>
              <a:t>Quasistatic</a:t>
            </a:r>
          </a:p>
          <a:p>
            <a:pPr algn="ctr"/>
            <a:r>
              <a:rPr lang="en-US" sz="2800" dirty="0">
                <a:solidFill>
                  <a:srgbClr val="92D050"/>
                </a:solidFill>
              </a:rPr>
              <a:t>Velocity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09D3D5F-22BB-454B-8BFB-1B780D42D0DC}"/>
              </a:ext>
            </a:extLst>
          </p:cNvPr>
          <p:cNvSpPr txBox="1"/>
          <p:nvPr/>
        </p:nvSpPr>
        <p:spPr>
          <a:xfrm>
            <a:off x="3588774" y="3853194"/>
            <a:ext cx="23794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Dynamic</a:t>
            </a:r>
          </a:p>
          <a:p>
            <a:pPr algn="ctr"/>
            <a:r>
              <a:rPr lang="en-US" sz="2800" dirty="0"/>
              <a:t>Velocity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71A1111-943B-4050-8777-0FE620102A9E}"/>
              </a:ext>
            </a:extLst>
          </p:cNvPr>
          <p:cNvSpPr txBox="1"/>
          <p:nvPr/>
        </p:nvSpPr>
        <p:spPr>
          <a:xfrm>
            <a:off x="2283896" y="5129818"/>
            <a:ext cx="22568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Condensation</a:t>
            </a:r>
          </a:p>
          <a:p>
            <a:pPr algn="ctr"/>
            <a:r>
              <a:rPr lang="en-US" sz="2800" dirty="0">
                <a:solidFill>
                  <a:srgbClr val="FFC000"/>
                </a:solidFill>
              </a:rPr>
              <a:t>Jacobian</a:t>
            </a:r>
          </a:p>
          <a:p>
            <a:pPr algn="ctr"/>
            <a:r>
              <a:rPr lang="en-US" sz="2800" dirty="0">
                <a:solidFill>
                  <a:srgbClr val="FFC000"/>
                </a:solidFill>
              </a:rPr>
              <a:t>(</a:t>
            </a:r>
            <a:r>
              <a:rPr lang="en-US" sz="2800" dirty="0" err="1">
                <a:solidFill>
                  <a:srgbClr val="FFC000"/>
                </a:solidFill>
              </a:rPr>
              <a:t>ConJac</a:t>
            </a:r>
            <a:r>
              <a:rPr lang="en-US" sz="2800" dirty="0">
                <a:solidFill>
                  <a:srgbClr val="FFC000"/>
                </a:solidFill>
              </a:rPr>
              <a:t>)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22AE7C0-901B-4765-A0C3-CF344E2C8D03}"/>
              </a:ext>
            </a:extLst>
          </p:cNvPr>
          <p:cNvCxnSpPr>
            <a:cxnSpLocks/>
          </p:cNvCxnSpPr>
          <p:nvPr/>
        </p:nvCxnSpPr>
        <p:spPr>
          <a:xfrm flipH="1">
            <a:off x="7660888" y="2045110"/>
            <a:ext cx="70636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2FF00D0-0037-4E1F-9F86-15422609F014}"/>
              </a:ext>
            </a:extLst>
          </p:cNvPr>
          <p:cNvSpPr txBox="1"/>
          <p:nvPr/>
        </p:nvSpPr>
        <p:spPr>
          <a:xfrm>
            <a:off x="8603226" y="1783500"/>
            <a:ext cx="2379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Fixed Node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5B61DCD-D91F-4D41-9C7F-B4494EA48CB0}"/>
              </a:ext>
            </a:extLst>
          </p:cNvPr>
          <p:cNvCxnSpPr>
            <a:cxnSpLocks/>
            <a:endCxn id="45" idx="4"/>
          </p:cNvCxnSpPr>
          <p:nvPr/>
        </p:nvCxnSpPr>
        <p:spPr>
          <a:xfrm>
            <a:off x="6096000" y="2045110"/>
            <a:ext cx="0" cy="420956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CEEE507A-A380-4927-BC64-871CBF9FF1B8}"/>
              </a:ext>
            </a:extLst>
          </p:cNvPr>
          <p:cNvSpPr/>
          <p:nvPr/>
        </p:nvSpPr>
        <p:spPr>
          <a:xfrm>
            <a:off x="5879693" y="5822059"/>
            <a:ext cx="432614" cy="43261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35E21BD-5007-418E-9986-A168E74D33DE}"/>
              </a:ext>
            </a:extLst>
          </p:cNvPr>
          <p:cNvSpPr/>
          <p:nvPr/>
        </p:nvSpPr>
        <p:spPr>
          <a:xfrm>
            <a:off x="5879693" y="5052621"/>
            <a:ext cx="432614" cy="43261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DCF6920-ADD9-4F24-BA3B-3C7022903917}"/>
              </a:ext>
            </a:extLst>
          </p:cNvPr>
          <p:cNvSpPr/>
          <p:nvPr/>
        </p:nvSpPr>
        <p:spPr>
          <a:xfrm>
            <a:off x="5879693" y="1828803"/>
            <a:ext cx="432614" cy="4326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C8A4E6C-A562-44A6-BD60-76885D509DF3}"/>
              </a:ext>
            </a:extLst>
          </p:cNvPr>
          <p:cNvCxnSpPr>
            <a:cxnSpLocks/>
          </p:cNvCxnSpPr>
          <p:nvPr/>
        </p:nvCxnSpPr>
        <p:spPr>
          <a:xfrm flipH="1">
            <a:off x="7660888" y="5310637"/>
            <a:ext cx="706365" cy="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A874AABA-76EF-4DED-A13F-65B04E34F6A9}"/>
              </a:ext>
            </a:extLst>
          </p:cNvPr>
          <p:cNvSpPr txBox="1"/>
          <p:nvPr/>
        </p:nvSpPr>
        <p:spPr>
          <a:xfrm>
            <a:off x="8603226" y="5049027"/>
            <a:ext cx="275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</a:rPr>
              <a:t>Quasistatic Node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D1BB083-8D13-4712-B0B8-FF3225538161}"/>
              </a:ext>
            </a:extLst>
          </p:cNvPr>
          <p:cNvCxnSpPr>
            <a:cxnSpLocks/>
          </p:cNvCxnSpPr>
          <p:nvPr/>
        </p:nvCxnSpPr>
        <p:spPr>
          <a:xfrm flipH="1">
            <a:off x="7660888" y="6034133"/>
            <a:ext cx="70636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411A205-DD9F-47A9-85EB-B2AEBA4FDC56}"/>
              </a:ext>
            </a:extLst>
          </p:cNvPr>
          <p:cNvSpPr txBox="1"/>
          <p:nvPr/>
        </p:nvSpPr>
        <p:spPr>
          <a:xfrm>
            <a:off x="8603226" y="5772523"/>
            <a:ext cx="2379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Dynamic Node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421C4F6-BBC3-47FB-8DD2-59776C0CA3A0}"/>
              </a:ext>
            </a:extLst>
          </p:cNvPr>
          <p:cNvSpPr/>
          <p:nvPr/>
        </p:nvSpPr>
        <p:spPr>
          <a:xfrm>
            <a:off x="5879693" y="4244901"/>
            <a:ext cx="432614" cy="43261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592A060-C88B-4E3B-9723-2E231DB2AED9}"/>
              </a:ext>
            </a:extLst>
          </p:cNvPr>
          <p:cNvCxnSpPr>
            <a:cxnSpLocks/>
          </p:cNvCxnSpPr>
          <p:nvPr/>
        </p:nvCxnSpPr>
        <p:spPr>
          <a:xfrm flipH="1">
            <a:off x="7660888" y="4441957"/>
            <a:ext cx="706365" cy="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E2DF4C25-91DD-4087-898A-AF3D202A82DE}"/>
              </a:ext>
            </a:extLst>
          </p:cNvPr>
          <p:cNvSpPr txBox="1"/>
          <p:nvPr/>
        </p:nvSpPr>
        <p:spPr>
          <a:xfrm>
            <a:off x="8603226" y="4180347"/>
            <a:ext cx="275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</a:rPr>
              <a:t>Quasistatic Node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288D106-0237-4A11-8BC7-6F78161CBAF9}"/>
              </a:ext>
            </a:extLst>
          </p:cNvPr>
          <p:cNvSpPr/>
          <p:nvPr/>
        </p:nvSpPr>
        <p:spPr>
          <a:xfrm>
            <a:off x="5879693" y="3406701"/>
            <a:ext cx="432614" cy="43261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160E70A-316F-4A02-8797-FB0BC3181A67}"/>
              </a:ext>
            </a:extLst>
          </p:cNvPr>
          <p:cNvCxnSpPr>
            <a:cxnSpLocks/>
          </p:cNvCxnSpPr>
          <p:nvPr/>
        </p:nvCxnSpPr>
        <p:spPr>
          <a:xfrm flipH="1">
            <a:off x="7660888" y="3679957"/>
            <a:ext cx="706365" cy="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5EFD4F7-B699-4233-B8E6-8DD639762ACC}"/>
              </a:ext>
            </a:extLst>
          </p:cNvPr>
          <p:cNvSpPr txBox="1"/>
          <p:nvPr/>
        </p:nvSpPr>
        <p:spPr>
          <a:xfrm>
            <a:off x="8603226" y="3418347"/>
            <a:ext cx="275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</a:rPr>
              <a:t>Quasistatic Node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A6CCA573-C0EC-4275-84BB-84EF38A19BE1}"/>
              </a:ext>
            </a:extLst>
          </p:cNvPr>
          <p:cNvSpPr/>
          <p:nvPr/>
        </p:nvSpPr>
        <p:spPr>
          <a:xfrm>
            <a:off x="6409232" y="5803735"/>
            <a:ext cx="332917" cy="583820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1F97F58A-F38A-4FFA-81E3-9527C10F655A}"/>
              </a:ext>
            </a:extLst>
          </p:cNvPr>
          <p:cNvSpPr/>
          <p:nvPr/>
        </p:nvSpPr>
        <p:spPr>
          <a:xfrm>
            <a:off x="6428205" y="3322983"/>
            <a:ext cx="364459" cy="2291977"/>
          </a:xfrm>
          <a:prstGeom prst="rightBrac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2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7" grpId="0" animBg="1"/>
      <p:bldP spid="39" grpId="0"/>
      <p:bldP spid="40" grpId="0"/>
      <p:bldP spid="41" grpId="0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0DA1A-3D4B-440A-8E07-98B18F50F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ConJac</a:t>
            </a:r>
            <a:r>
              <a:rPr lang="en-US" dirty="0"/>
              <a:t> Dynamic Simulation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A8480491-D81D-4351-9D97-14EA1AC6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15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1AD769-0D37-4EF6-A82C-256EDF70BF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662" y="1904581"/>
            <a:ext cx="3205543" cy="646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4C0581-7DAA-40D5-98FA-1D6C388BD1F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046" y="3502017"/>
            <a:ext cx="6253598" cy="8047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5F0E8D-4FA0-4DBE-AD44-ACF627DEA97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600" y="5082816"/>
            <a:ext cx="5422490" cy="81618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72EBA05-08F1-463C-84D0-5EED478C7B5B}"/>
              </a:ext>
            </a:extLst>
          </p:cNvPr>
          <p:cNvCxnSpPr>
            <a:cxnSpLocks/>
          </p:cNvCxnSpPr>
          <p:nvPr/>
        </p:nvCxnSpPr>
        <p:spPr>
          <a:xfrm>
            <a:off x="4952600" y="4440535"/>
            <a:ext cx="0" cy="5329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D93FC1D-F6EE-441F-83AD-EC04B02E8D3F}"/>
              </a:ext>
            </a:extLst>
          </p:cNvPr>
          <p:cNvGrpSpPr/>
          <p:nvPr/>
        </p:nvGrpSpPr>
        <p:grpSpPr>
          <a:xfrm>
            <a:off x="9906861" y="1783500"/>
            <a:ext cx="1810292" cy="4604707"/>
            <a:chOff x="9906861" y="1783500"/>
            <a:chExt cx="1810292" cy="460470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D025E5-BD46-4079-A959-FD289A9F2512}"/>
                </a:ext>
              </a:extLst>
            </p:cNvPr>
            <p:cNvSpPr txBox="1"/>
            <p:nvPr/>
          </p:nvSpPr>
          <p:spPr>
            <a:xfrm>
              <a:off x="10270215" y="1783500"/>
              <a:ext cx="10835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Fixed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890A766-2F8F-4CFF-A7CD-379265ACD83F}"/>
                </a:ext>
              </a:extLst>
            </p:cNvPr>
            <p:cNvSpPr txBox="1"/>
            <p:nvPr/>
          </p:nvSpPr>
          <p:spPr>
            <a:xfrm>
              <a:off x="9906861" y="3347639"/>
              <a:ext cx="18102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92D050"/>
                  </a:solidFill>
                </a:rPr>
                <a:t>Quasistatic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84259B-4777-4DBD-8F39-218A10EB3560}"/>
                </a:ext>
              </a:extLst>
            </p:cNvPr>
            <p:cNvSpPr txBox="1"/>
            <p:nvPr/>
          </p:nvSpPr>
          <p:spPr>
            <a:xfrm>
              <a:off x="9906861" y="4223007"/>
              <a:ext cx="18102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92D050"/>
                  </a:solidFill>
                </a:rPr>
                <a:t>Quasistatic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82E1AB6-B95A-4758-83AC-0ED977F91722}"/>
                </a:ext>
              </a:extLst>
            </p:cNvPr>
            <p:cNvSpPr txBox="1"/>
            <p:nvPr/>
          </p:nvSpPr>
          <p:spPr>
            <a:xfrm>
              <a:off x="9906861" y="5048563"/>
              <a:ext cx="18102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92D050"/>
                  </a:solidFill>
                </a:rPr>
                <a:t>Quasistatic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6A5BEC3-7E7C-4C45-BB6A-659A73408D0E}"/>
                </a:ext>
              </a:extLst>
            </p:cNvPr>
            <p:cNvSpPr txBox="1"/>
            <p:nvPr/>
          </p:nvSpPr>
          <p:spPr>
            <a:xfrm>
              <a:off x="10073019" y="5864987"/>
              <a:ext cx="14779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Dynamic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FAEC91-6D42-4025-A5F2-21E4BA855588}"/>
              </a:ext>
            </a:extLst>
          </p:cNvPr>
          <p:cNvCxnSpPr>
            <a:cxnSpLocks/>
            <a:endCxn id="28" idx="4"/>
          </p:cNvCxnSpPr>
          <p:nvPr/>
        </p:nvCxnSpPr>
        <p:spPr>
          <a:xfrm>
            <a:off x="9281160" y="2045110"/>
            <a:ext cx="0" cy="420956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D69EA1CC-A25D-472B-9C99-054758A17C24}"/>
              </a:ext>
            </a:extLst>
          </p:cNvPr>
          <p:cNvSpPr/>
          <p:nvPr/>
        </p:nvSpPr>
        <p:spPr>
          <a:xfrm>
            <a:off x="9064853" y="5822059"/>
            <a:ext cx="432614" cy="43261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3EEE75E-B035-4604-B0B7-CCAF1010E501}"/>
              </a:ext>
            </a:extLst>
          </p:cNvPr>
          <p:cNvSpPr/>
          <p:nvPr/>
        </p:nvSpPr>
        <p:spPr>
          <a:xfrm>
            <a:off x="9064853" y="5052621"/>
            <a:ext cx="432614" cy="43261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068B3BC-DDEE-4854-B13C-C1B382950AB0}"/>
              </a:ext>
            </a:extLst>
          </p:cNvPr>
          <p:cNvSpPr/>
          <p:nvPr/>
        </p:nvSpPr>
        <p:spPr>
          <a:xfrm>
            <a:off x="9064853" y="1828803"/>
            <a:ext cx="432614" cy="4326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5729C36-ECBB-4242-BC27-2D926D65EFAF}"/>
              </a:ext>
            </a:extLst>
          </p:cNvPr>
          <p:cNvSpPr/>
          <p:nvPr/>
        </p:nvSpPr>
        <p:spPr>
          <a:xfrm>
            <a:off x="9064853" y="4244901"/>
            <a:ext cx="432614" cy="43261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A0FD7ED-4510-4B84-97B7-499FD59C3A8E}"/>
              </a:ext>
            </a:extLst>
          </p:cNvPr>
          <p:cNvSpPr/>
          <p:nvPr/>
        </p:nvSpPr>
        <p:spPr>
          <a:xfrm>
            <a:off x="9064853" y="3406701"/>
            <a:ext cx="432614" cy="43261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0DA1A-3D4B-440A-8E07-98B18F50F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ConJac</a:t>
            </a:r>
            <a:r>
              <a:rPr lang="en-US" dirty="0"/>
              <a:t> Dynamic Simulation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A8480491-D81D-4351-9D97-14EA1AC6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16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1AD769-0D37-4EF6-A82C-256EDF70BF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662" y="1904581"/>
            <a:ext cx="3205543" cy="6466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5F0E8D-4FA0-4DBE-AD44-ACF627DEA97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600" y="3053295"/>
            <a:ext cx="5422490" cy="816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7E8B74-CDE2-40E2-B67D-07FF161FDE4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10" y="4487503"/>
            <a:ext cx="7393904" cy="11304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D1064E-0DA3-4961-A1A3-F58436BAAA23}"/>
              </a:ext>
            </a:extLst>
          </p:cNvPr>
          <p:cNvSpPr txBox="1"/>
          <p:nvPr/>
        </p:nvSpPr>
        <p:spPr>
          <a:xfrm>
            <a:off x="3196343" y="6107017"/>
            <a:ext cx="2901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[Bro-Nielson and </a:t>
            </a:r>
            <a:r>
              <a:rPr lang="en-US" dirty="0" err="1"/>
              <a:t>Cotin</a:t>
            </a:r>
            <a:r>
              <a:rPr lang="en-US" dirty="0"/>
              <a:t> 1996]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BCB3E77-25CF-4B50-81E8-0D758D148DA4}"/>
              </a:ext>
            </a:extLst>
          </p:cNvPr>
          <p:cNvSpPr/>
          <p:nvPr/>
        </p:nvSpPr>
        <p:spPr>
          <a:xfrm>
            <a:off x="1435507" y="5296828"/>
            <a:ext cx="181419" cy="29615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7C5FEB9-217B-4ED9-A707-E1CD3EBAC7FA}"/>
              </a:ext>
            </a:extLst>
          </p:cNvPr>
          <p:cNvSpPr/>
          <p:nvPr/>
        </p:nvSpPr>
        <p:spPr>
          <a:xfrm>
            <a:off x="3093324" y="5326567"/>
            <a:ext cx="181419" cy="29615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5C7AB5F-B75A-488C-A77F-2EDF7BB3B03A}"/>
              </a:ext>
            </a:extLst>
          </p:cNvPr>
          <p:cNvSpPr/>
          <p:nvPr/>
        </p:nvSpPr>
        <p:spPr>
          <a:xfrm>
            <a:off x="5303843" y="5372552"/>
            <a:ext cx="181419" cy="29615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FAF1670-48B9-493F-8296-D26556507140}"/>
              </a:ext>
            </a:extLst>
          </p:cNvPr>
          <p:cNvSpPr/>
          <p:nvPr/>
        </p:nvSpPr>
        <p:spPr>
          <a:xfrm>
            <a:off x="6552274" y="5367585"/>
            <a:ext cx="383784" cy="258853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77A9417-0718-471D-92E1-386D062BC13B}"/>
              </a:ext>
            </a:extLst>
          </p:cNvPr>
          <p:cNvSpPr/>
          <p:nvPr/>
        </p:nvSpPr>
        <p:spPr>
          <a:xfrm>
            <a:off x="7969382" y="5305685"/>
            <a:ext cx="181419" cy="29615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4902F77-39CC-4EBF-9D5E-0942EE26B2B7}"/>
              </a:ext>
            </a:extLst>
          </p:cNvPr>
          <p:cNvSpPr/>
          <p:nvPr/>
        </p:nvSpPr>
        <p:spPr>
          <a:xfrm>
            <a:off x="6743488" y="4795004"/>
            <a:ext cx="181419" cy="29615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1C1D33D-B53A-4A7D-B6A9-2E793729019D}"/>
              </a:ext>
            </a:extLst>
          </p:cNvPr>
          <p:cNvGrpSpPr/>
          <p:nvPr/>
        </p:nvGrpSpPr>
        <p:grpSpPr>
          <a:xfrm>
            <a:off x="9906861" y="1783500"/>
            <a:ext cx="1810292" cy="4604707"/>
            <a:chOff x="9906861" y="1783500"/>
            <a:chExt cx="1810292" cy="460470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3C73C56-0A9B-4829-BF92-AD0EF294A9CB}"/>
                </a:ext>
              </a:extLst>
            </p:cNvPr>
            <p:cNvSpPr txBox="1"/>
            <p:nvPr/>
          </p:nvSpPr>
          <p:spPr>
            <a:xfrm>
              <a:off x="10270215" y="1783500"/>
              <a:ext cx="10835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Fixed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4A3F329-3D89-4F74-B6A0-C3FD89AA3BBE}"/>
                </a:ext>
              </a:extLst>
            </p:cNvPr>
            <p:cNvSpPr txBox="1"/>
            <p:nvPr/>
          </p:nvSpPr>
          <p:spPr>
            <a:xfrm>
              <a:off x="9906861" y="3347639"/>
              <a:ext cx="18102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92D050"/>
                  </a:solidFill>
                </a:rPr>
                <a:t>Quasistatic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DDAE0A4-1FE9-4C40-A4C9-0036432B8939}"/>
                </a:ext>
              </a:extLst>
            </p:cNvPr>
            <p:cNvSpPr txBox="1"/>
            <p:nvPr/>
          </p:nvSpPr>
          <p:spPr>
            <a:xfrm>
              <a:off x="9906861" y="4223007"/>
              <a:ext cx="18102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92D050"/>
                  </a:solidFill>
                </a:rPr>
                <a:t>Quasistatic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7CA9849-CC56-488E-96AB-F5BB72ADEDB9}"/>
                </a:ext>
              </a:extLst>
            </p:cNvPr>
            <p:cNvSpPr txBox="1"/>
            <p:nvPr/>
          </p:nvSpPr>
          <p:spPr>
            <a:xfrm>
              <a:off x="9906861" y="5048563"/>
              <a:ext cx="18102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92D050"/>
                  </a:solidFill>
                </a:rPr>
                <a:t>Quasistatic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EA61946-8C3F-4CD5-AF64-44999CB16F0A}"/>
                </a:ext>
              </a:extLst>
            </p:cNvPr>
            <p:cNvSpPr txBox="1"/>
            <p:nvPr/>
          </p:nvSpPr>
          <p:spPr>
            <a:xfrm>
              <a:off x="10073019" y="5864987"/>
              <a:ext cx="14779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Dynamic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4C8DE39-0E94-4645-8F03-20479D493C34}"/>
              </a:ext>
            </a:extLst>
          </p:cNvPr>
          <p:cNvCxnSpPr>
            <a:cxnSpLocks/>
            <a:endCxn id="42" idx="4"/>
          </p:cNvCxnSpPr>
          <p:nvPr/>
        </p:nvCxnSpPr>
        <p:spPr>
          <a:xfrm>
            <a:off x="9281160" y="2045110"/>
            <a:ext cx="0" cy="420956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175C70B4-9F1B-464D-8D14-1E5FE114E258}"/>
              </a:ext>
            </a:extLst>
          </p:cNvPr>
          <p:cNvSpPr/>
          <p:nvPr/>
        </p:nvSpPr>
        <p:spPr>
          <a:xfrm>
            <a:off x="9064853" y="5822059"/>
            <a:ext cx="432614" cy="43261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880D243-9104-4DBD-8F8B-D4FE7A67C110}"/>
              </a:ext>
            </a:extLst>
          </p:cNvPr>
          <p:cNvSpPr/>
          <p:nvPr/>
        </p:nvSpPr>
        <p:spPr>
          <a:xfrm>
            <a:off x="9064853" y="5052621"/>
            <a:ext cx="432614" cy="43261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63DF554-40E2-406A-B228-53CDA4F4F9D9}"/>
              </a:ext>
            </a:extLst>
          </p:cNvPr>
          <p:cNvSpPr/>
          <p:nvPr/>
        </p:nvSpPr>
        <p:spPr>
          <a:xfrm>
            <a:off x="9064853" y="1828803"/>
            <a:ext cx="432614" cy="4326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A3F8319-B025-4A89-9D34-2D2E7CDB0AA5}"/>
              </a:ext>
            </a:extLst>
          </p:cNvPr>
          <p:cNvSpPr/>
          <p:nvPr/>
        </p:nvSpPr>
        <p:spPr>
          <a:xfrm>
            <a:off x="9064853" y="4244901"/>
            <a:ext cx="432614" cy="43261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4E61982-4F90-4267-B346-F43417FA89A5}"/>
              </a:ext>
            </a:extLst>
          </p:cNvPr>
          <p:cNvSpPr/>
          <p:nvPr/>
        </p:nvSpPr>
        <p:spPr>
          <a:xfrm>
            <a:off x="9064853" y="3406701"/>
            <a:ext cx="432614" cy="43261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B63A374-DB17-4DA2-887E-AF97C741E6C5}"/>
              </a:ext>
            </a:extLst>
          </p:cNvPr>
          <p:cNvSpPr/>
          <p:nvPr/>
        </p:nvSpPr>
        <p:spPr>
          <a:xfrm>
            <a:off x="838200" y="5018048"/>
            <a:ext cx="6421237" cy="650661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D312A78-B7BA-438B-9F4A-A7DEE5C03D2E}"/>
              </a:ext>
            </a:extLst>
          </p:cNvPr>
          <p:cNvSpPr/>
          <p:nvPr/>
        </p:nvSpPr>
        <p:spPr>
          <a:xfrm>
            <a:off x="7259444" y="4462763"/>
            <a:ext cx="1334875" cy="120594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62B71E6-3B09-48C0-8B52-D4887390882B}"/>
              </a:ext>
            </a:extLst>
          </p:cNvPr>
          <p:cNvCxnSpPr>
            <a:cxnSpLocks/>
          </p:cNvCxnSpPr>
          <p:nvPr/>
        </p:nvCxnSpPr>
        <p:spPr>
          <a:xfrm>
            <a:off x="4975750" y="4027988"/>
            <a:ext cx="0" cy="3319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18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17" grpId="1" animBg="1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5" grpId="0" animBg="1"/>
      <p:bldP spid="25" grpId="1" animBg="1"/>
      <p:bldP spid="27" grpId="0" animBg="1"/>
      <p:bldP spid="27" grpId="1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B7120C2-7373-4C2C-9EB8-C2BD87807B4B}"/>
              </a:ext>
            </a:extLst>
          </p:cNvPr>
          <p:cNvSpPr/>
          <p:nvPr/>
        </p:nvSpPr>
        <p:spPr>
          <a:xfrm>
            <a:off x="2995964" y="4861933"/>
            <a:ext cx="4408442" cy="995724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D0DA1A-3D4B-440A-8E07-98B18F50F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ConJac</a:t>
            </a:r>
            <a:r>
              <a:rPr lang="en-US" dirty="0"/>
              <a:t> Dynamic Simulation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A8480491-D81D-4351-9D97-14EA1AC6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17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1AD769-0D37-4EF6-A82C-256EDF70BF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662" y="1904581"/>
            <a:ext cx="3205543" cy="6466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7E8B74-CDE2-40E2-B67D-07FF161FDE4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10" y="2982092"/>
            <a:ext cx="7393904" cy="11304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9B3C2E-1AA7-4E5E-895A-8E9B242A192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84" y="4945570"/>
            <a:ext cx="6858016" cy="912086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B38FE5C-2FBF-4886-9080-9B3ACAD19053}"/>
              </a:ext>
            </a:extLst>
          </p:cNvPr>
          <p:cNvSpPr/>
          <p:nvPr/>
        </p:nvSpPr>
        <p:spPr>
          <a:xfrm>
            <a:off x="4538545" y="1828803"/>
            <a:ext cx="959005" cy="722475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3D84D58-85FE-45A6-B0BD-31A74C4C4444}"/>
              </a:ext>
            </a:extLst>
          </p:cNvPr>
          <p:cNvGrpSpPr/>
          <p:nvPr/>
        </p:nvGrpSpPr>
        <p:grpSpPr>
          <a:xfrm>
            <a:off x="9906861" y="1783500"/>
            <a:ext cx="1810292" cy="4604707"/>
            <a:chOff x="9906861" y="1783500"/>
            <a:chExt cx="1810292" cy="460470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DE2B780-48B1-4161-89A8-B07D15B237EC}"/>
                </a:ext>
              </a:extLst>
            </p:cNvPr>
            <p:cNvSpPr txBox="1"/>
            <p:nvPr/>
          </p:nvSpPr>
          <p:spPr>
            <a:xfrm>
              <a:off x="10270215" y="1783500"/>
              <a:ext cx="10835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Fixed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40A182E-8E97-4CD3-A4C8-58F79DF9388A}"/>
                </a:ext>
              </a:extLst>
            </p:cNvPr>
            <p:cNvSpPr txBox="1"/>
            <p:nvPr/>
          </p:nvSpPr>
          <p:spPr>
            <a:xfrm>
              <a:off x="9906861" y="3347639"/>
              <a:ext cx="18102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92D050"/>
                  </a:solidFill>
                </a:rPr>
                <a:t>Quasistatic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4BF6653-AFD6-4E11-9163-E28180CBBA68}"/>
                </a:ext>
              </a:extLst>
            </p:cNvPr>
            <p:cNvSpPr txBox="1"/>
            <p:nvPr/>
          </p:nvSpPr>
          <p:spPr>
            <a:xfrm>
              <a:off x="9906861" y="4223007"/>
              <a:ext cx="18102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92D050"/>
                  </a:solidFill>
                </a:rPr>
                <a:t>Quasistatic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C180231-D2F3-4697-88D2-338BA59C1D31}"/>
                </a:ext>
              </a:extLst>
            </p:cNvPr>
            <p:cNvSpPr txBox="1"/>
            <p:nvPr/>
          </p:nvSpPr>
          <p:spPr>
            <a:xfrm>
              <a:off x="9906861" y="5048563"/>
              <a:ext cx="18102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92D050"/>
                  </a:solidFill>
                </a:rPr>
                <a:t>Quasistatic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83C17CA-1EF4-4BC1-86C3-CAB1A9D4284C}"/>
                </a:ext>
              </a:extLst>
            </p:cNvPr>
            <p:cNvSpPr txBox="1"/>
            <p:nvPr/>
          </p:nvSpPr>
          <p:spPr>
            <a:xfrm>
              <a:off x="10073019" y="5864987"/>
              <a:ext cx="14779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Dynamic</a:t>
              </a: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2452FC-5D97-4870-AA4D-8D9A54FE778A}"/>
              </a:ext>
            </a:extLst>
          </p:cNvPr>
          <p:cNvCxnSpPr>
            <a:cxnSpLocks/>
            <a:endCxn id="36" idx="4"/>
          </p:cNvCxnSpPr>
          <p:nvPr/>
        </p:nvCxnSpPr>
        <p:spPr>
          <a:xfrm>
            <a:off x="9281160" y="2045110"/>
            <a:ext cx="0" cy="420956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53888716-655D-4D9A-9B26-E26DE2DDC236}"/>
              </a:ext>
            </a:extLst>
          </p:cNvPr>
          <p:cNvSpPr/>
          <p:nvPr/>
        </p:nvSpPr>
        <p:spPr>
          <a:xfrm>
            <a:off x="9064853" y="5822059"/>
            <a:ext cx="432614" cy="43261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BA0EB03-6D62-4EE2-96AD-45EA550D7ECB}"/>
              </a:ext>
            </a:extLst>
          </p:cNvPr>
          <p:cNvSpPr/>
          <p:nvPr/>
        </p:nvSpPr>
        <p:spPr>
          <a:xfrm>
            <a:off x="9064853" y="5052621"/>
            <a:ext cx="432614" cy="43261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CE25C11-1AB8-440F-9BEF-F503EE67C8F4}"/>
              </a:ext>
            </a:extLst>
          </p:cNvPr>
          <p:cNvSpPr/>
          <p:nvPr/>
        </p:nvSpPr>
        <p:spPr>
          <a:xfrm>
            <a:off x="9064853" y="1828803"/>
            <a:ext cx="432614" cy="4326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A91F689-DC1F-4692-9F3B-B3AC3B3FC869}"/>
              </a:ext>
            </a:extLst>
          </p:cNvPr>
          <p:cNvSpPr/>
          <p:nvPr/>
        </p:nvSpPr>
        <p:spPr>
          <a:xfrm>
            <a:off x="9064853" y="4244901"/>
            <a:ext cx="432614" cy="43261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9233EBD-B625-4185-B533-1B1A2938B96D}"/>
              </a:ext>
            </a:extLst>
          </p:cNvPr>
          <p:cNvSpPr/>
          <p:nvPr/>
        </p:nvSpPr>
        <p:spPr>
          <a:xfrm>
            <a:off x="9064853" y="3406701"/>
            <a:ext cx="432614" cy="43261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71E87B2-2075-4718-9FC1-691A9699DDF1}"/>
              </a:ext>
            </a:extLst>
          </p:cNvPr>
          <p:cNvSpPr/>
          <p:nvPr/>
        </p:nvSpPr>
        <p:spPr>
          <a:xfrm>
            <a:off x="838200" y="3512634"/>
            <a:ext cx="6421237" cy="650661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742263-D540-4E39-BE35-22A26140833E}"/>
              </a:ext>
            </a:extLst>
          </p:cNvPr>
          <p:cNvSpPr/>
          <p:nvPr/>
        </p:nvSpPr>
        <p:spPr>
          <a:xfrm>
            <a:off x="7259444" y="2957349"/>
            <a:ext cx="1334875" cy="120594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6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0DA1A-3D4B-440A-8E07-98B18F50F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ConJac</a:t>
            </a:r>
            <a:r>
              <a:rPr lang="en-US" dirty="0"/>
              <a:t> Dynamic Simulation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A8480491-D81D-4351-9D97-14EA1AC6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18</a:t>
            </a:fld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F46E8FF-375C-48FF-B93A-E56E2F85323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853" y="2399532"/>
            <a:ext cx="5947452" cy="6015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64844A-A8C3-4889-9626-AE31787C27B3}"/>
              </a:ext>
            </a:extLst>
          </p:cNvPr>
          <p:cNvSpPr txBox="1"/>
          <p:nvPr/>
        </p:nvSpPr>
        <p:spPr>
          <a:xfrm>
            <a:off x="4218730" y="1783500"/>
            <a:ext cx="1145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Vanilla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889BF6-6DCD-4039-BCC5-AADF0BA49E6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662" y="4571576"/>
            <a:ext cx="3440091" cy="7702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BE42FF-78AF-49C8-80B5-BA16F906DA5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436" y="3818863"/>
            <a:ext cx="2126896" cy="5064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DA982F-F416-4180-9FDA-4E0FAD806060}"/>
              </a:ext>
            </a:extLst>
          </p:cNvPr>
          <p:cNvSpPr txBox="1"/>
          <p:nvPr/>
        </p:nvSpPr>
        <p:spPr>
          <a:xfrm>
            <a:off x="4195903" y="3093871"/>
            <a:ext cx="1191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ConJac</a:t>
            </a:r>
            <a:endParaRPr lang="en-US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6A5055C-B13E-438B-9F9A-0C9F5B2B3A4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24" y="5663223"/>
            <a:ext cx="7274531" cy="547074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2E6C88F-D4B4-4B25-8996-5ED1DE1DED0B}"/>
              </a:ext>
            </a:extLst>
          </p:cNvPr>
          <p:cNvSpPr/>
          <p:nvPr/>
        </p:nvSpPr>
        <p:spPr>
          <a:xfrm>
            <a:off x="5720576" y="4928839"/>
            <a:ext cx="557561" cy="412993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1456C6F-542E-46CB-8499-321E7C0D453B}"/>
              </a:ext>
            </a:extLst>
          </p:cNvPr>
          <p:cNvSpPr/>
          <p:nvPr/>
        </p:nvSpPr>
        <p:spPr>
          <a:xfrm>
            <a:off x="5716862" y="4512527"/>
            <a:ext cx="557561" cy="412993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E181296-C96F-4B76-8C18-21AD85318801}"/>
              </a:ext>
            </a:extLst>
          </p:cNvPr>
          <p:cNvGrpSpPr/>
          <p:nvPr/>
        </p:nvGrpSpPr>
        <p:grpSpPr>
          <a:xfrm>
            <a:off x="9906861" y="1783500"/>
            <a:ext cx="1810292" cy="4604707"/>
            <a:chOff x="9906861" y="1783500"/>
            <a:chExt cx="1810292" cy="460470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A372A33-BCE6-4EC0-B212-E33AEE2A1027}"/>
                </a:ext>
              </a:extLst>
            </p:cNvPr>
            <p:cNvSpPr txBox="1"/>
            <p:nvPr/>
          </p:nvSpPr>
          <p:spPr>
            <a:xfrm>
              <a:off x="10270215" y="1783500"/>
              <a:ext cx="10835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Fixed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5153AA6-4592-469E-A9E0-03C3A129A787}"/>
                </a:ext>
              </a:extLst>
            </p:cNvPr>
            <p:cNvSpPr txBox="1"/>
            <p:nvPr/>
          </p:nvSpPr>
          <p:spPr>
            <a:xfrm>
              <a:off x="9906861" y="3347639"/>
              <a:ext cx="18102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92D050"/>
                  </a:solidFill>
                </a:rPr>
                <a:t>Quasistatic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6BF6000-B796-4354-B7D4-86087889673B}"/>
                </a:ext>
              </a:extLst>
            </p:cNvPr>
            <p:cNvSpPr txBox="1"/>
            <p:nvPr/>
          </p:nvSpPr>
          <p:spPr>
            <a:xfrm>
              <a:off x="9906861" y="4223007"/>
              <a:ext cx="18102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92D050"/>
                  </a:solidFill>
                </a:rPr>
                <a:t>Quasistatic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F44DA9B-8AC5-49A8-A13E-779C12DFBBD9}"/>
                </a:ext>
              </a:extLst>
            </p:cNvPr>
            <p:cNvSpPr txBox="1"/>
            <p:nvPr/>
          </p:nvSpPr>
          <p:spPr>
            <a:xfrm>
              <a:off x="9906861" y="5048563"/>
              <a:ext cx="18102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92D050"/>
                  </a:solidFill>
                </a:rPr>
                <a:t>Quasistatic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EC35257-C1D2-4FCF-BC31-E446ABEB3717}"/>
                </a:ext>
              </a:extLst>
            </p:cNvPr>
            <p:cNvSpPr txBox="1"/>
            <p:nvPr/>
          </p:nvSpPr>
          <p:spPr>
            <a:xfrm>
              <a:off x="10073019" y="5864987"/>
              <a:ext cx="14779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Dynamic</a:t>
              </a:r>
            </a:p>
          </p:txBody>
        </p: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7F1486E-781C-4F61-A14F-03BB712B548A}"/>
              </a:ext>
            </a:extLst>
          </p:cNvPr>
          <p:cNvCxnSpPr>
            <a:cxnSpLocks/>
            <a:endCxn id="37" idx="4"/>
          </p:cNvCxnSpPr>
          <p:nvPr/>
        </p:nvCxnSpPr>
        <p:spPr>
          <a:xfrm>
            <a:off x="9281160" y="2045110"/>
            <a:ext cx="0" cy="420956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BF702339-6596-4C65-B87F-70B0667762EB}"/>
              </a:ext>
            </a:extLst>
          </p:cNvPr>
          <p:cNvSpPr/>
          <p:nvPr/>
        </p:nvSpPr>
        <p:spPr>
          <a:xfrm>
            <a:off x="9064853" y="5822059"/>
            <a:ext cx="432614" cy="43261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3EC30A8-BB84-4AB9-91F3-9A2373DAC164}"/>
              </a:ext>
            </a:extLst>
          </p:cNvPr>
          <p:cNvSpPr/>
          <p:nvPr/>
        </p:nvSpPr>
        <p:spPr>
          <a:xfrm>
            <a:off x="9064853" y="5052621"/>
            <a:ext cx="432614" cy="43261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FCAD063-C4AC-4377-ADDA-7EBC13AB135E}"/>
              </a:ext>
            </a:extLst>
          </p:cNvPr>
          <p:cNvSpPr/>
          <p:nvPr/>
        </p:nvSpPr>
        <p:spPr>
          <a:xfrm>
            <a:off x="9064853" y="1828803"/>
            <a:ext cx="432614" cy="4326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8A5F534-974F-43FB-9C4C-B84491EF6809}"/>
              </a:ext>
            </a:extLst>
          </p:cNvPr>
          <p:cNvSpPr/>
          <p:nvPr/>
        </p:nvSpPr>
        <p:spPr>
          <a:xfrm>
            <a:off x="9064853" y="4244901"/>
            <a:ext cx="432614" cy="43261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5EF0C42-33F3-44D4-9722-09B3A2BCF06F}"/>
              </a:ext>
            </a:extLst>
          </p:cNvPr>
          <p:cNvSpPr/>
          <p:nvPr/>
        </p:nvSpPr>
        <p:spPr>
          <a:xfrm>
            <a:off x="9064853" y="3406701"/>
            <a:ext cx="432614" cy="43261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D51AD4-88C8-4858-8FD2-8093FA95B0C0}"/>
              </a:ext>
            </a:extLst>
          </p:cNvPr>
          <p:cNvSpPr/>
          <p:nvPr/>
        </p:nvSpPr>
        <p:spPr>
          <a:xfrm>
            <a:off x="4505093" y="5742878"/>
            <a:ext cx="446049" cy="467419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5A05269-8C0E-40B5-BF67-7DE1040D1C3E}"/>
              </a:ext>
            </a:extLst>
          </p:cNvPr>
          <p:cNvSpPr/>
          <p:nvPr/>
        </p:nvSpPr>
        <p:spPr>
          <a:xfrm>
            <a:off x="4568554" y="2460626"/>
            <a:ext cx="446049" cy="467419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0" grpId="1" animBg="1"/>
      <p:bldP spid="21" grpId="0" animBg="1"/>
      <p:bldP spid="21" grpId="1" animBg="1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5DA23-5966-4440-B0C9-5D2862A01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ConJac</a:t>
            </a:r>
            <a:r>
              <a:rPr lang="en-US" dirty="0"/>
              <a:t> Dynamic Simulation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0CE36-84B9-427F-9231-11EC0D9FE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3C1A4C-ECEF-462B-8E85-C449E6E28B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234"/>
          <a:stretch/>
        </p:blipFill>
        <p:spPr>
          <a:xfrm>
            <a:off x="1270819" y="2211202"/>
            <a:ext cx="4969067" cy="40127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6A4B46-D02B-40BD-9166-E437875425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234"/>
          <a:stretch/>
        </p:blipFill>
        <p:spPr>
          <a:xfrm>
            <a:off x="1270819" y="2221033"/>
            <a:ext cx="4969067" cy="40127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F4B160-FD2F-4CE3-8AB1-02FF1D4C2518}"/>
              </a:ext>
            </a:extLst>
          </p:cNvPr>
          <p:cNvSpPr txBox="1"/>
          <p:nvPr/>
        </p:nvSpPr>
        <p:spPr>
          <a:xfrm>
            <a:off x="383458" y="3654187"/>
            <a:ext cx="69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4DFC3A-1144-443B-872E-476CCB6B47D8}"/>
              </a:ext>
            </a:extLst>
          </p:cNvPr>
          <p:cNvSpPr txBox="1"/>
          <p:nvPr/>
        </p:nvSpPr>
        <p:spPr>
          <a:xfrm>
            <a:off x="3608438" y="6343540"/>
            <a:ext cx="93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9A996E-9D4F-4E2F-A1AE-314FCCFF2BFB}"/>
              </a:ext>
            </a:extLst>
          </p:cNvPr>
          <p:cNvSpPr txBox="1"/>
          <p:nvPr/>
        </p:nvSpPr>
        <p:spPr>
          <a:xfrm>
            <a:off x="2623360" y="1766279"/>
            <a:ext cx="252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Nonlinear Material Force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E0280B-4E29-4139-87CA-57B8803E35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789" y="3516611"/>
            <a:ext cx="4995026" cy="1421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C04CED-00F6-4063-AACD-907EFB59CE9E}"/>
              </a:ext>
            </a:extLst>
          </p:cNvPr>
          <p:cNvSpPr txBox="1"/>
          <p:nvPr/>
        </p:nvSpPr>
        <p:spPr>
          <a:xfrm>
            <a:off x="7184308" y="5354912"/>
            <a:ext cx="3826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c.f. [</a:t>
            </a:r>
            <a:r>
              <a:rPr lang="en-US" sz="3200" dirty="0" err="1"/>
              <a:t>Baumgarte</a:t>
            </a:r>
            <a:r>
              <a:rPr lang="en-US" sz="3200" dirty="0"/>
              <a:t> 1972]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0D8E0D-25C1-43CF-8EF4-8FC685C95346}"/>
              </a:ext>
            </a:extLst>
          </p:cNvPr>
          <p:cNvSpPr/>
          <p:nvPr/>
        </p:nvSpPr>
        <p:spPr>
          <a:xfrm>
            <a:off x="2854712" y="3551660"/>
            <a:ext cx="167267" cy="1672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DE3E7A-5142-4BF1-9D4B-50E50AF76A38}"/>
              </a:ext>
            </a:extLst>
          </p:cNvPr>
          <p:cNvCxnSpPr>
            <a:cxnSpLocks/>
          </p:cNvCxnSpPr>
          <p:nvPr/>
        </p:nvCxnSpPr>
        <p:spPr>
          <a:xfrm flipH="1">
            <a:off x="5048373" y="2482868"/>
            <a:ext cx="584" cy="40329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C9FDC85A-9130-4CFA-82B0-359303C14FD8}"/>
              </a:ext>
            </a:extLst>
          </p:cNvPr>
          <p:cNvSpPr/>
          <p:nvPr/>
        </p:nvSpPr>
        <p:spPr>
          <a:xfrm>
            <a:off x="4968453" y="2443839"/>
            <a:ext cx="167267" cy="1672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56A986D-0F4F-47C1-953B-F3B8A2AE6501}"/>
              </a:ext>
            </a:extLst>
          </p:cNvPr>
          <p:cNvSpPr/>
          <p:nvPr/>
        </p:nvSpPr>
        <p:spPr>
          <a:xfrm>
            <a:off x="4975890" y="2763504"/>
            <a:ext cx="167267" cy="167267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9B34631-6494-4344-9C0B-EA35E653440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610" y="2201769"/>
            <a:ext cx="3556202" cy="86668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257BBF2-750A-465B-9691-0A127FE971B3}"/>
              </a:ext>
            </a:extLst>
          </p:cNvPr>
          <p:cNvSpPr/>
          <p:nvPr/>
        </p:nvSpPr>
        <p:spPr>
          <a:xfrm>
            <a:off x="10844980" y="4389120"/>
            <a:ext cx="280219" cy="520493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1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3" grpId="0" animBg="1"/>
      <p:bldP spid="14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6C856-8AF9-4C91-BD5F-BC3C336F7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Simulation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18CBDD-B53A-46CB-810D-BE8786E22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3" y="1471665"/>
            <a:ext cx="7735712" cy="4351338"/>
          </a:xfr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AAA561FA-9145-4652-894D-B0145F51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2ABA50-E9B4-4BAA-9FC9-840F898AE1D6}"/>
              </a:ext>
            </a:extLst>
          </p:cNvPr>
          <p:cNvSpPr txBox="1"/>
          <p:nvPr/>
        </p:nvSpPr>
        <p:spPr>
          <a:xfrm>
            <a:off x="4336351" y="5901661"/>
            <a:ext cx="3519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Pulling a dragon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73522E7-2F0B-4370-97FB-A8D9B7328304}"/>
              </a:ext>
            </a:extLst>
          </p:cNvPr>
          <p:cNvCxnSpPr>
            <a:cxnSpLocks/>
          </p:cNvCxnSpPr>
          <p:nvPr/>
        </p:nvCxnSpPr>
        <p:spPr>
          <a:xfrm>
            <a:off x="8514735" y="3942734"/>
            <a:ext cx="0" cy="10323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16831B3-E4B2-4646-B744-92FAF89A2B55}"/>
              </a:ext>
            </a:extLst>
          </p:cNvPr>
          <p:cNvSpPr txBox="1"/>
          <p:nvPr/>
        </p:nvSpPr>
        <p:spPr>
          <a:xfrm>
            <a:off x="7904888" y="4975122"/>
            <a:ext cx="1219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Gravity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50DC7F1-AEEE-4E2C-BD3A-3555EC603513}"/>
              </a:ext>
            </a:extLst>
          </p:cNvPr>
          <p:cNvCxnSpPr>
            <a:cxnSpLocks/>
          </p:cNvCxnSpPr>
          <p:nvPr/>
        </p:nvCxnSpPr>
        <p:spPr>
          <a:xfrm flipV="1">
            <a:off x="7187381" y="2113935"/>
            <a:ext cx="1179871" cy="17698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4AF63FA-AA67-452A-921E-D089CC8B1FC2}"/>
              </a:ext>
            </a:extLst>
          </p:cNvPr>
          <p:cNvCxnSpPr>
            <a:cxnSpLocks/>
          </p:cNvCxnSpPr>
          <p:nvPr/>
        </p:nvCxnSpPr>
        <p:spPr>
          <a:xfrm flipH="1">
            <a:off x="3559277" y="2998889"/>
            <a:ext cx="1106131" cy="21125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AE22735-6074-4E58-9FF7-A65F02E89705}"/>
              </a:ext>
            </a:extLst>
          </p:cNvPr>
          <p:cNvSpPr txBox="1"/>
          <p:nvPr/>
        </p:nvSpPr>
        <p:spPr>
          <a:xfrm>
            <a:off x="8460545" y="1852325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Pull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DCAA0A-B4B6-4CD4-932C-4B0BDD85735D}"/>
              </a:ext>
            </a:extLst>
          </p:cNvPr>
          <p:cNvSpPr txBox="1"/>
          <p:nvPr/>
        </p:nvSpPr>
        <p:spPr>
          <a:xfrm>
            <a:off x="2836002" y="2998889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Pull</a:t>
            </a:r>
          </a:p>
        </p:txBody>
      </p:sp>
    </p:spTree>
    <p:extLst>
      <p:ext uri="{BB962C8B-B14F-4D97-AF65-F5344CB8AC3E}">
        <p14:creationId xmlns:p14="http://schemas.microsoft.com/office/powerpoint/2010/main" val="340783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649A4-5188-4AFA-9F79-7F56C8BEE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Deformations</a:t>
            </a:r>
          </a:p>
        </p:txBody>
      </p:sp>
      <p:pic>
        <p:nvPicPr>
          <p:cNvPr id="7" name="dragon_v_label">
            <a:hlinkClick r:id="" action="ppaction://media"/>
            <a:extLst>
              <a:ext uri="{FF2B5EF4-FFF2-40B4-BE49-F238E27FC236}">
                <a16:creationId xmlns:a16="http://schemas.microsoft.com/office/drawing/2014/main" id="{741D6048-9DAA-420C-9177-D147A48CCE7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8850" y="1825625"/>
            <a:ext cx="7734300" cy="43513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93B8C0-6FB7-474A-ACD2-C2D54809E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1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5B096-AB37-40C3-A347-902361FC6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1BAC4-E1E0-42CA-A675-2C7C249DE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Show dynamic nodes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FDD3BD-E3A6-4B88-AD45-E2C3B0463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21</a:t>
            </a:fld>
            <a:endParaRPr lang="en-US"/>
          </a:p>
        </p:txBody>
      </p:sp>
      <p:pic>
        <p:nvPicPr>
          <p:cNvPr id="5" name="dragon_2dyn">
            <a:hlinkClick r:id="" action="ppaction://media"/>
            <a:extLst>
              <a:ext uri="{FF2B5EF4-FFF2-40B4-BE49-F238E27FC236}">
                <a16:creationId xmlns:a16="http://schemas.microsoft.com/office/drawing/2014/main" id="{846F34ED-7475-4E11-A7D9-F900D77E06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9250" y="1108176"/>
            <a:ext cx="8834476" cy="496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9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6C3A0-357C-4CF9-9FF1-CF6237A3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D8720-EC97-4AF9-92F2-F9B6066E55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B4FC6C-394E-4DAC-BEDE-24EF02F08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22</a:t>
            </a:fld>
            <a:endParaRPr lang="en-US"/>
          </a:p>
        </p:txBody>
      </p:sp>
      <p:pic>
        <p:nvPicPr>
          <p:cNvPr id="8" name="dragon_ver_comp">
            <a:hlinkClick r:id="" action="ppaction://media"/>
            <a:extLst>
              <a:ext uri="{FF2B5EF4-FFF2-40B4-BE49-F238E27FC236}">
                <a16:creationId xmlns:a16="http://schemas.microsoft.com/office/drawing/2014/main" id="{5283FA63-28C6-4D64-AF70-99A526EE8EFE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40D015-8257-4B95-A91C-E350F8703E6A}"/>
              </a:ext>
            </a:extLst>
          </p:cNvPr>
          <p:cNvSpPr txBox="1"/>
          <p:nvPr/>
        </p:nvSpPr>
        <p:spPr>
          <a:xfrm>
            <a:off x="1984194" y="904934"/>
            <a:ext cx="99020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Vanilla 							</a:t>
            </a:r>
            <a:r>
              <a:rPr lang="en-US" sz="4800" dirty="0" err="1">
                <a:solidFill>
                  <a:schemeClr val="bg1"/>
                </a:solidFill>
              </a:rPr>
              <a:t>ConJac</a:t>
            </a:r>
            <a:r>
              <a:rPr lang="en-US" sz="4800" dirty="0">
                <a:solidFill>
                  <a:schemeClr val="bg1"/>
                </a:solidFill>
              </a:rPr>
              <a:t> (2 Dynamics)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CA431B-5144-44B0-ACAF-368DAC636A48}"/>
              </a:ext>
            </a:extLst>
          </p:cNvPr>
          <p:cNvSpPr txBox="1"/>
          <p:nvPr/>
        </p:nvSpPr>
        <p:spPr>
          <a:xfrm>
            <a:off x="1984193" y="5069488"/>
            <a:ext cx="8398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h=5e-3 										h=5e-3</a:t>
            </a:r>
          </a:p>
        </p:txBody>
      </p:sp>
    </p:spTree>
    <p:extLst>
      <p:ext uri="{BB962C8B-B14F-4D97-AF65-F5344CB8AC3E}">
        <p14:creationId xmlns:p14="http://schemas.microsoft.com/office/powerpoint/2010/main" val="228387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1F3B5-289D-4827-A82E-B3E762EDA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Dragon </a:t>
            </a:r>
            <a:r>
              <a:rPr lang="en-US" dirty="0" err="1"/>
              <a:t>Wallclock</a:t>
            </a:r>
            <a:r>
              <a:rPr lang="en-US" dirty="0"/>
              <a:t>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7C54A-FF28-45D3-8CA0-79CFF1C75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4CE35A2-7A48-496F-B58E-96548A9CAA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45718"/>
              </p:ext>
            </p:extLst>
          </p:nvPr>
        </p:nvGraphicFramePr>
        <p:xfrm>
          <a:off x="838200" y="1921684"/>
          <a:ext cx="6518297" cy="4434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" name="Acrobat Document" r:id="rId5" imgW="3908954" imgH="2659349" progId="AcroExch.Document.DC">
                  <p:embed/>
                </p:oleObj>
              </mc:Choice>
              <mc:Fallback>
                <p:oleObj name="Acrobat Document" r:id="rId5" imgW="3908954" imgH="265934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8200" y="1921684"/>
                        <a:ext cx="6518297" cy="44346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BE779695-B113-4830-86F2-0AFE779D91A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587" y="3541923"/>
            <a:ext cx="3493213" cy="50039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04C1CF6-8BF1-4003-99B2-601E0ADDE66B}"/>
              </a:ext>
            </a:extLst>
          </p:cNvPr>
          <p:cNvSpPr/>
          <p:nvPr/>
        </p:nvSpPr>
        <p:spPr>
          <a:xfrm>
            <a:off x="10646228" y="3419763"/>
            <a:ext cx="841917" cy="719254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173F1168-55DB-4B68-8D40-D321488119AF}"/>
              </a:ext>
            </a:extLst>
          </p:cNvPr>
          <p:cNvSpPr/>
          <p:nvPr/>
        </p:nvSpPr>
        <p:spPr>
          <a:xfrm>
            <a:off x="1655181" y="2928394"/>
            <a:ext cx="5208609" cy="1175899"/>
          </a:xfrm>
          <a:prstGeom prst="triangle">
            <a:avLst>
              <a:gd name="adj" fmla="val 100000"/>
            </a:avLst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5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0CC64-5E37-450F-BC27-157E151C6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ragon_allexts">
            <a:hlinkClick r:id="" action="ppaction://media"/>
            <a:extLst>
              <a:ext uri="{FF2B5EF4-FFF2-40B4-BE49-F238E27FC236}">
                <a16:creationId xmlns:a16="http://schemas.microsoft.com/office/drawing/2014/main" id="{D65048BD-E5AE-49F8-9B88-1D2B4CD8B2C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89775" cy="68580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33B6C7-AE2F-4711-A3B5-5A9F0BBEF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8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2B9D9-66EB-4D07-BCAE-F73A06126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dragon_h_compare">
            <a:hlinkClick r:id="" action="ppaction://media"/>
            <a:extLst>
              <a:ext uri="{FF2B5EF4-FFF2-40B4-BE49-F238E27FC236}">
                <a16:creationId xmlns:a16="http://schemas.microsoft.com/office/drawing/2014/main" id="{A262AC53-F28D-45B5-8328-A14C2DF318A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925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942ED7-7D24-4CF9-89D1-D56CD6E25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AFEFA7-6300-4795-9545-56EB629F8063}"/>
              </a:ext>
            </a:extLst>
          </p:cNvPr>
          <p:cNvSpPr txBox="1"/>
          <p:nvPr/>
        </p:nvSpPr>
        <p:spPr>
          <a:xfrm>
            <a:off x="4177975" y="5521146"/>
            <a:ext cx="38360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2x Faster!</a:t>
            </a:r>
          </a:p>
        </p:txBody>
      </p:sp>
    </p:spTree>
    <p:extLst>
      <p:ext uri="{BB962C8B-B14F-4D97-AF65-F5344CB8AC3E}">
        <p14:creationId xmlns:p14="http://schemas.microsoft.com/office/powerpoint/2010/main" val="157359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411BC-02A2-4278-BB34-3B6509ACD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etero">
            <a:hlinkClick r:id="" action="ppaction://media"/>
            <a:extLst>
              <a:ext uri="{FF2B5EF4-FFF2-40B4-BE49-F238E27FC236}">
                <a16:creationId xmlns:a16="http://schemas.microsoft.com/office/drawing/2014/main" id="{50309E9E-667A-4370-8E8D-D23C3DEB508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2131C-5758-44CD-82F9-8CB147F2B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26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ECBB33-C931-4496-9A01-8AA3B20B773D}"/>
              </a:ext>
            </a:extLst>
          </p:cNvPr>
          <p:cNvSpPr/>
          <p:nvPr/>
        </p:nvSpPr>
        <p:spPr>
          <a:xfrm>
            <a:off x="4540830" y="2912554"/>
            <a:ext cx="3710541" cy="1446549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44507F-93F5-42CF-AB98-F17A2FBF75CB}"/>
              </a:ext>
            </a:extLst>
          </p:cNvPr>
          <p:cNvSpPr txBox="1"/>
          <p:nvPr/>
        </p:nvSpPr>
        <p:spPr>
          <a:xfrm>
            <a:off x="4566913" y="2827794"/>
            <a:ext cx="365837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Only 1</a:t>
            </a:r>
          </a:p>
          <a:p>
            <a:pPr algn="ctr"/>
            <a:r>
              <a:rPr lang="en-US" sz="4400" dirty="0"/>
              <a:t>Dynamic node!</a:t>
            </a:r>
          </a:p>
        </p:txBody>
      </p:sp>
    </p:spTree>
    <p:extLst>
      <p:ext uri="{BB962C8B-B14F-4D97-AF65-F5344CB8AC3E}">
        <p14:creationId xmlns:p14="http://schemas.microsoft.com/office/powerpoint/2010/main" val="296373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niso">
            <a:hlinkClick r:id="" action="ppaction://media"/>
            <a:extLst>
              <a:ext uri="{FF2B5EF4-FFF2-40B4-BE49-F238E27FC236}">
                <a16:creationId xmlns:a16="http://schemas.microsoft.com/office/drawing/2014/main" id="{8B2F53CE-DFD1-4C7F-B6F1-2C527CA855D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276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C411BC-02A2-4278-BB34-3B6509ACD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2131C-5758-44CD-82F9-8CB147F2B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27</a:t>
            </a:fld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77CB915-7F1A-4B3D-A416-7B46F31C4FDC}"/>
              </a:ext>
            </a:extLst>
          </p:cNvPr>
          <p:cNvSpPr/>
          <p:nvPr/>
        </p:nvSpPr>
        <p:spPr>
          <a:xfrm>
            <a:off x="97970" y="2775858"/>
            <a:ext cx="3712029" cy="1556658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F8DD95-15A7-486B-B538-74FB71283CA6}"/>
              </a:ext>
            </a:extLst>
          </p:cNvPr>
          <p:cNvSpPr txBox="1"/>
          <p:nvPr/>
        </p:nvSpPr>
        <p:spPr>
          <a:xfrm>
            <a:off x="169085" y="2828420"/>
            <a:ext cx="365837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Only 1</a:t>
            </a:r>
          </a:p>
          <a:p>
            <a:pPr algn="ctr"/>
            <a:r>
              <a:rPr lang="en-US" sz="4400" dirty="0"/>
              <a:t>Dynamic node!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245108-0DAB-4194-ABB8-7545D1732DCF}"/>
              </a:ext>
            </a:extLst>
          </p:cNvPr>
          <p:cNvSpPr/>
          <p:nvPr/>
        </p:nvSpPr>
        <p:spPr>
          <a:xfrm>
            <a:off x="4288970" y="2757490"/>
            <a:ext cx="3712029" cy="1556658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8BA2AC-0630-4FA8-88A5-26BE40AB5D37}"/>
              </a:ext>
            </a:extLst>
          </p:cNvPr>
          <p:cNvSpPr txBox="1"/>
          <p:nvPr/>
        </p:nvSpPr>
        <p:spPr>
          <a:xfrm>
            <a:off x="4360085" y="2810052"/>
            <a:ext cx="365837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Only 1</a:t>
            </a:r>
          </a:p>
          <a:p>
            <a:pPr algn="ctr"/>
            <a:r>
              <a:rPr lang="en-US" sz="4400" dirty="0"/>
              <a:t>Dynamic node!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0F57587-1C54-4BB1-A5E5-3A3855A8F574}"/>
              </a:ext>
            </a:extLst>
          </p:cNvPr>
          <p:cNvSpPr/>
          <p:nvPr/>
        </p:nvSpPr>
        <p:spPr>
          <a:xfrm>
            <a:off x="8293426" y="2757490"/>
            <a:ext cx="3712029" cy="1556658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E1896A-0147-41F0-A67D-0864409275F3}"/>
              </a:ext>
            </a:extLst>
          </p:cNvPr>
          <p:cNvSpPr txBox="1"/>
          <p:nvPr/>
        </p:nvSpPr>
        <p:spPr>
          <a:xfrm>
            <a:off x="8364541" y="2810052"/>
            <a:ext cx="365837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Only 1</a:t>
            </a:r>
          </a:p>
          <a:p>
            <a:pPr algn="ctr"/>
            <a:r>
              <a:rPr lang="en-US" sz="4400" dirty="0"/>
              <a:t>Dynamic node!</a:t>
            </a:r>
          </a:p>
        </p:txBody>
      </p:sp>
    </p:spTree>
    <p:extLst>
      <p:ext uri="{BB962C8B-B14F-4D97-AF65-F5344CB8AC3E}">
        <p14:creationId xmlns:p14="http://schemas.microsoft.com/office/powerpoint/2010/main" val="49645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 animBg="1"/>
      <p:bldP spid="8" grpId="0"/>
      <p:bldP spid="9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411BC-02A2-4278-BB34-3B6509ACD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uscle">
            <a:hlinkClick r:id="" action="ppaction://media"/>
            <a:extLst>
              <a:ext uri="{FF2B5EF4-FFF2-40B4-BE49-F238E27FC236}">
                <a16:creationId xmlns:a16="http://schemas.microsoft.com/office/drawing/2014/main" id="{ED9FFB45-AEE4-4FB0-9C0E-D465CCA4C72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8850" y="1825625"/>
            <a:ext cx="7734300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2131C-5758-44CD-82F9-8CB147F2B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9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411BC-02A2-4278-BB34-3B6509ACD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ut">
            <a:hlinkClick r:id="" action="ppaction://media"/>
            <a:extLst>
              <a:ext uri="{FF2B5EF4-FFF2-40B4-BE49-F238E27FC236}">
                <a16:creationId xmlns:a16="http://schemas.microsoft.com/office/drawing/2014/main" id="{A1B75BE2-DB68-4DE2-AEA1-07CCBC0F2E7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8850" y="1825625"/>
            <a:ext cx="7734300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2131C-5758-44CD-82F9-8CB147F2B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3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6C856-8AF9-4C91-BD5F-BC3C336F7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Simulation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18CBDD-B53A-46CB-810D-BE8786E22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92618"/>
            <a:ext cx="6232399" cy="3505724"/>
          </a:xfrm>
        </p:spPr>
      </p:pic>
      <p:sp>
        <p:nvSpPr>
          <p:cNvPr id="70" name="Slide Number Placeholder 69">
            <a:extLst>
              <a:ext uri="{FF2B5EF4-FFF2-40B4-BE49-F238E27FC236}">
                <a16:creationId xmlns:a16="http://schemas.microsoft.com/office/drawing/2014/main" id="{DF608197-A5FC-4D79-B6F0-7F4B11401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2ABA50-E9B4-4BAA-9FC9-840F898AE1D6}"/>
              </a:ext>
            </a:extLst>
          </p:cNvPr>
          <p:cNvSpPr txBox="1"/>
          <p:nvPr/>
        </p:nvSpPr>
        <p:spPr>
          <a:xfrm>
            <a:off x="2194750" y="5619678"/>
            <a:ext cx="3519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+mj-lt"/>
              </a:rPr>
              <a:t>Pulling a dragon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73522E7-2F0B-4370-97FB-A8D9B7328304}"/>
              </a:ext>
            </a:extLst>
          </p:cNvPr>
          <p:cNvCxnSpPr>
            <a:cxnSpLocks/>
          </p:cNvCxnSpPr>
          <p:nvPr/>
        </p:nvCxnSpPr>
        <p:spPr>
          <a:xfrm>
            <a:off x="6034593" y="3519947"/>
            <a:ext cx="0" cy="10323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16831B3-E4B2-4646-B744-92FAF89A2B55}"/>
              </a:ext>
            </a:extLst>
          </p:cNvPr>
          <p:cNvSpPr txBox="1"/>
          <p:nvPr/>
        </p:nvSpPr>
        <p:spPr>
          <a:xfrm>
            <a:off x="5424746" y="4552335"/>
            <a:ext cx="1219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Gravity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50DC7F1-AEEE-4E2C-BD3A-3555EC603513}"/>
              </a:ext>
            </a:extLst>
          </p:cNvPr>
          <p:cNvCxnSpPr>
            <a:cxnSpLocks/>
          </p:cNvCxnSpPr>
          <p:nvPr/>
        </p:nvCxnSpPr>
        <p:spPr>
          <a:xfrm flipV="1">
            <a:off x="4854722" y="2467897"/>
            <a:ext cx="1179871" cy="17698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4AF63FA-AA67-452A-921E-D089CC8B1FC2}"/>
              </a:ext>
            </a:extLst>
          </p:cNvPr>
          <p:cNvCxnSpPr>
            <a:cxnSpLocks/>
          </p:cNvCxnSpPr>
          <p:nvPr/>
        </p:nvCxnSpPr>
        <p:spPr>
          <a:xfrm flipH="1">
            <a:off x="1789470" y="3217747"/>
            <a:ext cx="1106131" cy="21125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AE22735-6074-4E58-9FF7-A65F02E89705}"/>
              </a:ext>
            </a:extLst>
          </p:cNvPr>
          <p:cNvSpPr txBox="1"/>
          <p:nvPr/>
        </p:nvSpPr>
        <p:spPr>
          <a:xfrm>
            <a:off x="6127886" y="2206287"/>
            <a:ext cx="723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Pull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DCAA0A-B4B6-4CD4-932C-4B0BDD85735D}"/>
              </a:ext>
            </a:extLst>
          </p:cNvPr>
          <p:cNvSpPr txBox="1"/>
          <p:nvPr/>
        </p:nvSpPr>
        <p:spPr>
          <a:xfrm>
            <a:off x="1066195" y="3217747"/>
            <a:ext cx="723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Pull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962B33A-D126-4CD3-A9C5-13F09B02B918}"/>
              </a:ext>
            </a:extLst>
          </p:cNvPr>
          <p:cNvSpPr txBox="1"/>
          <p:nvPr/>
        </p:nvSpPr>
        <p:spPr>
          <a:xfrm>
            <a:off x="7618811" y="2125650"/>
            <a:ext cx="3943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Linearly Implicit time stepping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5152E2B2-1FCE-4D35-98B3-66E9BFAB5F4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824" y="3273115"/>
            <a:ext cx="4122294" cy="41693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E300EB0-6126-4184-8608-812647520DFA}"/>
              </a:ext>
            </a:extLst>
          </p:cNvPr>
          <p:cNvSpPr txBox="1"/>
          <p:nvPr/>
        </p:nvSpPr>
        <p:spPr>
          <a:xfrm>
            <a:off x="8484072" y="2718955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Mass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405037B-039D-4A46-A28E-1D12DA621B4C}"/>
              </a:ext>
            </a:extLst>
          </p:cNvPr>
          <p:cNvSpPr txBox="1"/>
          <p:nvPr/>
        </p:nvSpPr>
        <p:spPr>
          <a:xfrm>
            <a:off x="9735057" y="2726640"/>
            <a:ext cx="97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Stiffness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3143180-6359-4AD5-A95A-1F69334B1A57}"/>
              </a:ext>
            </a:extLst>
          </p:cNvPr>
          <p:cNvSpPr txBox="1"/>
          <p:nvPr/>
        </p:nvSpPr>
        <p:spPr>
          <a:xfrm>
            <a:off x="7776899" y="3815044"/>
            <a:ext cx="926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Velocity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69B6951-253B-4FFD-A0E7-56C00E27B428}"/>
              </a:ext>
            </a:extLst>
          </p:cNvPr>
          <p:cNvSpPr txBox="1"/>
          <p:nvPr/>
        </p:nvSpPr>
        <p:spPr>
          <a:xfrm>
            <a:off x="9091080" y="3819510"/>
            <a:ext cx="999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 size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0E73F12-1184-4963-9C05-E0C52907D5DC}"/>
              </a:ext>
            </a:extLst>
          </p:cNvPr>
          <p:cNvSpPr txBox="1"/>
          <p:nvPr/>
        </p:nvSpPr>
        <p:spPr>
          <a:xfrm>
            <a:off x="10500335" y="3815044"/>
            <a:ext cx="78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Forces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D7A1194-CFE7-4E9D-B269-387E400CBEBB}"/>
              </a:ext>
            </a:extLst>
          </p:cNvPr>
          <p:cNvSpPr txBox="1"/>
          <p:nvPr/>
        </p:nvSpPr>
        <p:spPr>
          <a:xfrm>
            <a:off x="7250313" y="4458730"/>
            <a:ext cx="468032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Large Steps in Cloth Simulation</a:t>
            </a:r>
          </a:p>
          <a:p>
            <a:pPr algn="ctr"/>
            <a:r>
              <a:rPr lang="en-US" dirty="0"/>
              <a:t>[</a:t>
            </a:r>
            <a:r>
              <a:rPr lang="en-US" dirty="0" err="1"/>
              <a:t>Baraff</a:t>
            </a:r>
            <a:r>
              <a:rPr lang="en-US" dirty="0"/>
              <a:t> and </a:t>
            </a:r>
            <a:r>
              <a:rPr lang="en-US" dirty="0" err="1"/>
              <a:t>Witkin</a:t>
            </a:r>
            <a:r>
              <a:rPr lang="en-US" dirty="0"/>
              <a:t> 1998]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28C85B5F-0A03-4347-9170-B32791A9ECC7}"/>
              </a:ext>
            </a:extLst>
          </p:cNvPr>
          <p:cNvSpPr/>
          <p:nvPr/>
        </p:nvSpPr>
        <p:spPr>
          <a:xfrm>
            <a:off x="8484072" y="2726640"/>
            <a:ext cx="671979" cy="36164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2889D8C6-81FA-4A35-8779-0DC806020FD5}"/>
              </a:ext>
            </a:extLst>
          </p:cNvPr>
          <p:cNvSpPr/>
          <p:nvPr/>
        </p:nvSpPr>
        <p:spPr>
          <a:xfrm>
            <a:off x="7573301" y="3293918"/>
            <a:ext cx="444425" cy="36164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8EAE054E-697A-4D06-8308-8B4C537937C5}"/>
              </a:ext>
            </a:extLst>
          </p:cNvPr>
          <p:cNvSpPr/>
          <p:nvPr/>
        </p:nvSpPr>
        <p:spPr>
          <a:xfrm>
            <a:off x="10090393" y="3231077"/>
            <a:ext cx="421093" cy="43163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5BB573C3-7FA9-4E17-8466-A685909957BE}"/>
              </a:ext>
            </a:extLst>
          </p:cNvPr>
          <p:cNvSpPr/>
          <p:nvPr/>
        </p:nvSpPr>
        <p:spPr>
          <a:xfrm>
            <a:off x="9772601" y="2722797"/>
            <a:ext cx="882609" cy="361647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D0C4CCA8-3D10-4866-B919-541A257BF285}"/>
              </a:ext>
            </a:extLst>
          </p:cNvPr>
          <p:cNvSpPr/>
          <p:nvPr/>
        </p:nvSpPr>
        <p:spPr>
          <a:xfrm>
            <a:off x="8936530" y="3253038"/>
            <a:ext cx="348716" cy="398814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40ECED84-6183-4EF3-8FF1-14E3DC4D7B1F}"/>
              </a:ext>
            </a:extLst>
          </p:cNvPr>
          <p:cNvSpPr/>
          <p:nvPr/>
        </p:nvSpPr>
        <p:spPr>
          <a:xfrm>
            <a:off x="7812993" y="3815044"/>
            <a:ext cx="845843" cy="361647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26C7885E-5D03-4315-985B-62A7B4F4094F}"/>
              </a:ext>
            </a:extLst>
          </p:cNvPr>
          <p:cNvSpPr/>
          <p:nvPr/>
        </p:nvSpPr>
        <p:spPr>
          <a:xfrm>
            <a:off x="9136357" y="3832056"/>
            <a:ext cx="926600" cy="36164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B63F5183-3D29-46D5-A5FE-53E4CF7C4A42}"/>
              </a:ext>
            </a:extLst>
          </p:cNvPr>
          <p:cNvSpPr/>
          <p:nvPr/>
        </p:nvSpPr>
        <p:spPr>
          <a:xfrm>
            <a:off x="8587127" y="3253037"/>
            <a:ext cx="348716" cy="398226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2DE25DD6-842D-477E-93C3-61B8F4BB9539}"/>
              </a:ext>
            </a:extLst>
          </p:cNvPr>
          <p:cNvSpPr/>
          <p:nvPr/>
        </p:nvSpPr>
        <p:spPr>
          <a:xfrm>
            <a:off x="10477974" y="3817713"/>
            <a:ext cx="815446" cy="375660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2EED8DBF-C73D-44ED-92A5-62F44FA16D5B}"/>
              </a:ext>
            </a:extLst>
          </p:cNvPr>
          <p:cNvSpPr/>
          <p:nvPr/>
        </p:nvSpPr>
        <p:spPr>
          <a:xfrm>
            <a:off x="11463908" y="3289916"/>
            <a:ext cx="198363" cy="375660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2D9DA5F0-BFF4-4387-B928-43A08BDE97A8}"/>
              </a:ext>
            </a:extLst>
          </p:cNvPr>
          <p:cNvSpPr/>
          <p:nvPr/>
        </p:nvSpPr>
        <p:spPr>
          <a:xfrm>
            <a:off x="11253288" y="3282772"/>
            <a:ext cx="210163" cy="398226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5F1854DF-8BA4-456E-9F49-D6713E3DE269}"/>
              </a:ext>
            </a:extLst>
          </p:cNvPr>
          <p:cNvSpPr/>
          <p:nvPr/>
        </p:nvSpPr>
        <p:spPr>
          <a:xfrm>
            <a:off x="10488118" y="3217748"/>
            <a:ext cx="421093" cy="430098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C696293E-4F0D-4439-84BD-AE539C55198D}"/>
              </a:ext>
            </a:extLst>
          </p:cNvPr>
          <p:cNvSpPr/>
          <p:nvPr/>
        </p:nvSpPr>
        <p:spPr>
          <a:xfrm>
            <a:off x="9402298" y="3225185"/>
            <a:ext cx="332760" cy="430098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C6FA5766-DCD1-4C78-90A3-3296A3606EA5}"/>
              </a:ext>
            </a:extLst>
          </p:cNvPr>
          <p:cNvSpPr/>
          <p:nvPr/>
        </p:nvSpPr>
        <p:spPr>
          <a:xfrm>
            <a:off x="8366293" y="3265430"/>
            <a:ext cx="220834" cy="38909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29DC611-B4D2-481E-ABB5-2CF271FF3FB6}"/>
              </a:ext>
            </a:extLst>
          </p:cNvPr>
          <p:cNvSpPr txBox="1"/>
          <p:nvPr/>
        </p:nvSpPr>
        <p:spPr>
          <a:xfrm>
            <a:off x="962261" y="4707784"/>
            <a:ext cx="1791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Vanilla</a:t>
            </a:r>
          </a:p>
        </p:txBody>
      </p:sp>
    </p:spTree>
    <p:extLst>
      <p:ext uri="{BB962C8B-B14F-4D97-AF65-F5344CB8AC3E}">
        <p14:creationId xmlns:p14="http://schemas.microsoft.com/office/powerpoint/2010/main" val="133433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7" grpId="0"/>
      <p:bldP spid="62" grpId="0"/>
      <p:bldP spid="64" grpId="0"/>
      <p:bldP spid="66" grpId="0"/>
      <p:bldP spid="68" grpId="0"/>
      <p:bldP spid="71" grpId="0"/>
      <p:bldP spid="72" grpId="0" animBg="1"/>
      <p:bldP spid="72" grpId="1" animBg="1"/>
      <p:bldP spid="74" grpId="0" animBg="1"/>
      <p:bldP spid="74" grpId="1" animBg="1"/>
      <p:bldP spid="76" grpId="0" animBg="1"/>
      <p:bldP spid="76" grpId="1" animBg="1"/>
      <p:bldP spid="78" grpId="0" animBg="1"/>
      <p:bldP spid="78" grpId="1" animBg="1"/>
      <p:bldP spid="80" grpId="0" animBg="1"/>
      <p:bldP spid="80" grpId="1" animBg="1"/>
      <p:bldP spid="82" grpId="0" animBg="1"/>
      <p:bldP spid="82" grpId="1" animBg="1"/>
      <p:bldP spid="84" grpId="0" animBg="1"/>
      <p:bldP spid="84" grpId="1" animBg="1"/>
      <p:bldP spid="86" grpId="0" animBg="1"/>
      <p:bldP spid="86" grpId="1" animBg="1"/>
      <p:bldP spid="88" grpId="0" animBg="1"/>
      <p:bldP spid="88" grpId="1" animBg="1"/>
      <p:bldP spid="90" grpId="0" animBg="1"/>
      <p:bldP spid="90" grpId="1" animBg="1"/>
      <p:bldP spid="94" grpId="0" animBg="1"/>
      <p:bldP spid="94" grpId="1" animBg="1"/>
      <p:bldP spid="96" grpId="0" animBg="1"/>
      <p:bldP spid="96" grpId="1" animBg="1"/>
      <p:bldP spid="98" grpId="0" animBg="1"/>
      <p:bldP spid="98" grpId="1" animBg="1"/>
      <p:bldP spid="99" grpId="0" animBg="1"/>
      <p:bldP spid="99" grpId="1" animBg="1"/>
      <p:bldP spid="10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411BC-02A2-4278-BB34-3B6509ACD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unny_dyns">
            <a:hlinkClick r:id="" action="ppaction://media"/>
            <a:extLst>
              <a:ext uri="{FF2B5EF4-FFF2-40B4-BE49-F238E27FC236}">
                <a16:creationId xmlns:a16="http://schemas.microsoft.com/office/drawing/2014/main" id="{B9D10823-A8F5-4CB5-906F-458DA371998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8850" y="1825625"/>
            <a:ext cx="7734300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2131C-5758-44CD-82F9-8CB147F2B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7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411BC-02A2-4278-BB34-3B6509ACD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unny">
            <a:hlinkClick r:id="" action="ppaction://media"/>
            <a:extLst>
              <a:ext uri="{FF2B5EF4-FFF2-40B4-BE49-F238E27FC236}">
                <a16:creationId xmlns:a16="http://schemas.microsoft.com/office/drawing/2014/main" id="{5EF65AB5-07DC-48B4-9ED4-7DE771FFFEF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8850" y="1825625"/>
            <a:ext cx="7734300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2131C-5758-44CD-82F9-8CB147F2B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9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1A407-E614-44FB-B600-B94F4F81B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7CEE0-F9B8-4B4D-86A3-13F0B788CB7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Same static configuration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Complex nonlinear material support</a:t>
            </a:r>
          </a:p>
          <a:p>
            <a:pPr lvl="1"/>
            <a:r>
              <a:rPr lang="en-US" dirty="0"/>
              <a:t>Anisotropic</a:t>
            </a:r>
          </a:p>
          <a:p>
            <a:pPr lvl="1"/>
            <a:r>
              <a:rPr lang="en-US" dirty="0"/>
              <a:t>Heterogeneous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 precomputation</a:t>
            </a:r>
          </a:p>
          <a:p>
            <a:pPr lvl="1"/>
            <a:r>
              <a:rPr lang="en-US" dirty="0"/>
              <a:t>Topological changes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Dynamic motion at large timesteps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Fully two-way coupled simulation using existing frameworks</a:t>
            </a:r>
          </a:p>
          <a:p>
            <a:pPr lvl="1"/>
            <a:r>
              <a:rPr lang="en-US" dirty="0"/>
              <a:t>Rigid bodies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B6DCB2-55F3-40C9-95E8-D6C894F0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32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D650F17-A6CE-431C-BB2C-2F0A3F6DBF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67" y="2313317"/>
            <a:ext cx="4450466" cy="3375953"/>
          </a:xfrm>
        </p:spPr>
      </p:pic>
    </p:spTree>
    <p:extLst>
      <p:ext uri="{BB962C8B-B14F-4D97-AF65-F5344CB8AC3E}">
        <p14:creationId xmlns:p14="http://schemas.microsoft.com/office/powerpoint/2010/main" val="10618298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B7CD8-5833-4697-A05C-EBB6ADC3B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86C78-700D-4C7F-B0D6-4633C85362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Closely placed dynamic nodes</a:t>
            </a:r>
          </a:p>
          <a:p>
            <a:endParaRPr lang="en-US" dirty="0"/>
          </a:p>
          <a:p>
            <a:r>
              <a:rPr lang="en-US" dirty="0"/>
              <a:t>Artifacts with large motion</a:t>
            </a:r>
          </a:p>
          <a:p>
            <a:endParaRPr lang="en-US" dirty="0"/>
          </a:p>
          <a:p>
            <a:r>
              <a:rPr lang="en-US" dirty="0"/>
              <a:t>More dynamic nodes increases computation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4800" dirty="0"/>
              <a:t>...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D5F8B-B7DB-4836-AD56-DC0B81E12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33</a:t>
            </a:fld>
            <a:endParaRPr lang="en-US"/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F61730C8-EB3B-4DF9-8314-1EA95FAD56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3969"/>
            <a:ext cx="5181600" cy="2914650"/>
          </a:xfrm>
        </p:spPr>
      </p:pic>
    </p:spTree>
    <p:extLst>
      <p:ext uri="{BB962C8B-B14F-4D97-AF65-F5344CB8AC3E}">
        <p14:creationId xmlns:p14="http://schemas.microsoft.com/office/powerpoint/2010/main" val="22537274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jac_all_quick">
            <a:hlinkClick r:id="" action="ppaction://media"/>
            <a:extLst>
              <a:ext uri="{FF2B5EF4-FFF2-40B4-BE49-F238E27FC236}">
                <a16:creationId xmlns:a16="http://schemas.microsoft.com/office/drawing/2014/main" id="{225216BE-FA00-4B7A-9EB6-54B5C03D77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A89BDF6-79D8-49A7-AFDD-FA2EB7081C8E}"/>
              </a:ext>
            </a:extLst>
          </p:cNvPr>
          <p:cNvSpPr/>
          <p:nvPr/>
        </p:nvSpPr>
        <p:spPr>
          <a:xfrm>
            <a:off x="4502552" y="2534856"/>
            <a:ext cx="3125164" cy="1655179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EC49D5-6EC9-4768-B89A-5F7C229DA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732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Thank You!</a:t>
            </a:r>
            <a:br>
              <a:rPr lang="en-US" b="1" dirty="0"/>
            </a:br>
            <a:r>
              <a:rPr lang="en-US" b="1" dirty="0"/>
              <a:t>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C8FAFE-0D5F-4AC9-9428-61FAD9EC2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2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649A4-5188-4AFA-9F79-7F56C8BEE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Simulation</a:t>
            </a:r>
          </a:p>
        </p:txBody>
      </p:sp>
      <p:pic>
        <p:nvPicPr>
          <p:cNvPr id="6" name="dragon_V">
            <a:hlinkClick r:id="" action="ppaction://media"/>
            <a:extLst>
              <a:ext uri="{FF2B5EF4-FFF2-40B4-BE49-F238E27FC236}">
                <a16:creationId xmlns:a16="http://schemas.microsoft.com/office/drawing/2014/main" id="{9EC83187-0D96-480A-8660-1CD5E5EFACF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9252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5AEAD6-DE2B-4C7C-A000-81A4F9B02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3D4E87-FA0C-464B-8A65-FEEE88F9BCE4}"/>
              </a:ext>
            </a:extLst>
          </p:cNvPr>
          <p:cNvSpPr txBox="1"/>
          <p:nvPr/>
        </p:nvSpPr>
        <p:spPr>
          <a:xfrm>
            <a:off x="315489" y="5613479"/>
            <a:ext cx="116051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Vanilla														h=5e-3</a:t>
            </a:r>
          </a:p>
        </p:txBody>
      </p:sp>
    </p:spTree>
    <p:extLst>
      <p:ext uri="{BB962C8B-B14F-4D97-AF65-F5344CB8AC3E}">
        <p14:creationId xmlns:p14="http://schemas.microsoft.com/office/powerpoint/2010/main" val="303147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0B5A4-3A85-4610-92FA-5B5C4B31C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Simulation</a:t>
            </a:r>
          </a:p>
        </p:txBody>
      </p:sp>
      <p:pic>
        <p:nvPicPr>
          <p:cNvPr id="4" name="dragon_V_lowh">
            <a:hlinkClick r:id="" action="ppaction://media"/>
            <a:extLst>
              <a:ext uri="{FF2B5EF4-FFF2-40B4-BE49-F238E27FC236}">
                <a16:creationId xmlns:a16="http://schemas.microsoft.com/office/drawing/2014/main" id="{74A4ED31-43B2-490C-8BB5-9BDA58008E7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925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BBCB2-3FF1-4428-B47B-43195376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5DDD26-DC53-4E48-A268-5214054A3659}"/>
              </a:ext>
            </a:extLst>
          </p:cNvPr>
          <p:cNvSpPr txBox="1"/>
          <p:nvPr/>
        </p:nvSpPr>
        <p:spPr>
          <a:xfrm>
            <a:off x="315489" y="5613479"/>
            <a:ext cx="116051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Vanilla														h=2e-3</a:t>
            </a:r>
          </a:p>
        </p:txBody>
      </p:sp>
    </p:spTree>
    <p:extLst>
      <p:ext uri="{BB962C8B-B14F-4D97-AF65-F5344CB8AC3E}">
        <p14:creationId xmlns:p14="http://schemas.microsoft.com/office/powerpoint/2010/main" val="236423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1A407-E614-44FB-B600-B94F4F81B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Related Work			CANNOT Satisfy: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7B4316E-96A7-4A34-9F31-BFE17C4C4B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79180" y="2140585"/>
            <a:ext cx="254062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[Xian et al. 2019]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[Muller et al. 2007]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[</a:t>
            </a:r>
            <a:r>
              <a:rPr lang="en-US" sz="1200" dirty="0" err="1"/>
              <a:t>Bouaziz</a:t>
            </a:r>
            <a:r>
              <a:rPr lang="en-US" sz="1200" dirty="0"/>
              <a:t> et al. 2014]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[</a:t>
            </a:r>
            <a:r>
              <a:rPr lang="en-US" sz="1200" dirty="0" err="1"/>
              <a:t>Narain</a:t>
            </a:r>
            <a:r>
              <a:rPr lang="en-US" sz="1200" dirty="0"/>
              <a:t> et al. 2016]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[Zhang et al. 2019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[Mitchell et al. 2016]</a:t>
            </a:r>
          </a:p>
          <a:p>
            <a:pPr marL="0" indent="0">
              <a:buNone/>
            </a:pPr>
            <a:r>
              <a:rPr lang="en-US" sz="1200" dirty="0"/>
              <a:t>[Kim and James 2011]</a:t>
            </a:r>
          </a:p>
          <a:p>
            <a:pPr marL="0" indent="0">
              <a:buNone/>
            </a:pPr>
            <a:r>
              <a:rPr lang="en-US" sz="1200" dirty="0"/>
              <a:t>[</a:t>
            </a:r>
            <a:r>
              <a:rPr lang="en-US" sz="1200" dirty="0" err="1"/>
              <a:t>Barbic</a:t>
            </a:r>
            <a:r>
              <a:rPr lang="en-US" sz="1200" dirty="0"/>
              <a:t> and Zhao 2011]</a:t>
            </a:r>
          </a:p>
          <a:p>
            <a:pPr marL="0" indent="0">
              <a:buNone/>
            </a:pPr>
            <a:r>
              <a:rPr lang="en-US" sz="2000" dirty="0"/>
              <a:t>…</a:t>
            </a: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7CEE0-F9B8-4B4D-86A3-13F0B788CB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771945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Dynamic motion at large timesteps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Same static configuration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Complex nonlinear material support</a:t>
            </a:r>
          </a:p>
          <a:p>
            <a:pPr lvl="1"/>
            <a:r>
              <a:rPr lang="en-US" dirty="0"/>
              <a:t>Anisotropic</a:t>
            </a:r>
          </a:p>
          <a:p>
            <a:pPr lvl="1"/>
            <a:r>
              <a:rPr lang="en-US" dirty="0"/>
              <a:t>Heterogeneous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 precomputation</a:t>
            </a:r>
          </a:p>
          <a:p>
            <a:pPr lvl="1"/>
            <a:r>
              <a:rPr lang="en-US" dirty="0"/>
              <a:t>Topological changes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Fully two-way coupled simulation using existing frameworks</a:t>
            </a:r>
          </a:p>
          <a:p>
            <a:pPr lvl="1"/>
            <a:r>
              <a:rPr lang="en-US" dirty="0"/>
              <a:t>Rigid bodies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9C8B03-3D31-477A-B11F-4F8CE0EF4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6</a:t>
            </a:fld>
            <a:endParaRPr lang="en-US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3FC83C4-AE15-4465-B0EF-3EB1F5F5E59D}"/>
              </a:ext>
            </a:extLst>
          </p:cNvPr>
          <p:cNvSpPr txBox="1">
            <a:spLocks/>
          </p:cNvSpPr>
          <p:nvPr/>
        </p:nvSpPr>
        <p:spPr>
          <a:xfrm>
            <a:off x="845637" y="2136871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1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1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/>
              <a:t>[</a:t>
            </a:r>
            <a:r>
              <a:rPr lang="en-US" sz="1100" dirty="0" err="1"/>
              <a:t>Terzopoulos</a:t>
            </a:r>
            <a:r>
              <a:rPr lang="en-US" sz="1100" dirty="0"/>
              <a:t> et al. 1987]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/>
              <a:t>[</a:t>
            </a:r>
            <a:r>
              <a:rPr lang="en-US" sz="1100" dirty="0" err="1"/>
              <a:t>Baraff</a:t>
            </a:r>
            <a:r>
              <a:rPr lang="en-US" sz="1100" dirty="0"/>
              <a:t> and </a:t>
            </a:r>
            <a:r>
              <a:rPr lang="en-US" sz="1100" dirty="0" err="1"/>
              <a:t>Witkin</a:t>
            </a:r>
            <a:r>
              <a:rPr lang="en-US" sz="1100" dirty="0"/>
              <a:t> 1998]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/>
              <a:t>[Bro-Nielson and </a:t>
            </a:r>
            <a:r>
              <a:rPr lang="en-US" sz="1100" dirty="0" err="1"/>
              <a:t>Cotin</a:t>
            </a:r>
            <a:r>
              <a:rPr lang="en-US" sz="1100" dirty="0"/>
              <a:t> 1996]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/>
              <a:t>[An et al. 2008]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/>
              <a:t>[</a:t>
            </a:r>
            <a:r>
              <a:rPr lang="en-US" sz="1100" dirty="0" err="1"/>
              <a:t>Barbic</a:t>
            </a:r>
            <a:r>
              <a:rPr lang="en-US" sz="1100" dirty="0"/>
              <a:t> and James 2005]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/>
              <a:t>[Choi and Ko 2005]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/>
              <a:t>[Pan et al. 2015]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/>
              <a:t>[Pentland and Williams 1989]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/>
              <a:t>[Teng et al. 2015]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100" dirty="0"/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BB7256DC-CD3B-489A-BDE5-FCA3143806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88" r="1075"/>
          <a:stretch/>
        </p:blipFill>
        <p:spPr>
          <a:xfrm>
            <a:off x="653005" y="1486706"/>
            <a:ext cx="1178560" cy="9535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24DE59-88DB-4149-9C5C-D1B066FAC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783" y="1482992"/>
            <a:ext cx="1259410" cy="9535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55D0C6-1282-4E78-85D0-7B5CE3D2D7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21" r="-432"/>
          <a:stretch/>
        </p:blipFill>
        <p:spPr>
          <a:xfrm>
            <a:off x="680592" y="5394809"/>
            <a:ext cx="1516967" cy="10300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022145-8D68-4831-A9F7-BEA600407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9323" y="1471417"/>
            <a:ext cx="891654" cy="9676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628F8DC-E1C2-4C6B-B63A-95DE420DCE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7559" y="5368029"/>
            <a:ext cx="1259410" cy="105684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E42E633-1FC0-408F-BFBD-3E74B09CA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4430"/>
          <a:stretch/>
        </p:blipFill>
        <p:spPr bwMode="auto">
          <a:xfrm>
            <a:off x="3479180" y="5393418"/>
            <a:ext cx="1139119" cy="106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F92B797-03D0-4646-8797-8BC467705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004" y="1471417"/>
            <a:ext cx="1161811" cy="116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F40FF2E-62C6-4D21-8C2D-FFAFE6250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299" y="5393419"/>
            <a:ext cx="1492545" cy="96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50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1A407-E614-44FB-B600-B94F4F81B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/>
              <a:t>ConJac</a:t>
            </a:r>
            <a:r>
              <a:rPr lang="en-US" dirty="0"/>
              <a:t>					CAN Satisfy: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7CEE0-F9B8-4B4D-86A3-13F0B788CB7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Same static configuration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Complex nonlinear material support</a:t>
            </a:r>
          </a:p>
          <a:p>
            <a:pPr lvl="1"/>
            <a:r>
              <a:rPr lang="en-US" dirty="0"/>
              <a:t>Anisotropic</a:t>
            </a:r>
          </a:p>
          <a:p>
            <a:pPr lvl="1"/>
            <a:r>
              <a:rPr lang="en-US" dirty="0"/>
              <a:t>Heterogeneous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 precomputation</a:t>
            </a:r>
          </a:p>
          <a:p>
            <a:pPr lvl="1"/>
            <a:r>
              <a:rPr lang="en-US" dirty="0"/>
              <a:t>Topological changes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Dynamic motion at large timesteps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Fully two-way coupled simulation using existing frameworks</a:t>
            </a:r>
          </a:p>
          <a:p>
            <a:pPr lvl="1"/>
            <a:r>
              <a:rPr lang="en-US" dirty="0"/>
              <a:t>Rigid bodies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9C8B03-3D31-477A-B11F-4F8CE0EF4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7</a:t>
            </a:fld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61EA25D1-FB26-49FD-AF1E-1A81FEB9F51B}"/>
              </a:ext>
            </a:extLst>
          </p:cNvPr>
          <p:cNvSpPr txBox="1">
            <a:spLocks/>
          </p:cNvSpPr>
          <p:nvPr/>
        </p:nvSpPr>
        <p:spPr>
          <a:xfrm>
            <a:off x="845637" y="1740631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[Weidner et al. 2020]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BFC193-8092-463C-A17E-02608515A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34" y="5211700"/>
            <a:ext cx="1676037" cy="9427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DC4794-D956-4DEC-8195-A0C112B15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496" y="5211699"/>
            <a:ext cx="1676038" cy="9427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F639E7-B98A-4DC3-A4A9-A930F9696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712" y="1817467"/>
            <a:ext cx="1676041" cy="9427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E251DF-0B28-4BF2-BAD6-A7B80AABEC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74" y="1817467"/>
            <a:ext cx="1676038" cy="9427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A54E1C-3AA1-428F-9AB3-4CC253DAC6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753" y="1817467"/>
            <a:ext cx="1668041" cy="93827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76E500-ADB5-40E0-9190-4ACCF9C455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56" y="5211699"/>
            <a:ext cx="1676040" cy="94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31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6C3A0-357C-4CF9-9FF1-CF6237A3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D8720-EC97-4AF9-92F2-F9B6066E556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B4FC6C-394E-4DAC-BEDE-24EF02F08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8</a:t>
            </a:fld>
            <a:endParaRPr lang="en-US"/>
          </a:p>
        </p:txBody>
      </p:sp>
      <p:pic>
        <p:nvPicPr>
          <p:cNvPr id="8" name="dragon_ver_comp">
            <a:hlinkClick r:id="" action="ppaction://media"/>
            <a:extLst>
              <a:ext uri="{FF2B5EF4-FFF2-40B4-BE49-F238E27FC236}">
                <a16:creationId xmlns:a16="http://schemas.microsoft.com/office/drawing/2014/main" id="{5283FA63-28C6-4D64-AF70-99A526EE8EFE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40D015-8257-4B95-A91C-E350F8703E6A}"/>
              </a:ext>
            </a:extLst>
          </p:cNvPr>
          <p:cNvSpPr txBox="1"/>
          <p:nvPr/>
        </p:nvSpPr>
        <p:spPr>
          <a:xfrm>
            <a:off x="1984194" y="904934"/>
            <a:ext cx="8376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Vanilla 											</a:t>
            </a:r>
            <a:r>
              <a:rPr lang="en-US" sz="4800" dirty="0" err="1">
                <a:solidFill>
                  <a:schemeClr val="bg1"/>
                </a:solidFill>
              </a:rPr>
              <a:t>ConJac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CA431B-5144-44B0-ACAF-368DAC636A48}"/>
              </a:ext>
            </a:extLst>
          </p:cNvPr>
          <p:cNvSpPr txBox="1"/>
          <p:nvPr/>
        </p:nvSpPr>
        <p:spPr>
          <a:xfrm>
            <a:off x="1984193" y="5069488"/>
            <a:ext cx="8398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h=5e-3 										h=5e-3</a:t>
            </a:r>
          </a:p>
        </p:txBody>
      </p:sp>
    </p:spTree>
    <p:extLst>
      <p:ext uri="{BB962C8B-B14F-4D97-AF65-F5344CB8AC3E}">
        <p14:creationId xmlns:p14="http://schemas.microsoft.com/office/powerpoint/2010/main" val="392827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8E1238-88C8-4467-903A-C8B4A602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097" y="2195100"/>
            <a:ext cx="4859702" cy="36863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D3C291-0F3D-4B26-A8DE-CD4549E28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Condensation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C6389DA-06A0-40ED-9FC3-4D90B1CA1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7DD861-F6BF-4A2C-B8DD-454E6D171EA3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8CBE15-D622-4863-9F93-0E0320604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298" y="2163811"/>
            <a:ext cx="4859701" cy="36863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014ACF-E719-4F7F-89E0-C699C1738CD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297" y="2163811"/>
            <a:ext cx="4859701" cy="36863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5899D8-B696-47FE-85D5-ABC633F904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296" y="2163810"/>
            <a:ext cx="4859701" cy="36863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6BCDC1-8469-400C-AC58-A1EAC84A6787}"/>
              </a:ext>
            </a:extLst>
          </p:cNvPr>
          <p:cNvSpPr txBox="1"/>
          <p:nvPr/>
        </p:nvSpPr>
        <p:spPr>
          <a:xfrm>
            <a:off x="2135310" y="6078707"/>
            <a:ext cx="306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Degrees of Freedom (DOFs)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B4E02C-1F95-4E5B-AD79-2A83F97AC6DF}"/>
              </a:ext>
            </a:extLst>
          </p:cNvPr>
          <p:cNvSpPr txBox="1"/>
          <p:nvPr/>
        </p:nvSpPr>
        <p:spPr>
          <a:xfrm>
            <a:off x="6995020" y="6081079"/>
            <a:ext cx="3637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Reduced Degrees of Freedom (DOFs)</a:t>
            </a:r>
          </a:p>
        </p:txBody>
      </p:sp>
    </p:spTree>
    <p:extLst>
      <p:ext uri="{BB962C8B-B14F-4D97-AF65-F5344CB8AC3E}">
        <p14:creationId xmlns:p14="http://schemas.microsoft.com/office/powerpoint/2010/main" val="159597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43099 0.00532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49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.9809"/>
  <p:tag name="ORIGINALWIDTH" val="1512.561"/>
  <p:tag name="LATEXADDIN" val="\documentclass{article}&#10;&#10;% Packages&#10;\usepackage{booktabs}&#10;\usepackage{colortbl}&#10;\usepackage{graphicx}&#10;\usepackage{subcaption}&#10;\usepackage{changepage}&#10;\usepackage{wrapfig}&#10;\usepackage{algorithm}&#10;\usepackage{algpseudocode}&#10;\usepackage[colorinlistoftodos,prependcaption,textsize=tiny,textwidth=0.55in]{todonotes}&#10;\usepackage{amsmath}&#10;&#10;% Macros&#10;\newcommand{\conjac}{\textsc{ConJac}}&#10;\newcommand{\vanilla}{\textsc{Vanilla}}&#10;&#10;\newcommand{\SNH}{{\small{SNH}}}&#10;\newcommand{\aSTVK}{{\small{aSTVK}}}&#10;\newcommand{\aFUNG}{{\small{aFUNG}}}&#10;&#10;\newcommand{\barBend}{\textsc{BarBend}}&#10;\newcommand{\barDrop}{\textsc{BarDrop}}&#10;\newcommand{\bunny}{\textsc{Bunny}}&#10;\newcommand{\twist}{\textsc{Twist}}&#10;\newcommand{\hetero}{\textsc{Hetero}}&#10;\newcommand{\aniso}{\textsc{Aniso}}&#10;\newcommand{\muscle}{\textsc{Muscle}}&#10;\newcommand{\barCut}{\textsc{BarCut}}&#10;\newcommand{\dragon}{\textsc{Dragon}}&#10;&#10;\newcommand{\eg}{\textit{e.g.,}~}&#10;\newcommand{\ie}{\textit{i.e.,}~}&#10;&#10;\newcommand{\dd}[2]{\frac{\partial {#1}}{\partial {#2}}}&#10;\newcommand{\ddinline}[2]{\partial {#1} / \partial {#2}}&#10;\newcommand{\Eneg}[2]{${#1}\textsc{e-}{#2}$}&#10;\newcommand{\Epos}[2]{${#1}\textsc{e}{#2}$}&#10;&#10;\newcommand{\KK}{{\bf K}}&#10;\newcommand{\JJ}{{\bf J}}&#10;&#10;\newcommand{\Kdd}{\KK_{dd}}&#10;\newcommand{\Kdq}{\KK_{dq}}&#10;\newcommand{\Kqd}{\KK_{qd}}&#10;\newcommand{\Kqq}{\KK_{qq}}&#10;\newcommand{\Jqd}{\JJ_{qd}}&#10;\newcommand{\Cqq}{\CC_{qq}}&#10;&#10;\newcommand{\vv}{{\bf v}}&#10;\newcommand{\uu}{{\bf u}}&#10;\newcommand{\II}{{\bf I}}&#10;\newcommand{\BB}{{\bf B}}&#10;\newcommand{\LL}{{\bf L}}&#10;\newcommand{\FF}{{\bf F}}&#10;\newcommand{\RR}{{\bf R}}&#10;\newcommand{\UU}{{\bf U}}&#10;\newcommand{\qq}{{\bf q}}&#10;\newcommand{\pp}{{\bf p}}&#10;\newcommand{\VV}{{\bf V}}&#10;\newcommand{\DD}{{\bf D}}&#10;\newcommand{\TT}{{\bf T}}&#10;\newcommand{\trans}{{\bf t}}&#10;\newcommand{\ff}{{\bf f}}&#10;\newcommand{\hh}{{\bf h}}&#10;\newcommand{\ii}{{\bf i}}&#10;\newcommand{\xx}{{\bf x}}&#10;\newcommand{\boldt}{{\bf t}}&#10;\newcommand{\bolda}{{\bf a}}&#10;\newcommand{\boldb}{{\bf b}}&#10;\newcommand{\boldg}{{\bf g}}&#10;\newcommand{\bb}{{\bf b}}&#10;\newcommand{\fancyS}{{\mathcal S}}&#10;\newcommand{\boldS}{{\bf S}}&#10;\newcommand{\boldA}{{\bf A}}&#10;\newcommand{\rr}{{\bf r}}&#10;\newcommand{\yy}{{\bf y}}&#10;\newcommand{\zz}{{\bf z}}&#10;\newcommand{\cc}{{\bf c}}&#10;\newcommand{\boldd}{{\bf d}}&#10;\newcommand{\EE}{{\bf E}}&#10;\newcommand{\GG}{{\bf G}}&#10;\newcommand{\ee}{{\bf e}}&#10;\newcommand{\nn}{{\bf n}}&#10;\newcommand{\QQ}{{\bf Q}}&#10;\newcommand{\MM}{{\bf M}}&#10;\newcommand{\PP}{{\bf P}}&#10;\newcommand{\XX}{{\bf X}}&#10;%\newcommand{\KK}{{\bf K}} % defined earlier&#10;\newcommand{\HH}{{\bf H}}&#10;\newcommand{\WW}{{\bf W}}&#10;\newcommand{\boldB}{{\bf B}}&#10;\newcommand{\CC}{{\bf C}}&#10;\newcommand{\functionf}{{\mathbb F}}&#10;\newcommand{\functionr}{{\mathbb R}}&#10;\newcommand{\functions}{{\mathbb S}}&#10;\newcommand{\DB}{\mathbb{D}\Bottom}&#10;\newcommand{\ARAP}{{\text{ARAP}}}&#10;\newcommand{\FFnorm}{\|\FF\|_F^2}&#10;\DeclareMathOperator{\sech}{sech}&#10;\DeclareMathOperator{\tr}{tr}&#10;\DeclareMathOperator{\vect}{vec}&#10;\newcommand{\ione}{\text{I}_\boldS}&#10;\newcommand{\itwo}{\text{II}_\boldS}&#10;\newcommand{\ithree}{\text{III}_\boldS}&#10;&#10;&#10;\pagestyle{empty}&#10;\begin{document}&#10;&#10;\[&#10;\left( \MM - \beta h^2 \KK \right) \vv = \MM \vv^0 + h \ff&#10;\]&#10;&#10;\end{document}"/>
  <p:tag name="IGUANATEXSIZE" val="20"/>
  <p:tag name="IGUANATEXCURSOR" val="30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1.961"/>
  <p:tag name="ORIGINALWIDTH" val="2040.495"/>
  <p:tag name="LATEXADDIN" val="\documentclass{article}&#10;&#10;% Packages&#10;\usepackage{booktabs}&#10;\usepackage{colortbl}&#10;\usepackage{graphicx}&#10;\usepackage{subcaption}&#10;\usepackage{changepage}&#10;\usepackage{wrapfig}&#10;\usepackage{algorithm}&#10;\usepackage{algpseudocode}&#10;\usepackage[colorinlistoftodos,prependcaption,textsize=tiny,textwidth=0.55in]{todonotes}&#10;\usepackage{amsmath}&#10;&#10;% Macros&#10;\newcommand{\conjac}{\textsc{ConJac}}&#10;\newcommand{\vanilla}{\textsc{Vanilla}}&#10;&#10;\newcommand{\SNH}{{\small{SNH}}}&#10;\newcommand{\aSTVK}{{\small{aSTVK}}}&#10;\newcommand{\aFUNG}{{\small{aFUNG}}}&#10;&#10;\newcommand{\barBend}{\textsc{BarBend}}&#10;\newcommand{\barDrop}{\textsc{BarDrop}}&#10;\newcommand{\bunny}{\textsc{Bunny}}&#10;\newcommand{\twist}{\textsc{Twist}}&#10;\newcommand{\hetero}{\textsc{Hetero}}&#10;\newcommand{\aniso}{\textsc{Aniso}}&#10;\newcommand{\muscle}{\textsc{Muscle}}&#10;\newcommand{\barCut}{\textsc{BarCut}}&#10;\newcommand{\dragon}{\textsc{Dragon}}&#10;&#10;\newcommand{\eg}{\textit{e.g.,}~}&#10;\newcommand{\ie}{\textit{i.e.,}~}&#10;&#10;\newcommand{\dd}[2]{\frac{\partial {#1}}{\partial {#2}}}&#10;\newcommand{\ddinline}[2]{\partial {#1} / \partial {#2}}&#10;\newcommand{\Eneg}[2]{${#1}\textsc{e-}{#2}$}&#10;\newcommand{\Epos}[2]{${#1}\textsc{e}{#2}$}&#10;&#10;\newcommand{\KK}{{\bf K}}&#10;\newcommand{\JJ}{{\bf J}}&#10;&#10;\newcommand{\Kdd}{\KK_{dd}}&#10;\newcommand{\Kdq}{\KK_{dq}}&#10;\newcommand{\Kqd}{\KK_{qd}}&#10;\newcommand{\Kqq}{\KK_{qq}}&#10;\newcommand{\Jqd}{\JJ_{qd}}&#10;\newcommand{\Cqq}{\CC_{qq}}&#10;&#10;\newcommand{\vv}{{\bf v}}&#10;\newcommand{\uu}{{\bf u}}&#10;\newcommand{\II}{{\bf I}}&#10;\newcommand{\BB}{{\bf B}}&#10;\newcommand{\LL}{{\bf L}}&#10;\newcommand{\FF}{{\bf F}}&#10;\newcommand{\RR}{{\bf R}}&#10;\newcommand{\UU}{{\bf U}}&#10;\newcommand{\qq}{{\bf q}}&#10;\newcommand{\pp}{{\bf p}}&#10;\newcommand{\VV}{{\bf V}}&#10;\newcommand{\DD}{{\bf D}}&#10;\newcommand{\TT}{{\bf T}}&#10;\newcommand{\trans}{{\bf t}}&#10;\newcommand{\ff}{{\bf f}}&#10;\newcommand{\hh}{{\bf h}}&#10;\newcommand{\ii}{{\bf i}}&#10;\newcommand{\xx}{{\bf x}}&#10;\newcommand{\boldt}{{\bf t}}&#10;\newcommand{\bolda}{{\bf a}}&#10;\newcommand{\boldb}{{\bf b}}&#10;\newcommand{\boldg}{{\bf g}}&#10;\newcommand{\bb}{{\bf b}}&#10;\newcommand{\fancyS}{{\mathcal S}}&#10;\newcommand{\boldS}{{\bf S}}&#10;\newcommand{\boldA}{{\bf A}}&#10;\newcommand{\rr}{{\bf r}}&#10;\newcommand{\yy}{{\bf y}}&#10;\newcommand{\zz}{{\bf z}}&#10;\newcommand{\cc}{{\bf c}}&#10;\newcommand{\boldd}{{\bf d}}&#10;\newcommand{\EE}{{\bf E}}&#10;\newcommand{\GG}{{\bf G}}&#10;\newcommand{\ee}{{\bf e}}&#10;\newcommand{\nn}{{\bf n}}&#10;\newcommand{\QQ}{{\bf Q}}&#10;\newcommand{\MM}{{\bf M}}&#10;\newcommand{\PP}{{\bf P}}&#10;\newcommand{\XX}{{\bf X}}&#10;%\newcommand{\KK}{{\bf K}} % defined earlier&#10;\newcommand{\HH}{{\bf H}}&#10;\newcommand{\WW}{{\bf W}}&#10;\newcommand{\boldB}{{\bf B}}&#10;\newcommand{\CC}{{\bf C}}&#10;\newcommand{\functionf}{{\mathbb F}}&#10;\newcommand{\functionr}{{\mathbb R}}&#10;\newcommand{\functions}{{\mathbb S}}&#10;\newcommand{\DB}{\mathbb{D}\Bottom}&#10;\newcommand{\ARAP}{{\text{ARAP}}}&#10;\newcommand{\FFnorm}{\|\FF\|_F^2}&#10;\DeclareMathOperator{\sech}{sech}&#10;\DeclareMathOperator{\tr}{tr}&#10;\DeclareMathOperator{\vect}{vec}&#10;\newcommand{\ione}{\text{I}_\boldS}&#10;\newcommand{\itwo}{\text{II}_\boldS}&#10;\newcommand{\ithree}{\text{III}_\boldS}&#10;&#10;&#10;\pagestyle{empty}&#10;\begin{document}&#10;&#10;\[&#10;\begin{pmatrix}&#10;    \ff_d\\&#10;    \ff_q&#10;  \end{pmatrix}&#10;  =&#10;  \begin{pmatrix}&#10;    \ff_d^0\\&#10;    \ff_q^0&#10;  \end{pmatrix}&#10;  +&#10;  h&#10;  \begin{pmatrix}&#10;    \Kdd^0 &amp; \Kdq^0 \\&#10;    \Kqd^0 &amp; \Kqq^0&#10;  \end{pmatrix}&#10;  \begin{pmatrix}&#10;    \vv_d\\&#10;    \vv_q&#10;  \end{pmatrix}&#10;\]&#10;&#10;\end{document}"/>
  <p:tag name="IGUANATEXSIZE" val="20"/>
  <p:tag name="IGUANATEXCURSOR" val="32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7.4803"/>
  <p:tag name="ORIGINALWIDTH" val="1184.102"/>
  <p:tag name="LATEXADDIN" val="\documentclass{article}&#10;&#10;% Packages&#10;\usepackage{booktabs}&#10;\usepackage{colortbl}&#10;\usepackage{graphicx}&#10;\usepackage{subcaption}&#10;\usepackage{changepage}&#10;\usepackage{wrapfig}&#10;\usepackage{algorithm}&#10;\usepackage{algpseudocode}&#10;\usepackage[colorinlistoftodos,prependcaption,textsize=tiny,textwidth=0.55in]{todonotes}&#10;\usepackage{amsmath}&#10;&#10;% Macros&#10;\newcommand{\conjac}{\textsc{ConJac}}&#10;\newcommand{\vanilla}{\textsc{Vanilla}}&#10;&#10;\newcommand{\SNH}{{\small{SNH}}}&#10;\newcommand{\aSTVK}{{\small{aSTVK}}}&#10;\newcommand{\aFUNG}{{\small{aFUNG}}}&#10;&#10;\newcommand{\barBend}{\textsc{BarBend}}&#10;\newcommand{\barDrop}{\textsc{BarDrop}}&#10;\newcommand{\bunny}{\textsc{Bunny}}&#10;\newcommand{\twist}{\textsc{Twist}}&#10;\newcommand{\hetero}{\textsc{Hetero}}&#10;\newcommand{\aniso}{\textsc{Aniso}}&#10;\newcommand{\muscle}{\textsc{Muscle}}&#10;\newcommand{\barCut}{\textsc{BarCut}}&#10;\newcommand{\dragon}{\textsc{Dragon}}&#10;&#10;\newcommand{\eg}{\textit{e.g.,}~}&#10;\newcommand{\ie}{\textit{i.e.,}~}&#10;&#10;\newcommand{\dd}[2]{\frac{\partial {#1}}{\partial {#2}}}&#10;\newcommand{\ddinline}[2]{\partial {#1} / \partial {#2}}&#10;\newcommand{\Eneg}[2]{${#1}\textsc{e-}{#2}$}&#10;\newcommand{\Epos}[2]{${#1}\textsc{e}{#2}$}&#10;&#10;\newcommand{\KK}{{\bf K}}&#10;\newcommand{\JJ}{{\bf J}}&#10;&#10;\newcommand{\Kdd}{\KK_{dd}}&#10;\newcommand{\Kdq}{\KK_{dq}}&#10;\newcommand{\Kqd}{\KK_{qd}}&#10;\newcommand{\Kqq}{\KK_{qq}}&#10;\newcommand{\Jqd}{\JJ_{qd}}&#10;\newcommand{\Cqq}{\CC_{qq}}&#10;&#10;\newcommand{\vv}{{\bf v}}&#10;\newcommand{\uu}{{\bf u}}&#10;\newcommand{\II}{{\bf I}}&#10;\newcommand{\BB}{{\bf B}}&#10;\newcommand{\LL}{{\bf L}}&#10;\newcommand{\FF}{{\bf F}}&#10;\newcommand{\RR}{{\bf R}}&#10;\newcommand{\UU}{{\bf U}}&#10;\newcommand{\qq}{{\bf q}}&#10;\newcommand{\pp}{{\bf p}}&#10;\newcommand{\VV}{{\bf V}}&#10;\newcommand{\DD}{{\bf D}}&#10;\newcommand{\TT}{{\bf T}}&#10;\newcommand{\trans}{{\bf t}}&#10;\newcommand{\ff}{{\bf f}}&#10;\newcommand{\hh}{{\bf h}}&#10;\newcommand{\ii}{{\bf i}}&#10;\newcommand{\xx}{{\bf x}}&#10;\newcommand{\boldt}{{\bf t}}&#10;\newcommand{\bolda}{{\bf a}}&#10;\newcommand{\boldb}{{\bf b}}&#10;\newcommand{\boldg}{{\bf g}}&#10;\newcommand{\bb}{{\bf b}}&#10;\newcommand{\fancyS}{{\mathcal S}}&#10;\newcommand{\boldS}{{\bf S}}&#10;\newcommand{\boldA}{{\bf A}}&#10;\newcommand{\rr}{{\bf r}}&#10;\newcommand{\yy}{{\bf y}}&#10;\newcommand{\zz}{{\bf z}}&#10;\newcommand{\cc}{{\bf c}}&#10;\newcommand{\boldd}{{\bf d}}&#10;\newcommand{\EE}{{\bf E}}&#10;\newcommand{\GG}{{\bf G}}&#10;\newcommand{\ee}{{\bf e}}&#10;\newcommand{\nn}{{\bf n}}&#10;\newcommand{\QQ}{{\bf Q}}&#10;\newcommand{\MM}{{\bf M}}&#10;\newcommand{\PP}{{\bf P}}&#10;\newcommand{\XX}{{\bf X}}&#10;%\newcommand{\KK}{{\bf K}} % defined earlier&#10;\newcommand{\HH}{{\bf H}}&#10;\newcommand{\WW}{{\bf W}}&#10;\newcommand{\boldB}{{\bf B}}&#10;\newcommand{\CC}{{\bf C}}&#10;\newcommand{\functionf}{{\mathbb F}}&#10;\newcommand{\functionr}{{\mathbb R}}&#10;\newcommand{\functions}{{\mathbb S}}&#10;\newcommand{\DB}{\mathbb{D}\Bottom}&#10;\newcommand{\ARAP}{{\text{ARAP}}}&#10;\newcommand{\FFnorm}{\|\FF\|_F^2}&#10;\DeclareMathOperator{\sech}{sech}&#10;\DeclareMathOperator{\tr}{tr}&#10;\DeclareMathOperator{\vect}{vec}&#10;\newcommand{\ione}{\text{I}_\boldS}&#10;\newcommand{\itwo}{\text{II}_\boldS}&#10;\newcommand{\ithree}{\text{III}_\boldS}&#10;&#10;&#10;\pagestyle{empty}&#10;\begin{document}&#10;&#10;\[&#10;\vv_q = -(\Kqq^0)^{-1} \Kqd^0 \vv_d&#10;\]&#10;&#10;\end{document}"/>
  <p:tag name="IGUANATEXSIZE" val="20"/>
  <p:tag name="IGUANATEXCURSOR" val="306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.9809"/>
  <p:tag name="ORIGINALWIDTH" val="1512.561"/>
  <p:tag name="LATEXADDIN" val="\documentclass{article}&#10;&#10;% Packages&#10;\usepackage{booktabs}&#10;\usepackage{colortbl}&#10;\usepackage{graphicx}&#10;\usepackage{subcaption}&#10;\usepackage{changepage}&#10;\usepackage{wrapfig}&#10;\usepackage{algorithm}&#10;\usepackage{algpseudocode}&#10;\usepackage[colorinlistoftodos,prependcaption,textsize=tiny,textwidth=0.55in]{todonotes}&#10;\usepackage{amsmath}&#10;&#10;% Macros&#10;\newcommand{\conjac}{\textsc{ConJac}}&#10;\newcommand{\vanilla}{\textsc{Vanilla}}&#10;&#10;\newcommand{\SNH}{{\small{SNH}}}&#10;\newcommand{\aSTVK}{{\small{aSTVK}}}&#10;\newcommand{\aFUNG}{{\small{aFUNG}}}&#10;&#10;\newcommand{\barBend}{\textsc{BarBend}}&#10;\newcommand{\barDrop}{\textsc{BarDrop}}&#10;\newcommand{\bunny}{\textsc{Bunny}}&#10;\newcommand{\twist}{\textsc{Twist}}&#10;\newcommand{\hetero}{\textsc{Hetero}}&#10;\newcommand{\aniso}{\textsc{Aniso}}&#10;\newcommand{\muscle}{\textsc{Muscle}}&#10;\newcommand{\barCut}{\textsc{BarCut}}&#10;\newcommand{\dragon}{\textsc{Dragon}}&#10;&#10;\newcommand{\eg}{\textit{e.g.,}~}&#10;\newcommand{\ie}{\textit{i.e.,}~}&#10;&#10;\newcommand{\dd}[2]{\frac{\partial {#1}}{\partial {#2}}}&#10;\newcommand{\ddinline}[2]{\partial {#1} / \partial {#2}}&#10;\newcommand{\Eneg}[2]{${#1}\textsc{e-}{#2}$}&#10;\newcommand{\Epos}[2]{${#1}\textsc{e}{#2}$}&#10;&#10;\newcommand{\KK}{{\bf K}}&#10;\newcommand{\JJ}{{\bf J}}&#10;&#10;\newcommand{\Kdd}{\KK_{dd}}&#10;\newcommand{\Kdq}{\KK_{dq}}&#10;\newcommand{\Kqd}{\KK_{qd}}&#10;\newcommand{\Kqq}{\KK_{qq}}&#10;\newcommand{\Jqd}{\JJ_{qd}}&#10;\newcommand{\Cqq}{\CC_{qq}}&#10;&#10;\newcommand{\vv}{{\bf v}}&#10;\newcommand{\uu}{{\bf u}}&#10;\newcommand{\II}{{\bf I}}&#10;\newcommand{\BB}{{\bf B}}&#10;\newcommand{\LL}{{\bf L}}&#10;\newcommand{\FF}{{\bf F}}&#10;\newcommand{\RR}{{\bf R}}&#10;\newcommand{\UU}{{\bf U}}&#10;\newcommand{\qq}{{\bf q}}&#10;\newcommand{\pp}{{\bf p}}&#10;\newcommand{\VV}{{\bf V}}&#10;\newcommand{\DD}{{\bf D}}&#10;\newcommand{\TT}{{\bf T}}&#10;\newcommand{\trans}{{\bf t}}&#10;\newcommand{\ff}{{\bf f}}&#10;\newcommand{\hh}{{\bf h}}&#10;\newcommand{\ii}{{\bf i}}&#10;\newcommand{\xx}{{\bf x}}&#10;\newcommand{\boldt}{{\bf t}}&#10;\newcommand{\bolda}{{\bf a}}&#10;\newcommand{\boldb}{{\bf b}}&#10;\newcommand{\boldg}{{\bf g}}&#10;\newcommand{\bb}{{\bf b}}&#10;\newcommand{\fancyS}{{\mathcal S}}&#10;\newcommand{\boldS}{{\bf S}}&#10;\newcommand{\boldA}{{\bf A}}&#10;\newcommand{\rr}{{\bf r}}&#10;\newcommand{\yy}{{\bf y}}&#10;\newcommand{\zz}{{\bf z}}&#10;\newcommand{\cc}{{\bf c}}&#10;\newcommand{\boldd}{{\bf d}}&#10;\newcommand{\EE}{{\bf E}}&#10;\newcommand{\GG}{{\bf G}}&#10;\newcommand{\ee}{{\bf e}}&#10;\newcommand{\nn}{{\bf n}}&#10;\newcommand{\QQ}{{\bf Q}}&#10;\newcommand{\MM}{{\bf M}}&#10;\newcommand{\PP}{{\bf P}}&#10;\newcommand{\XX}{{\bf X}}&#10;%\newcommand{\KK}{{\bf K}} % defined earlier&#10;\newcommand{\HH}{{\bf H}}&#10;\newcommand{\WW}{{\bf W}}&#10;\newcommand{\boldB}{{\bf B}}&#10;\newcommand{\CC}{{\bf C}}&#10;\newcommand{\functionf}{{\mathbb F}}&#10;\newcommand{\functionr}{{\mathbb R}}&#10;\newcommand{\functions}{{\mathbb S}}&#10;\newcommand{\DB}{\mathbb{D}\Bottom}&#10;\newcommand{\ARAP}{{\text{ARAP}}}&#10;\newcommand{\FFnorm}{\|\FF\|_F^2}&#10;\DeclareMathOperator{\sech}{sech}&#10;\DeclareMathOperator{\tr}{tr}&#10;\DeclareMathOperator{\vect}{vec}&#10;\newcommand{\ione}{\text{I}_\boldS}&#10;\newcommand{\itwo}{\text{II}_\boldS}&#10;\newcommand{\ithree}{\text{III}_\boldS}&#10;&#10;&#10;\pagestyle{empty}&#10;\begin{document}&#10;&#10;\[&#10;\left( \MM - \beta h^2 \KK \right) \vv = \MM \vv^0 + h \ff&#10;\]&#10;&#10;\end{document}"/>
  <p:tag name="IGUANATEXSIZE" val="20"/>
  <p:tag name="IGUANATEXCURSOR" val="30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126"/>
  <p:tag name="ORIGINALWIDTH" val="1336.333"/>
  <p:tag name="LATEXADDIN" val="\documentclass{article}&#10;&#10;% Packages&#10;\usepackage{booktabs}&#10;\usepackage{colortbl}&#10;\usepackage{graphicx}&#10;\usepackage{subcaption}&#10;\usepackage{changepage}&#10;\usepackage{wrapfig}&#10;\usepackage{algorithm}&#10;\usepackage{algpseudocode}&#10;\usepackage[colorinlistoftodos,prependcaption,textsize=tiny,textwidth=0.55in]{todonotes}&#10;\usepackage{amsmath}&#10;&#10;% Macros&#10;\newcommand{\conjac}{\textsc{ConJac}}&#10;\newcommand{\vanilla}{\textsc{Vanilla}}&#10;&#10;\newcommand{\SNH}{{\small{SNH}}}&#10;\newcommand{\aSTVK}{{\small{aSTVK}}}&#10;\newcommand{\aFUNG}{{\small{aFUNG}}}&#10;&#10;\newcommand{\barBend}{\textsc{BarBend}}&#10;\newcommand{\barDrop}{\textsc{BarDrop}}&#10;\newcommand{\bunny}{\textsc{Bunny}}&#10;\newcommand{\twist}{\textsc{Twist}}&#10;\newcommand{\hetero}{\textsc{Hetero}}&#10;\newcommand{\aniso}{\textsc{Aniso}}&#10;\newcommand{\muscle}{\textsc{Muscle}}&#10;\newcommand{\barCut}{\textsc{BarCut}}&#10;\newcommand{\dragon}{\textsc{Dragon}}&#10;&#10;\newcommand{\eg}{\textit{e.g.,}~}&#10;\newcommand{\ie}{\textit{i.e.,}~}&#10;&#10;\newcommand{\dd}[2]{\frac{\partial {#1}}{\partial {#2}}}&#10;\newcommand{\ddinline}[2]{\partial {#1} / \partial {#2}}&#10;\newcommand{\Eneg}[2]{${#1}\textsc{e-}{#2}$}&#10;\newcommand{\Epos}[2]{${#1}\textsc{e}{#2}$}&#10;&#10;\newcommand{\KK}{{\bf K}}&#10;\newcommand{\JJ}{{\bf J}}&#10;&#10;\newcommand{\Kdd}{\KK_{dd}}&#10;\newcommand{\Kdq}{\KK_{dq}}&#10;\newcommand{\Kqd}{\KK_{qd}}&#10;\newcommand{\Kqq}{\KK_{qq}}&#10;\newcommand{\Jqd}{\JJ_{qd}}&#10;\newcommand{\Cqq}{\CC_{qq}}&#10;&#10;\newcommand{\vv}{{\bf v}}&#10;\newcommand{\uu}{{\bf u}}&#10;\newcommand{\II}{{\bf I}}&#10;\newcommand{\BB}{{\bf B}}&#10;\newcommand{\LL}{{\bf L}}&#10;\newcommand{\FF}{{\bf F}}&#10;\newcommand{\RR}{{\bf R}}&#10;\newcommand{\UU}{{\bf U}}&#10;\newcommand{\qq}{{\bf q}}&#10;\newcommand{\pp}{{\bf p}}&#10;\newcommand{\VV}{{\bf V}}&#10;\newcommand{\DD}{{\bf D}}&#10;\newcommand{\TT}{{\bf T}}&#10;\newcommand{\trans}{{\bf t}}&#10;\newcommand{\ff}{{\bf f}}&#10;\newcommand{\hh}{{\bf h}}&#10;\newcommand{\ii}{{\bf i}}&#10;\newcommand{\xx}{{\bf x}}&#10;\newcommand{\boldt}{{\bf t}}&#10;\newcommand{\bolda}{{\bf a}}&#10;\newcommand{\boldb}{{\bf b}}&#10;\newcommand{\boldg}{{\bf g}}&#10;\newcommand{\bb}{{\bf b}}&#10;\newcommand{\fancyS}{{\mathcal S}}&#10;\newcommand{\boldS}{{\bf S}}&#10;\newcommand{\boldA}{{\bf A}}&#10;\newcommand{\rr}{{\bf r}}&#10;\newcommand{\yy}{{\bf y}}&#10;\newcommand{\zz}{{\bf z}}&#10;\newcommand{\cc}{{\bf c}}&#10;\newcommand{\boldd}{{\bf d}}&#10;\newcommand{\EE}{{\bf E}}&#10;\newcommand{\GG}{{\bf G}}&#10;\newcommand{\ee}{{\bf e}}&#10;\newcommand{\nn}{{\bf n}}&#10;\newcommand{\QQ}{{\bf Q}}&#10;\newcommand{\MM}{{\bf M}}&#10;\newcommand{\PP}{{\bf P}}&#10;\newcommand{\XX}{{\bf X}}&#10;%\newcommand{\KK}{{\bf K}} % defined earlier&#10;\newcommand{\HH}{{\bf H}}&#10;\newcommand{\WW}{{\bf W}}&#10;\newcommand{\boldB}{{\bf B}}&#10;\newcommand{\CC}{{\bf C}}&#10;\newcommand{\functionf}{{\mathbb F}}&#10;\newcommand{\functionr}{{\mathbb R}}&#10;\newcommand{\functions}{{\mathbb S}}&#10;\newcommand{\DB}{\mathbb{D}\Bottom}&#10;\newcommand{\ARAP}{{\text{ARAP}}}&#10;\newcommand{\FFnorm}{\|\FF\|_F^2}&#10;\DeclareMathOperator{\sech}{sech}&#10;\DeclareMathOperator{\tr}{tr}&#10;\DeclareMathOperator{\vect}{vec}&#10;\newcommand{\ione}{\text{I}_\boldS}&#10;\newcommand{\itwo}{\text{II}_\boldS}&#10;\newcommand{\ithree}{\text{III}_\boldS}&#10;&#10;&#10;\pagestyle{empty}&#10;\begin{document}&#10;&#10;\[&#10;  \quad&#10;  \vv =&#10;  \begin{pmatrix}&#10;    \vv_d \\&#10;    \vv_q&#10;  \end{pmatrix},&#10;  \quad&#10;  \JJ =&#10;  \begin{pmatrix}&#10;    \II \\&#10;    \Jqd&#10;  \end{pmatrix}&#10;\]&#10;&#10;\end{document}"/>
  <p:tag name="IGUANATEXSIZE" val="20"/>
  <p:tag name="IGUANATEXCURSOR" val="302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.9868"/>
  <p:tag name="ORIGINALWIDTH" val="440.9449"/>
  <p:tag name="LATEXADDIN" val="\documentclass{article}&#10;&#10;% Packages&#10;\usepackage{booktabs}&#10;\usepackage{colortbl}&#10;\usepackage{graphicx}&#10;\usepackage{subcaption}&#10;\usepackage{changepage}&#10;\usepackage{wrapfig}&#10;\usepackage{algorithm}&#10;\usepackage{algpseudocode}&#10;\usepackage[colorinlistoftodos,prependcaption,textsize=tiny,textwidth=0.55in]{todonotes}&#10;\usepackage{amsmath}&#10;&#10;% Macros&#10;\newcommand{\conjac}{\textsc{ConJac}}&#10;\newcommand{\vanilla}{\textsc{Vanilla}}&#10;&#10;\newcommand{\SNH}{{\small{SNH}}}&#10;\newcommand{\aSTVK}{{\small{aSTVK}}}&#10;\newcommand{\aFUNG}{{\small{aFUNG}}}&#10;&#10;\newcommand{\barBend}{\textsc{BarBend}}&#10;\newcommand{\barDrop}{\textsc{BarDrop}}&#10;\newcommand{\bunny}{\textsc{Bunny}}&#10;\newcommand{\twist}{\textsc{Twist}}&#10;\newcommand{\hetero}{\textsc{Hetero}}&#10;\newcommand{\aniso}{\textsc{Aniso}}&#10;\newcommand{\muscle}{\textsc{Muscle}}&#10;\newcommand{\barCut}{\textsc{BarCut}}&#10;\newcommand{\dragon}{\textsc{Dragon}}&#10;&#10;\newcommand{\eg}{\textit{e.g.,}~}&#10;\newcommand{\ie}{\textit{i.e.,}~}&#10;&#10;\newcommand{\dd}[2]{\frac{\partial {#1}}{\partial {#2}}}&#10;\newcommand{\ddinline}[2]{\partial {#1} / \partial {#2}}&#10;\newcommand{\Eneg}[2]{${#1}\textsc{e-}{#2}$}&#10;\newcommand{\Epos}[2]{${#1}\textsc{e}{#2}$}&#10;&#10;\newcommand{\KK}{{\bf K}}&#10;\newcommand{\JJ}{{\bf J}}&#10;&#10;\newcommand{\Kdd}{\KK_{dd}}&#10;\newcommand{\Kdq}{\KK_{dq}}&#10;\newcommand{\Kqd}{\KK_{qd}}&#10;\newcommand{\Kqq}{\KK_{qq}}&#10;\newcommand{\Jqd}{\JJ_{qd}}&#10;\newcommand{\Cqq}{\CC_{qq}}&#10;&#10;\newcommand{\vv}{{\bf v}}&#10;\newcommand{\uu}{{\bf u}}&#10;\newcommand{\II}{{\bf I}}&#10;\newcommand{\BB}{{\bf B}}&#10;\newcommand{\LL}{{\bf L}}&#10;\newcommand{\FF}{{\bf F}}&#10;\newcommand{\RR}{{\bf R}}&#10;\newcommand{\UU}{{\bf U}}&#10;\newcommand{\qq}{{\bf q}}&#10;\newcommand{\pp}{{\bf p}}&#10;\newcommand{\VV}{{\bf V}}&#10;\newcommand{\DD}{{\bf D}}&#10;\newcommand{\TT}{{\bf T}}&#10;\newcommand{\trans}{{\bf t}}&#10;\newcommand{\ff}{{\bf f}}&#10;\newcommand{\hh}{{\bf h}}&#10;\newcommand{\ii}{{\bf i}}&#10;\newcommand{\xx}{{\bf x}}&#10;\newcommand{\boldt}{{\bf t}}&#10;\newcommand{\bolda}{{\bf a}}&#10;\newcommand{\boldb}{{\bf b}}&#10;\newcommand{\boldg}{{\bf g}}&#10;\newcommand{\bb}{{\bf b}}&#10;\newcommand{\fancyS}{{\mathcal S}}&#10;\newcommand{\boldS}{{\bf S}}&#10;\newcommand{\boldA}{{\bf A}}&#10;\newcommand{\rr}{{\bf r}}&#10;\newcommand{\yy}{{\bf y}}&#10;\newcommand{\zz}{{\bf z}}&#10;\newcommand{\cc}{{\bf c}}&#10;\newcommand{\boldd}{{\bf d}}&#10;\newcommand{\EE}{{\bf E}}&#10;\newcommand{\GG}{{\bf G}}&#10;\newcommand{\ee}{{\bf e}}&#10;\newcommand{\nn}{{\bf n}}&#10;\newcommand{\QQ}{{\bf Q}}&#10;\newcommand{\MM}{{\bf M}}&#10;\newcommand{\PP}{{\bf P}}&#10;\newcommand{\XX}{{\bf X}}&#10;%\newcommand{\KK}{{\bf K}} % defined earlier&#10;\newcommand{\HH}{{\bf H}}&#10;\newcommand{\WW}{{\bf W}}&#10;\newcommand{\boldB}{{\bf B}}&#10;\newcommand{\CC}{{\bf C}}&#10;\newcommand{\functionf}{{\mathbb F}}&#10;\newcommand{\functionr}{{\mathbb R}}&#10;\newcommand{\functions}{{\mathbb S}}&#10;\newcommand{\DB}{\mathbb{D}\Bottom}&#10;\newcommand{\ARAP}{{\text{ARAP}}}&#10;\newcommand{\FFnorm}{\|\FF\|_F^2}&#10;\DeclareMathOperator{\sech}{sech}&#10;\DeclareMathOperator{\tr}{tr}&#10;\DeclareMathOperator{\vect}{vec}&#10;\newcommand{\ione}{\text{I}_\boldS}&#10;\newcommand{\itwo}{\text{II}_\boldS}&#10;\newcommand{\ithree}{\text{III}_\boldS}&#10;&#10;&#10;\pagestyle{empty}&#10;\begin{document}&#10;&#10;\[&#10;  \vv = \JJ \vv_d&#10;\]&#10;&#10;\end{document}"/>
  <p:tag name="IGUANATEXSIZE" val="20"/>
  <p:tag name="IGUANATEXCURSOR" val="304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8.9802"/>
  <p:tag name="ORIGINALWIDTH" val="2113.986"/>
  <p:tag name="LATEXADDIN" val="\documentclass{article}&#10;&#10;% Packages&#10;\usepackage{booktabs}&#10;\usepackage{colortbl}&#10;\usepackage{graphicx}&#10;\usepackage{subcaption}&#10;\usepackage{changepage}&#10;\usepackage{wrapfig}&#10;\usepackage{algorithm}&#10;\usepackage{algpseudocode}&#10;\usepackage[colorinlistoftodos,prependcaption,textsize=tiny,textwidth=0.55in]{todonotes}&#10;\usepackage{amsmath}&#10;&#10;% Macros&#10;\newcommand{\conjac}{\textsc{ConJac}}&#10;\newcommand{\vanilla}{\textsc{Vanilla}}&#10;&#10;\newcommand{\SNH}{{\small{SNH}}}&#10;\newcommand{\aSTVK}{{\small{aSTVK}}}&#10;\newcommand{\aFUNG}{{\small{aFUNG}}}&#10;&#10;\newcommand{\barBend}{\textsc{BarBend}}&#10;\newcommand{\barDrop}{\textsc{BarDrop}}&#10;\newcommand{\bunny}{\textsc{Bunny}}&#10;\newcommand{\twist}{\textsc{Twist}}&#10;\newcommand{\hetero}{\textsc{Hetero}}&#10;\newcommand{\aniso}{\textsc{Aniso}}&#10;\newcommand{\muscle}{\textsc{Muscle}}&#10;\newcommand{\barCut}{\textsc{BarCut}}&#10;\newcommand{\dragon}{\textsc{Dragon}}&#10;&#10;\newcommand{\eg}{\textit{e.g.,}~}&#10;\newcommand{\ie}{\textit{i.e.,}~}&#10;&#10;\newcommand{\dd}[2]{\frac{\partial {#1}}{\partial {#2}}}&#10;\newcommand{\ddinline}[2]{\partial {#1} / \partial {#2}}&#10;\newcommand{\Eneg}[2]{${#1}\textsc{e-}{#2}$}&#10;\newcommand{\Epos}[2]{${#1}\textsc{e}{#2}$}&#10;&#10;\newcommand{\KK}{{\bf K}}&#10;\newcommand{\JJ}{{\bf J}}&#10;&#10;\newcommand{\Kdd}{\KK_{dd}}&#10;\newcommand{\Kdq}{\KK_{dq}}&#10;\newcommand{\Kqd}{\KK_{qd}}&#10;\newcommand{\Kqq}{\KK_{qq}}&#10;\newcommand{\Jqd}{\JJ_{qd}}&#10;\newcommand{\Cqq}{\CC_{qq}}&#10;&#10;\newcommand{\vv}{{\bf v}}&#10;\newcommand{\uu}{{\bf u}}&#10;\newcommand{\II}{{\bf I}}&#10;\newcommand{\BB}{{\bf B}}&#10;\newcommand{\LL}{{\bf L}}&#10;\newcommand{\FF}{{\bf F}}&#10;\newcommand{\RR}{{\bf R}}&#10;\newcommand{\UU}{{\bf U}}&#10;\newcommand{\qq}{{\bf q}}&#10;\newcommand{\pp}{{\bf p}}&#10;\newcommand{\VV}{{\bf V}}&#10;\newcommand{\DD}{{\bf D}}&#10;\newcommand{\TT}{{\bf T}}&#10;\newcommand{\trans}{{\bf t}}&#10;\newcommand{\ff}{{\bf f}}&#10;\newcommand{\hh}{{\bf h}}&#10;\newcommand{\ii}{{\bf i}}&#10;\newcommand{\xx}{{\bf x}}&#10;\newcommand{\boldt}{{\bf t}}&#10;\newcommand{\bolda}{{\bf a}}&#10;\newcommand{\boldb}{{\bf b}}&#10;\newcommand{\boldg}{{\bf g}}&#10;\newcommand{\bb}{{\bf b}}&#10;\newcommand{\fancyS}{{\mathcal S}}&#10;\newcommand{\boldS}{{\bf S}}&#10;\newcommand{\boldA}{{\bf A}}&#10;\newcommand{\rr}{{\bf r}}&#10;\newcommand{\yy}{{\bf y}}&#10;\newcommand{\zz}{{\bf z}}&#10;\newcommand{\cc}{{\bf c}}&#10;\newcommand{\boldd}{{\bf d}}&#10;\newcommand{\EE}{{\bf E}}&#10;\newcommand{\GG}{{\bf G}}&#10;\newcommand{\ee}{{\bf e}}&#10;\newcommand{\nn}{{\bf n}}&#10;\newcommand{\QQ}{{\bf Q}}&#10;\newcommand{\MM}{{\bf M}}&#10;\newcommand{\PP}{{\bf P}}&#10;\newcommand{\XX}{{\bf X}}&#10;%\newcommand{\KK}{{\bf K}} % defined earlier&#10;\newcommand{\HH}{{\bf H}}&#10;\newcommand{\WW}{{\bf W}}&#10;\newcommand{\boldB}{{\bf B}}&#10;\newcommand{\CC}{{\bf C}}&#10;\newcommand{\functionf}{{\mathbb F}}&#10;\newcommand{\functionr}{{\mathbb R}}&#10;\newcommand{\functions}{{\mathbb S}}&#10;\newcommand{\DB}{\mathbb{D}\Bottom}&#10;\newcommand{\ARAP}{{\text{ARAP}}}&#10;\newcommand{\FFnorm}{\|\FF\|_F^2}&#10;\DeclareMathOperator{\sech}{sech}&#10;\DeclareMathOperator{\tr}{tr}&#10;\DeclareMathOperator{\vect}{vec}&#10;\newcommand{\ione}{\text{I}_\boldS}&#10;\newcommand{\itwo}{\text{II}_\boldS}&#10;\newcommand{\ithree}{\text{III}_\boldS}&#10;&#10;&#10;\pagestyle{empty}&#10;\begin{document}&#10;&#10;\[&#10;\JJ^\top \left( \MM - \beta h^2 \KK \right) \JJ \vv_d = \JJ^\top \left( \MM \vv^0 + h \ff \right)&#10;\]&#10;&#10;\end{document}"/>
  <p:tag name="IGUANATEXSIZE" val="20"/>
  <p:tag name="IGUANATEXCURSOR" val="312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9.2051"/>
  <p:tag name="ORIGINALWIDTH" val="1262.092"/>
  <p:tag name="LATEXADDIN" val="\documentclass{article}&#10;&#10;% Packages&#10;\usepackage{booktabs}&#10;\usepackage{colortbl}&#10;\usepackage{graphicx}&#10;\usepackage{subcaption}&#10;\usepackage{changepage}&#10;\usepackage{wrapfig}&#10;\usepackage{algorithm}&#10;\usepackage{algpseudocode}&#10;\usepackage[colorinlistoftodos,prependcaption,textsize=tiny,textwidth=0.55in]{todonotes}&#10;\usepackage{amsmath}&#10;&#10;% Macros&#10;\newcommand{\conjac}{\textsc{ConJac}}&#10;\newcommand{\vanilla}{\textsc{Vanilla}}&#10;&#10;\newcommand{\SNH}{{\small{SNH}}}&#10;\newcommand{\aSTVK}{{\small{aSTVK}}}&#10;\newcommand{\aFUNG}{{\small{aFUNG}}}&#10;&#10;\newcommand{\barBend}{\textsc{BarBend}}&#10;\newcommand{\barDrop}{\textsc{BarDrop}}&#10;\newcommand{\bunny}{\textsc{Bunny}}&#10;\newcommand{\twist}{\textsc{Twist}}&#10;\newcommand{\hetero}{\textsc{Hetero}}&#10;\newcommand{\aniso}{\textsc{Aniso}}&#10;\newcommand{\muscle}{\textsc{Muscle}}&#10;\newcommand{\barCut}{\textsc{BarCut}}&#10;\newcommand{\dragon}{\textsc{Dragon}}&#10;&#10;\newcommand{\eg}{\textit{e.g.,}~}&#10;\newcommand{\ie}{\textit{i.e.,}~}&#10;&#10;\newcommand{\dd}[2]{\frac{\partial {#1}}{\partial {#2}}}&#10;\newcommand{\ddinline}[2]{\partial {#1} / \partial {#2}}&#10;\newcommand{\Eneg}[2]{${#1}\textsc{e-}{#2}$}&#10;\newcommand{\Epos}[2]{${#1}\textsc{e}{#2}$}&#10;&#10;\newcommand{\KK}{{\bf K}}&#10;\newcommand{\JJ}{{\bf J}}&#10;&#10;\newcommand{\Kdd}{\KK_{dd}}&#10;\newcommand{\Kdq}{\KK_{dq}}&#10;\newcommand{\Kqd}{\KK_{qd}}&#10;\newcommand{\Kqq}{\KK_{qq}}&#10;\newcommand{\Jqd}{\JJ_{qd}}&#10;\newcommand{\Cqq}{\CC_{qq}}&#10;&#10;\newcommand{\vv}{{\bf v}}&#10;\newcommand{\uu}{{\bf u}}&#10;\newcommand{\II}{{\bf I}}&#10;\newcommand{\BB}{{\bf B}}&#10;\newcommand{\LL}{{\bf L}}&#10;\newcommand{\FF}{{\bf F}}&#10;\newcommand{\RR}{{\bf R}}&#10;\newcommand{\UU}{{\bf U}}&#10;\newcommand{\qq}{{\bf q}}&#10;\newcommand{\pp}{{\bf p}}&#10;\newcommand{\VV}{{\bf V}}&#10;\newcommand{\DD}{{\bf D}}&#10;\newcommand{\TT}{{\bf T}}&#10;\newcommand{\trans}{{\bf t}}&#10;\newcommand{\ff}{{\bf f}}&#10;\newcommand{\hh}{{\bf h}}&#10;\newcommand{\ii}{{\bf i}}&#10;\newcommand{\xx}{{\bf x}}&#10;\newcommand{\boldt}{{\bf t}}&#10;\newcommand{\bolda}{{\bf a}}&#10;\newcommand{\boldb}{{\bf b}}&#10;\newcommand{\boldg}{{\bf g}}&#10;\newcommand{\bb}{{\bf b}}&#10;\newcommand{\fancyS}{{\mathcal S}}&#10;\newcommand{\boldS}{{\bf S}}&#10;\newcommand{\boldA}{{\bf A}}&#10;\newcommand{\rr}{{\bf r}}&#10;\newcommand{\yy}{{\bf y}}&#10;\newcommand{\zz}{{\bf z}}&#10;\newcommand{\cc}{{\bf c}}&#10;\newcommand{\boldd}{{\bf d}}&#10;\newcommand{\EE}{{\bf E}}&#10;\newcommand{\GG}{{\bf G}}&#10;\newcommand{\ee}{{\bf e}}&#10;\newcommand{\nn}{{\bf n}}&#10;\newcommand{\QQ}{{\bf Q}}&#10;\newcommand{\MM}{{\bf M}}&#10;\newcommand{\PP}{{\bf P}}&#10;\newcommand{\XX}{{\bf X}}&#10;%\newcommand{\KK}{{\bf K}} % defined earlier&#10;\newcommand{\HH}{{\bf H}}&#10;\newcommand{\WW}{{\bf W}}&#10;\newcommand{\boldB}{{\bf B}}&#10;\newcommand{\CC}{{\bf C}}&#10;\newcommand{\functionf}{{\mathbb F}}&#10;\newcommand{\functionr}{{\mathbb R}}&#10;\newcommand{\functions}{{\mathbb S}}&#10;\newcommand{\DB}{\mathbb{D}\Bottom}&#10;\newcommand{\ARAP}{{\text{ARAP}}}&#10;\newcommand{\FFnorm}{\|\FF\|_F^2}&#10;\DeclareMathOperator{\sech}{sech}&#10;\DeclareMathOperator{\tr}{tr}&#10;\DeclareMathOperator{\vect}{vec}&#10;\newcommand{\ione}{\text{I}_\boldS}&#10;\newcommand{\itwo}{\text{II}_\boldS}&#10;\newcommand{\ithree}{\text{III}_\boldS}&#10;&#10;&#10;\pagestyle{empty}&#10;\begin{document}&#10;&#10;\[&#10;  \begin{split}&#10;    \xx_d &amp;= \xx_d^0 + h \vv_d\\&#10;    \xx_q &amp;= \xx_q^0 + h (\vv_q + \gamma \bb_q).&#10;  \end{split}&#10;\]&#10;&#10;\end{document}"/>
  <p:tag name="IGUANATEXSIZE" val="12"/>
  <p:tag name="IGUANATEXCURSOR" val="314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4.2182"/>
  <p:tag name="ORIGINALWIDTH" val="1043.12"/>
  <p:tag name="LATEXADDIN" val="\documentclass{article}&#10;&#10;% Packages&#10;\usepackage{booktabs}&#10;\usepackage{colortbl}&#10;\usepackage{graphicx}&#10;\usepackage{subcaption}&#10;\usepackage{changepage}&#10;\usepackage{wrapfig}&#10;\usepackage{algorithm}&#10;\usepackage{algpseudocode}&#10;\usepackage[colorinlistoftodos,prependcaption,textsize=tiny,textwidth=0.55in]{todonotes}&#10;\usepackage{amsmath}&#10;&#10;% Macros&#10;\newcommand{\conjac}{\textsc{ConJac}}&#10;\newcommand{\vanilla}{\textsc{Vanilla}}&#10;&#10;\newcommand{\SNH}{{\small{SNH}}}&#10;\newcommand{\aSTVK}{{\small{aSTVK}}}&#10;\newcommand{\aFUNG}{{\small{aFUNG}}}&#10;&#10;\newcommand{\barBend}{\textsc{BarBend}}&#10;\newcommand{\barDrop}{\textsc{BarDrop}}&#10;\newcommand{\bunny}{\textsc{Bunny}}&#10;\newcommand{\twist}{\textsc{Twist}}&#10;\newcommand{\hetero}{\textsc{Hetero}}&#10;\newcommand{\aniso}{\textsc{Aniso}}&#10;\newcommand{\muscle}{\textsc{Muscle}}&#10;\newcommand{\barCut}{\textsc{BarCut}}&#10;\newcommand{\dragon}{\textsc{Dragon}}&#10;&#10;\newcommand{\eg}{\textit{e.g.,}~}&#10;\newcommand{\ie}{\textit{i.e.,}~}&#10;&#10;\newcommand{\dd}[2]{\frac{\partial {#1}}{\partial {#2}}}&#10;\newcommand{\ddinline}[2]{\partial {#1} / \partial {#2}}&#10;\newcommand{\Eneg}[2]{${#1}\textsc{e-}{#2}$}&#10;\newcommand{\Epos}[2]{${#1}\textsc{e}{#2}$}&#10;&#10;\newcommand{\KK}{{\bf K}}&#10;\newcommand{\JJ}{{\bf J}}&#10;&#10;\newcommand{\Kdd}{\KK_{dd}}&#10;\newcommand{\Kdq}{\KK_{dq}}&#10;\newcommand{\Kqd}{\KK_{qd}}&#10;\newcommand{\Kqq}{\KK_{qq}}&#10;\newcommand{\Jqd}{\JJ_{qd}}&#10;\newcommand{\Cqq}{\CC_{qq}}&#10;&#10;\newcommand{\vv}{{\bf v}}&#10;\newcommand{\uu}{{\bf u}}&#10;\newcommand{\II}{{\bf I}}&#10;\newcommand{\BB}{{\bf B}}&#10;\newcommand{\LL}{{\bf L}}&#10;\newcommand{\FF}{{\bf F}}&#10;\newcommand{\RR}{{\bf R}}&#10;\newcommand{\UU}{{\bf U}}&#10;\newcommand{\qq}{{\bf q}}&#10;\newcommand{\pp}{{\bf p}}&#10;\newcommand{\VV}{{\bf V}}&#10;\newcommand{\DD}{{\bf D}}&#10;\newcommand{\TT}{{\bf T}}&#10;\newcommand{\trans}{{\bf t}}&#10;\newcommand{\ff}{{\bf f}}&#10;\newcommand{\hh}{{\bf h}}&#10;\newcommand{\ii}{{\bf i}}&#10;\newcommand{\xx}{{\bf x}}&#10;\newcommand{\boldt}{{\bf t}}&#10;\newcommand{\bolda}{{\bf a}}&#10;\newcommand{\boldb}{{\bf b}}&#10;\newcommand{\boldg}{{\bf g}}&#10;\newcommand{\bb}{{\bf b}}&#10;\newcommand{\fancyS}{{\mathcal S}}&#10;\newcommand{\boldS}{{\bf S}}&#10;\newcommand{\boldA}{{\bf A}}&#10;\newcommand{\rr}{{\bf r}}&#10;\newcommand{\yy}{{\bf y}}&#10;\newcommand{\zz}{{\bf z}}&#10;\newcommand{\cc}{{\bf c}}&#10;\newcommand{\boldd}{{\bf d}}&#10;\newcommand{\EE}{{\bf E}}&#10;\newcommand{\GG}{{\bf G}}&#10;\newcommand{\ee}{{\bf e}}&#10;\newcommand{\nn}{{\bf n}}&#10;\newcommand{\QQ}{{\bf Q}}&#10;\newcommand{\MM}{{\bf M}}&#10;\newcommand{\PP}{{\bf P}}&#10;\newcommand{\XX}{{\bf X}}&#10;%\newcommand{\KK}{{\bf K}} % defined earlier&#10;\newcommand{\HH}{{\bf H}}&#10;\newcommand{\WW}{{\bf W}}&#10;\newcommand{\boldB}{{\bf B}}&#10;\newcommand{\CC}{{\bf C}}&#10;\newcommand{\functionf}{{\mathbb F}}&#10;\newcommand{\functionr}{{\mathbb R}}&#10;\newcommand{\functions}{{\mathbb S}}&#10;\newcommand{\DB}{\mathbb{D}\Bottom}&#10;\newcommand{\ARAP}{{\text{ARAP}}}&#10;\newcommand{\FFnorm}{\|\FF\|_F^2}&#10;\DeclareMathOperator{\sech}{sech}&#10;\DeclareMathOperator{\tr}{tr}&#10;\DeclareMathOperator{\vect}{vec}&#10;\newcommand{\ione}{\text{I}_\boldS}&#10;\newcommand{\itwo}{\text{II}_\boldS}&#10;\newcommand{\ithree}{\text{III}_\boldS}&#10;&#10;&#10;\pagestyle{empty}&#10;\begin{document}&#10;&#10;\[&#10;\quad \bb_q = -\frac{1}{h} (\Kqq^0)^{-1} \ff_q^0&#10;\]&#10;&#10;\end{document}"/>
  <p:tag name="IGUANATEXSIZE" val="12"/>
  <p:tag name="IGUANATEXCURSOR" val="307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7.4803"/>
  <p:tag name="ORIGINALWIDTH" val="1099.363"/>
  <p:tag name="LATEXADDIN" val="\documentclass{article}&#10;&#10;% Packages&#10;\usepackage{booktabs}&#10;\usepackage{colortbl}&#10;\usepackage{graphicx}&#10;\usepackage{subcaption}&#10;\usepackage{changepage}&#10;\usepackage{wrapfig}&#10;\usepackage{algorithm}&#10;\usepackage{algpseudocode}&#10;\usepackage[colorinlistoftodos,prependcaption,textsize=tiny,textwidth=0.55in]{todonotes}&#10;\usepackage{amsmath}&#10;&#10;% Macros&#10;\newcommand{\conjac}{\textsc{ConJac}}&#10;\newcommand{\vanilla}{\textsc{Vanilla}}&#10;&#10;\newcommand{\SNH}{{\small{SNH}}}&#10;\newcommand{\aSTVK}{{\small{aSTVK}}}&#10;\newcommand{\aFUNG}{{\small{aFUNG}}}&#10;&#10;\newcommand{\barBend}{\textsc{BarBend}}&#10;\newcommand{\barDrop}{\textsc{BarDrop}}&#10;\newcommand{\bunny}{\textsc{Bunny}}&#10;\newcommand{\twist}{\textsc{Twist}}&#10;\newcommand{\hetero}{\textsc{Hetero}}&#10;\newcommand{\aniso}{\textsc{Aniso}}&#10;\newcommand{\muscle}{\textsc{Muscle}}&#10;\newcommand{\barCut}{\textsc{BarCut}}&#10;\newcommand{\dragon}{\textsc{Dragon}}&#10;&#10;\newcommand{\eg}{\textit{e.g.,}~}&#10;\newcommand{\ie}{\textit{i.e.,}~}&#10;&#10;\newcommand{\dd}[2]{\frac{\partial {#1}}{\partial {#2}}}&#10;\newcommand{\ddinline}[2]{\partial {#1} / \partial {#2}}&#10;\newcommand{\Eneg}[2]{${#1}\textsc{e-}{#2}$}&#10;\newcommand{\Epos}[2]{${#1}\textsc{e}{#2}$}&#10;&#10;\newcommand{\KK}{{\bf K}}&#10;\newcommand{\JJ}{{\bf J}}&#10;&#10;\newcommand{\Kdd}{\KK_{dd}}&#10;\newcommand{\Kdq}{\KK_{dq}}&#10;\newcommand{\Kqd}{\KK_{qd}}&#10;\newcommand{\Kqq}{\KK_{qq}}&#10;\newcommand{\Jqd}{\JJ_{qd}}&#10;\newcommand{\Cqq}{\CC_{qq}}&#10;&#10;\newcommand{\vv}{{\bf v}}&#10;\newcommand{\uu}{{\bf u}}&#10;\newcommand{\II}{{\bf I}}&#10;\newcommand{\BB}{{\bf B}}&#10;\newcommand{\LL}{{\bf L}}&#10;\newcommand{\FF}{{\bf F}}&#10;\newcommand{\RR}{{\bf R}}&#10;\newcommand{\UU}{{\bf U}}&#10;\newcommand{\qq}{{\bf q}}&#10;\newcommand{\pp}{{\bf p}}&#10;\newcommand{\VV}{{\bf V}}&#10;\newcommand{\DD}{{\bf D}}&#10;\newcommand{\TT}{{\bf T}}&#10;\newcommand{\trans}{{\bf t}}&#10;\newcommand{\ff}{{\bf f}}&#10;\newcommand{\hh}{{\bf h}}&#10;\newcommand{\ii}{{\bf i}}&#10;\newcommand{\xx}{{\bf x}}&#10;\newcommand{\boldt}{{\bf t}}&#10;\newcommand{\bolda}{{\bf a}}&#10;\newcommand{\boldb}{{\bf b}}&#10;\newcommand{\boldg}{{\bf g}}&#10;\newcommand{\bb}{{\bf b}}&#10;\newcommand{\fancyS}{{\mathcal S}}&#10;\newcommand{\boldS}{{\bf S}}&#10;\newcommand{\boldA}{{\bf A}}&#10;\newcommand{\rr}{{\bf r}}&#10;\newcommand{\yy}{{\bf y}}&#10;\newcommand{\zz}{{\bf z}}&#10;\newcommand{\cc}{{\bf c}}&#10;\newcommand{\boldd}{{\bf d}}&#10;\newcommand{\EE}{{\bf E}}&#10;\newcommand{\GG}{{\bf G}}&#10;\newcommand{\ee}{{\bf e}}&#10;\newcommand{\nn}{{\bf n}}&#10;\newcommand{\QQ}{{\bf Q}}&#10;\newcommand{\MM}{{\bf M}}&#10;\newcommand{\PP}{{\bf P}}&#10;\newcommand{\XX}{{\bf X}}&#10;%\newcommand{\KK}{{\bf K}} % defined earlier&#10;\newcommand{\HH}{{\bf H}}&#10;\newcommand{\WW}{{\bf W}}&#10;\newcommand{\boldB}{{\bf B}}&#10;\newcommand{\CC}{{\bf C}}&#10;\newcommand{\functionf}{{\mathbb F}}&#10;\newcommand{\functionr}{{\mathbb R}}&#10;\newcommand{\functions}{{\mathbb S}}&#10;\newcommand{\DB}{\mathbb{D}\Bottom}&#10;\newcommand{\ARAP}{{\text{ARAP}}}&#10;\newcommand{\FFnorm}{\|\FF\|_F^2}&#10;\DeclareMathOperator{\sech}{sech}&#10;\DeclareMathOperator{\tr}{tr}&#10;\DeclareMathOperator{\vect}{vec}&#10;\newcommand{\ione}{\text{I}_\boldS}&#10;\newcommand{\itwo}{\text{II}_\boldS}&#10;\newcommand{\ithree}{\text{III}_\boldS}&#10;&#10;&#10;\pagestyle{empty}&#10;\begin{document}&#10;&#10;\[&#10;\Jqd = -(\Kqq^0)^{-1} \Kqd^0&#10;\]&#10;&#10;\end{document}"/>
  <p:tag name="IGUANATEXSIZE" val="20"/>
  <p:tag name="IGUANATEXCURSOR" val="305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4848"/>
  <p:tag name="ORIGINALWIDTH" val="602.1747"/>
  <p:tag name="LATEXADDIN" val="\documentclass{article}&#10;&#10;% Packages&#10;\usepackage{booktabs}&#10;\usepackage{colortbl}&#10;\usepackage{graphicx}&#10;\usepackage{subcaption}&#10;\usepackage{changepage}&#10;\usepackage{wrapfig}&#10;\usepackage{algorithm}&#10;\usepackage{algpseudocode}&#10;\usepackage[colorinlistoftodos,prependcaption,textsize=tiny,textwidth=0.55in]{todonotes}&#10;\usepackage{amsmath}&#10;&#10;% Macros&#10;\newcommand{\conjac}{\textsc{ConJac}}&#10;\newcommand{\vanilla}{\textsc{Vanilla}}&#10;&#10;\newcommand{\SNH}{{\small{SNH}}}&#10;\newcommand{\aSTVK}{{\small{aSTVK}}}&#10;\newcommand{\aFUNG}{{\small{aFUNG}}}&#10;&#10;\newcommand{\barBend}{\textsc{BarBend}}&#10;\newcommand{\barDrop}{\textsc{BarDrop}}&#10;\newcommand{\bunny}{\textsc{Bunny}}&#10;\newcommand{\twist}{\textsc{Twist}}&#10;\newcommand{\hetero}{\textsc{Hetero}}&#10;\newcommand{\aniso}{\textsc{Aniso}}&#10;\newcommand{\muscle}{\textsc{Muscle}}&#10;\newcommand{\barCut}{\textsc{BarCut}}&#10;\newcommand{\dragon}{\textsc{Dragon}}&#10;&#10;\newcommand{\eg}{\textit{e.g.,}~}&#10;\newcommand{\ie}{\textit{i.e.,}~}&#10;&#10;\newcommand{\dd}[2]{\frac{\partial {#1}}{\partial {#2}}}&#10;\newcommand{\ddinline}[2]{\partial {#1} / \partial {#2}}&#10;\newcommand{\Eneg}[2]{${#1}\textsc{e-}{#2}$}&#10;\newcommand{\Epos}[2]{${#1}\textsc{e}{#2}$}&#10;&#10;\newcommand{\KK}{{\bf K}}&#10;\newcommand{\JJ}{{\bf J}}&#10;&#10;\newcommand{\Kdd}{\KK_{dd}}&#10;\newcommand{\Kdq}{\KK_{dq}}&#10;\newcommand{\Kqd}{\KK_{qd}}&#10;\newcommand{\Kqq}{\KK_{qq}}&#10;\newcommand{\Jqd}{\JJ_{qd}}&#10;\newcommand{\Cqq}{\CC_{qq}}&#10;&#10;\newcommand{\vv}{{\bf v}}&#10;\newcommand{\uu}{{\bf u}}&#10;\newcommand{\II}{{\bf I}}&#10;\newcommand{\BB}{{\bf B}}&#10;\newcommand{\LL}{{\bf L}}&#10;\newcommand{\FF}{{\bf F}}&#10;\newcommand{\RR}{{\bf R}}&#10;\newcommand{\UU}{{\bf U}}&#10;\newcommand{\qq}{{\bf q}}&#10;\newcommand{\pp}{{\bf p}}&#10;\newcommand{\VV}{{\bf V}}&#10;\newcommand{\DD}{{\bf D}}&#10;\newcommand{\TT}{{\bf T}}&#10;\newcommand{\trans}{{\bf t}}&#10;\newcommand{\ff}{{\bf f}}&#10;\newcommand{\hh}{{\bf h}}&#10;\newcommand{\ii}{{\bf i}}&#10;\newcommand{\xx}{{\bf x}}&#10;\newcommand{\boldt}{{\bf t}}&#10;\newcommand{\bolda}{{\bf a}}&#10;\newcommand{\boldb}{{\bf b}}&#10;\newcommand{\boldg}{{\bf g}}&#10;\newcommand{\bb}{{\bf b}}&#10;\newcommand{\fancyS}{{\mathcal S}}&#10;\newcommand{\boldS}{{\bf S}}&#10;\newcommand{\boldA}{{\bf A}}&#10;\newcommand{\rr}{{\bf r}}&#10;\newcommand{\yy}{{\bf y}}&#10;\newcommand{\zz}{{\bf z}}&#10;\newcommand{\cc}{{\bf c}}&#10;\newcommand{\boldd}{{\bf d}}&#10;\newcommand{\EE}{{\bf E}}&#10;\newcommand{\GG}{{\bf G}}&#10;\newcommand{\ee}{{\bf e}}&#10;\newcommand{\nn}{{\bf n}}&#10;\newcommand{\QQ}{{\bf Q}}&#10;\newcommand{\MM}{{\bf M}}&#10;\newcommand{\PP}{{\bf P}}&#10;\newcommand{\XX}{{\bf X}}&#10;%\newcommand{\KK}{{\bf K}} % defined earlier&#10;\newcommand{\HH}{{\bf H}}&#10;\newcommand{\WW}{{\bf W}}&#10;\newcommand{\boldB}{{\bf B}}&#10;\newcommand{\CC}{{\bf C}}&#10;\newcommand{\functionf}{{\mathbb F}}&#10;\newcommand{\functionr}{{\mathbb R}}&#10;\newcommand{\functions}{{\mathbb S}}&#10;\newcommand{\DB}{\mathbb{D}\Bottom}&#10;\newcommand{\ARAP}{{\text{ARAP}}}&#10;\newcommand{\FFnorm}{\|\FF\|_F^2}&#10;\DeclareMathOperator{\sech}{sech}&#10;\DeclareMathOperator{\tr}{tr}&#10;\DeclareMathOperator{\vect}{vec}&#10;\newcommand{\ione}{\text{I}_\boldS}&#10;\newcommand{\itwo}{\text{II}_\boldS}&#10;\newcommand{\ithree}{\text{III}_\boldS}&#10;&#10;&#10;\pagestyle{empty}&#10;\begin{document}&#10;&#10;\[&#10;\vv_q = \Jqd \vv_d&#10;\]&#10;&#10;\end{document}"/>
  <p:tag name="IGUANATEXSIZE" val="20"/>
  <p:tag name="IGUANATEXCURSOR" val="30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4848"/>
  <p:tag name="ORIGINALWIDTH" val="602.1747"/>
  <p:tag name="LATEXADDIN" val="\documentclass{article}&#10;&#10;% Packages&#10;\usepackage{booktabs}&#10;\usepackage{colortbl}&#10;\usepackage{graphicx}&#10;\usepackage{subcaption}&#10;\usepackage{changepage}&#10;\usepackage{wrapfig}&#10;\usepackage{algorithm}&#10;\usepackage{algpseudocode}&#10;\usepackage[colorinlistoftodos,prependcaption,textsize=tiny,textwidth=0.55in]{todonotes}&#10;\usepackage{amsmath}&#10;&#10;% Macros&#10;\newcommand{\conjac}{\textsc{ConJac}}&#10;\newcommand{\vanilla}{\textsc{Vanilla}}&#10;&#10;\newcommand{\SNH}{{\small{SNH}}}&#10;\newcommand{\aSTVK}{{\small{aSTVK}}}&#10;\newcommand{\aFUNG}{{\small{aFUNG}}}&#10;&#10;\newcommand{\barBend}{\textsc{BarBend}}&#10;\newcommand{\barDrop}{\textsc{BarDrop}}&#10;\newcommand{\bunny}{\textsc{Bunny}}&#10;\newcommand{\twist}{\textsc{Twist}}&#10;\newcommand{\hetero}{\textsc{Hetero}}&#10;\newcommand{\aniso}{\textsc{Aniso}}&#10;\newcommand{\muscle}{\textsc{Muscle}}&#10;\newcommand{\barCut}{\textsc{BarCut}}&#10;\newcommand{\dragon}{\textsc{Dragon}}&#10;&#10;\newcommand{\eg}{\textit{e.g.,}~}&#10;\newcommand{\ie}{\textit{i.e.,}~}&#10;&#10;\newcommand{\dd}[2]{\frac{\partial {#1}}{\partial {#2}}}&#10;\newcommand{\ddinline}[2]{\partial {#1} / \partial {#2}}&#10;\newcommand{\Eneg}[2]{${#1}\textsc{e-}{#2}$}&#10;\newcommand{\Epos}[2]{${#1}\textsc{e}{#2}$}&#10;&#10;\newcommand{\KK}{{\bf K}}&#10;\newcommand{\JJ}{{\bf J}}&#10;&#10;\newcommand{\Kdd}{\KK_{dd}}&#10;\newcommand{\Kdq}{\KK_{dq}}&#10;\newcommand{\Kqd}{\KK_{qd}}&#10;\newcommand{\Kqq}{\KK_{qq}}&#10;\newcommand{\Jqd}{\JJ_{qd}}&#10;\newcommand{\Cqq}{\CC_{qq}}&#10;&#10;\newcommand{\vv}{{\bf v}}&#10;\newcommand{\uu}{{\bf u}}&#10;\newcommand{\II}{{\bf I}}&#10;\newcommand{\BB}{{\bf B}}&#10;\newcommand{\LL}{{\bf L}}&#10;\newcommand{\FF}{{\bf F}}&#10;\newcommand{\RR}{{\bf R}}&#10;\newcommand{\UU}{{\bf U}}&#10;\newcommand{\qq}{{\bf q}}&#10;\newcommand{\pp}{{\bf p}}&#10;\newcommand{\VV}{{\bf V}}&#10;\newcommand{\DD}{{\bf D}}&#10;\newcommand{\TT}{{\bf T}}&#10;\newcommand{\trans}{{\bf t}}&#10;\newcommand{\ff}{{\bf f}}&#10;\newcommand{\hh}{{\bf h}}&#10;\newcommand{\ii}{{\bf i}}&#10;\newcommand{\xx}{{\bf x}}&#10;\newcommand{\boldt}{{\bf t}}&#10;\newcommand{\bolda}{{\bf a}}&#10;\newcommand{\boldb}{{\bf b}}&#10;\newcommand{\boldg}{{\bf g}}&#10;\newcommand{\bb}{{\bf b}}&#10;\newcommand{\fancyS}{{\mathcal S}}&#10;\newcommand{\boldS}{{\bf S}}&#10;\newcommand{\boldA}{{\bf A}}&#10;\newcommand{\rr}{{\bf r}}&#10;\newcommand{\yy}{{\bf y}}&#10;\newcommand{\zz}{{\bf z}}&#10;\newcommand{\cc}{{\bf c}}&#10;\newcommand{\boldd}{{\bf d}}&#10;\newcommand{\EE}{{\bf E}}&#10;\newcommand{\GG}{{\bf G}}&#10;\newcommand{\ee}{{\bf e}}&#10;\newcommand{\nn}{{\bf n}}&#10;\newcommand{\QQ}{{\bf Q}}&#10;\newcommand{\MM}{{\bf M}}&#10;\newcommand{\PP}{{\bf P}}&#10;\newcommand{\XX}{{\bf X}}&#10;%\newcommand{\KK}{{\bf K}} % defined earlier&#10;\newcommand{\HH}{{\bf H}}&#10;\newcommand{\WW}{{\bf W}}&#10;\newcommand{\boldB}{{\bf B}}&#10;\newcommand{\CC}{{\bf C}}&#10;\newcommand{\functionf}{{\mathbb F}}&#10;\newcommand{\functionr}{{\mathbb R}}&#10;\newcommand{\functions}{{\mathbb S}}&#10;\newcommand{\DB}{\mathbb{D}\Bottom}&#10;\newcommand{\ARAP}{{\text{ARAP}}}&#10;\newcommand{\FFnorm}{\|\FF\|_F^2}&#10;\DeclareMathOperator{\sech}{sech}&#10;\DeclareMathOperator{\tr}{tr}&#10;\DeclareMathOperator{\vect}{vec}&#10;\newcommand{\ione}{\text{I}_\boldS}&#10;\newcommand{\itwo}{\text{II}_\boldS}&#10;\newcommand{\ithree}{\text{III}_\boldS}&#10;&#10;&#10;\pagestyle{empty}&#10;\begin{document}&#10;&#10;\[&#10;\vv_q = \Jqd \vv_d&#10;\]&#10;&#10;\end{document}"/>
  <p:tag name="IGUANATEXSIZE" val="20"/>
  <p:tag name="IGUANATEXCURSOR" val="30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9824"/>
  <p:tag name="ORIGINALWIDTH" val="1095.613"/>
  <p:tag name="LATEXADDIN" val="\documentclass{article}&#10;&#10;% Packages&#10;\usepackage{booktabs}&#10;\usepackage{colortbl}&#10;\usepackage{graphicx}&#10;\usepackage{subcaption}&#10;\usepackage{changepage}&#10;\usepackage{wrapfig}&#10;\usepackage{algorithm}&#10;\usepackage{algpseudocode}&#10;\usepackage[colorinlistoftodos,prependcaption,textsize=tiny,textwidth=0.55in]{todonotes}&#10;\usepackage{amsmath}&#10;&#10;% Macros&#10;\newcommand{\conjac}{\textsc{ConJac}}&#10;\newcommand{\vanilla}{\textsc{Vanilla}}&#10;&#10;\newcommand{\SNH}{{\small{SNH}}}&#10;\newcommand{\aSTVK}{{\small{aSTVK}}}&#10;\newcommand{\aFUNG}{{\small{aFUNG}}}&#10;&#10;\newcommand{\barBend}{\textsc{BarBend}}&#10;\newcommand{\barDrop}{\textsc{BarDrop}}&#10;\newcommand{\bunny}{\textsc{Bunny}}&#10;\newcommand{\twist}{\textsc{Twist}}&#10;\newcommand{\hetero}{\textsc{Hetero}}&#10;\newcommand{\aniso}{\textsc{Aniso}}&#10;\newcommand{\muscle}{\textsc{Muscle}}&#10;\newcommand{\barCut}{\textsc{BarCut}}&#10;\newcommand{\dragon}{\textsc{Dragon}}&#10;&#10;\newcommand{\eg}{\textit{e.g.,}~}&#10;\newcommand{\ie}{\textit{i.e.,}~}&#10;&#10;\newcommand{\dd}[2]{\frac{\partial {#1}}{\partial {#2}}}&#10;\newcommand{\ddinline}[2]{\partial {#1} / \partial {#2}}&#10;\newcommand{\Eneg}[2]{${#1}\textsc{e-}{#2}$}&#10;\newcommand{\Epos}[2]{${#1}\textsc{e}{#2}$}&#10;&#10;\newcommand{\KK}{{\bf K}}&#10;\newcommand{\JJ}{{\bf J}}&#10;&#10;\newcommand{\Kdd}{\KK_{dd}}&#10;\newcommand{\Kdq}{\KK_{dq}}&#10;\newcommand{\Kqd}{\KK_{qd}}&#10;\newcommand{\Kqq}{\KK_{qq}}&#10;\newcommand{\Jqd}{\JJ_{qd}}&#10;\newcommand{\Cqq}{\CC_{qq}}&#10;&#10;\newcommand{\vv}{{\bf v}}&#10;\newcommand{\uu}{{\bf u}}&#10;\newcommand{\II}{{\bf I}}&#10;\newcommand{\BB}{{\bf B}}&#10;\newcommand{\LL}{{\bf L}}&#10;\newcommand{\FF}{{\bf F}}&#10;\newcommand{\RR}{{\bf R}}&#10;\newcommand{\UU}{{\bf U}}&#10;\newcommand{\qq}{{\bf q}}&#10;\newcommand{\pp}{{\bf p}}&#10;\newcommand{\VV}{{\bf V}}&#10;\newcommand{\DD}{{\bf D}}&#10;\newcommand{\TT}{{\bf T}}&#10;\newcommand{\trans}{{\bf t}}&#10;\newcommand{\ff}{{\bf f}}&#10;\newcommand{\hh}{{\bf h}}&#10;\newcommand{\ii}{{\bf i}}&#10;\newcommand{\xx}{{\bf x}}&#10;\newcommand{\boldt}{{\bf t}}&#10;\newcommand{\bolda}{{\bf a}}&#10;\newcommand{\boldb}{{\bf b}}&#10;\newcommand{\boldg}{{\bf g}}&#10;\newcommand{\bb}{{\bf b}}&#10;\newcommand{\fancyS}{{\mathcal S}}&#10;\newcommand{\boldS}{{\bf S}}&#10;\newcommand{\boldA}{{\bf A}}&#10;\newcommand{\rr}{{\bf r}}&#10;\newcommand{\yy}{{\bf y}}&#10;\newcommand{\zz}{{\bf z}}&#10;\newcommand{\cc}{{\bf c}}&#10;\newcommand{\boldd}{{\bf d}}&#10;\newcommand{\EE}{{\bf E}}&#10;\newcommand{\GG}{{\bf G}}&#10;\newcommand{\ee}{{\bf e}}&#10;\newcommand{\nn}{{\bf n}}&#10;\newcommand{\QQ}{{\bf Q}}&#10;\newcommand{\MM}{{\bf M}}&#10;\newcommand{\PP}{{\bf P}}&#10;\newcommand{\XX}{{\bf X}}&#10;%\newcommand{\KK}{{\bf K}} % defined earlier&#10;\newcommand{\HH}{{\bf H}}&#10;\newcommand{\WW}{{\bf W}}&#10;\newcommand{\boldB}{{\bf B}}&#10;\newcommand{\CC}{{\bf C}}&#10;\newcommand{\functionf}{{\mathbb F}}&#10;\newcommand{\functionr}{{\mathbb R}}&#10;\newcommand{\functions}{{\mathbb S}}&#10;\newcommand{\DB}{\mathbb{D}\Bottom}&#10;\newcommand{\ARAP}{{\text{ARAP}}}&#10;\newcommand{\FFnorm}{\|\FF\|_F^2}&#10;\DeclareMathOperator{\sech}{sech}&#10;\DeclareMathOperator{\tr}{tr}&#10;\DeclareMathOperator{\vect}{vec}&#10;\newcommand{\ione}{\text{I}_\boldS}&#10;\newcommand{\itwo}{\text{II}_\boldS}&#10;\newcommand{\ithree}{\text{III}_\boldS}&#10;&#10;&#10;\pagestyle{empty}&#10;\begin{document}&#10;&#10;\[&#10;  \ff = \ff^0 + \KK^0 ( \xx - \xx^0 )&#10;\]&#10;&#10;\end{document}"/>
  <p:tag name="IGUANATEXSIZE" val="20"/>
  <p:tag name="IGUANATEXCURSOR" val="306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.985"/>
  <p:tag name="ORIGINALWIDTH" val="797.1503"/>
  <p:tag name="LATEXADDIN" val="\documentclass{article}&#10;&#10;% Packages&#10;\usepackage{booktabs}&#10;\usepackage{colortbl}&#10;\usepackage{graphicx}&#10;\usepackage{subcaption}&#10;\usepackage{changepage}&#10;\usepackage{wrapfig}&#10;\usepackage{algorithm}&#10;\usepackage{algpseudocode}&#10;\usepackage[colorinlistoftodos,prependcaption,textsize=tiny,textwidth=0.55in]{todonotes}&#10;\usepackage{amsmath}&#10;&#10;% Macros&#10;\newcommand{\conjac}{\textsc{ConJac}}&#10;\newcommand{\vanilla}{\textsc{Vanilla}}&#10;&#10;\newcommand{\SNH}{{\small{SNH}}}&#10;\newcommand{\aSTVK}{{\small{aSTVK}}}&#10;\newcommand{\aFUNG}{{\small{aFUNG}}}&#10;&#10;\newcommand{\barBend}{\textsc{BarBend}}&#10;\newcommand{\barDrop}{\textsc{BarDrop}}&#10;\newcommand{\bunny}{\textsc{Bunny}}&#10;\newcommand{\twist}{\textsc{Twist}}&#10;\newcommand{\hetero}{\textsc{Hetero}}&#10;\newcommand{\aniso}{\textsc{Aniso}}&#10;\newcommand{\muscle}{\textsc{Muscle}}&#10;\newcommand{\barCut}{\textsc{BarCut}}&#10;\newcommand{\dragon}{\textsc{Dragon}}&#10;&#10;\newcommand{\eg}{\textit{e.g.,}~}&#10;\newcommand{\ie}{\textit{i.e.,}~}&#10;&#10;\newcommand{\dd}[2]{\frac{\partial {#1}}{\partial {#2}}}&#10;\newcommand{\ddinline}[2]{\partial {#1} / \partial {#2}}&#10;\newcommand{\Eneg}[2]{${#1}\textsc{e-}{#2}$}&#10;\newcommand{\Epos}[2]{${#1}\textsc{e}{#2}$}&#10;&#10;\newcommand{\KK}{{\bf K}}&#10;\newcommand{\JJ}{{\bf J}}&#10;&#10;\newcommand{\Kdd}{\KK_{dd}}&#10;\newcommand{\Kdq}{\KK_{dq}}&#10;\newcommand{\Kqd}{\KK_{qd}}&#10;\newcommand{\Kqq}{\KK_{qq}}&#10;\newcommand{\Jqd}{\JJ_{qd}}&#10;\newcommand{\Cqq}{\CC_{qq}}&#10;&#10;\newcommand{\vv}{{\bf v}}&#10;\newcommand{\uu}{{\bf u}}&#10;\newcommand{\II}{{\bf I}}&#10;\newcommand{\BB}{{\bf B}}&#10;\newcommand{\LL}{{\bf L}}&#10;\newcommand{\FF}{{\bf F}}&#10;\newcommand{\RR}{{\bf R}}&#10;\newcommand{\UU}{{\bf U}}&#10;\newcommand{\qq}{{\bf q}}&#10;\newcommand{\pp}{{\bf p}}&#10;\newcommand{\VV}{{\bf V}}&#10;\newcommand{\DD}{{\bf D}}&#10;\newcommand{\TT}{{\bf T}}&#10;\newcommand{\trans}{{\bf t}}&#10;\newcommand{\ff}{{\bf f}}&#10;\newcommand{\hh}{{\bf h}}&#10;\newcommand{\ii}{{\bf i}}&#10;\newcommand{\xx}{{\bf x}}&#10;\newcommand{\boldt}{{\bf t}}&#10;\newcommand{\bolda}{{\bf a}}&#10;\newcommand{\boldb}{{\bf b}}&#10;\newcommand{\boldg}{{\bf g}}&#10;\newcommand{\bb}{{\bf b}}&#10;\newcommand{\fancyS}{{\mathcal S}}&#10;\newcommand{\boldS}{{\bf S}}&#10;\newcommand{\boldA}{{\bf A}}&#10;\newcommand{\rr}{{\bf r}}&#10;\newcommand{\yy}{{\bf y}}&#10;\newcommand{\zz}{{\bf z}}&#10;\newcommand{\cc}{{\bf c}}&#10;\newcommand{\boldd}{{\bf d}}&#10;\newcommand{\EE}{{\bf E}}&#10;\newcommand{\GG}{{\bf G}}&#10;\newcommand{\ee}{{\bf e}}&#10;\newcommand{\nn}{{\bf n}}&#10;\newcommand{\QQ}{{\bf Q}}&#10;\newcommand{\MM}{{\bf M}}&#10;\newcommand{\PP}{{\bf P}}&#10;\newcommand{\XX}{{\bf X}}&#10;%\newcommand{\KK}{{\bf K}} % defined earlier&#10;\newcommand{\HH}{{\bf H}}&#10;\newcommand{\WW}{{\bf W}}&#10;\newcommand{\boldB}{{\bf B}}&#10;\newcommand{\CC}{{\bf C}}&#10;\newcommand{\functionf}{{\mathbb F}}&#10;\newcommand{\functionr}{{\mathbb R}}&#10;\newcommand{\functions}{{\mathbb S}}&#10;\newcommand{\DB}{\mathbb{D}\Bottom}&#10;\newcommand{\ARAP}{{\text{ARAP}}}&#10;\newcommand{\FFnorm}{\|\FF\|_F^2}&#10;\DeclareMathOperator{\sech}{sech}&#10;\DeclareMathOperator{\tr}{tr}&#10;\DeclareMathOperator{\vect}{vec}&#10;\newcommand{\ione}{\text{I}_\boldS}&#10;\newcommand{\itwo}{\text{II}_\boldS}&#10;\newcommand{\ithree}{\text{III}_\boldS}&#10;&#10;&#10;\pagestyle{empty}&#10;\begin{document}&#10;&#10;\[&#10;\ff = \ff^0 + \KK^0 h \vv&#10;\]&#10;&#10;\end{document}"/>
  <p:tag name="IGUANATEXSIZE" val="12"/>
  <p:tag name="IGUANATEXCURSOR" val="305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4848"/>
  <p:tag name="ORIGINALWIDTH" val="602.1747"/>
  <p:tag name="LATEXADDIN" val="\documentclass{article}&#10;&#10;% Packages&#10;\usepackage{booktabs}&#10;\usepackage{colortbl}&#10;\usepackage{graphicx}&#10;\usepackage{subcaption}&#10;\usepackage{changepage}&#10;\usepackage{wrapfig}&#10;\usepackage{algorithm}&#10;\usepackage{algpseudocode}&#10;\usepackage[colorinlistoftodos,prependcaption,textsize=tiny,textwidth=0.55in]{todonotes}&#10;\usepackage{amsmath}&#10;&#10;% Macros&#10;\newcommand{\conjac}{\textsc{ConJac}}&#10;\newcommand{\vanilla}{\textsc{Vanilla}}&#10;&#10;\newcommand{\SNH}{{\small{SNH}}}&#10;\newcommand{\aSTVK}{{\small{aSTVK}}}&#10;\newcommand{\aFUNG}{{\small{aFUNG}}}&#10;&#10;\newcommand{\barBend}{\textsc{BarBend}}&#10;\newcommand{\barDrop}{\textsc{BarDrop}}&#10;\newcommand{\bunny}{\textsc{Bunny}}&#10;\newcommand{\twist}{\textsc{Twist}}&#10;\newcommand{\hetero}{\textsc{Hetero}}&#10;\newcommand{\aniso}{\textsc{Aniso}}&#10;\newcommand{\muscle}{\textsc{Muscle}}&#10;\newcommand{\barCut}{\textsc{BarCut}}&#10;\newcommand{\dragon}{\textsc{Dragon}}&#10;&#10;\newcommand{\eg}{\textit{e.g.,}~}&#10;\newcommand{\ie}{\textit{i.e.,}~}&#10;&#10;\newcommand{\dd}[2]{\frac{\partial {#1}}{\partial {#2}}}&#10;\newcommand{\ddinline}[2]{\partial {#1} / \partial {#2}}&#10;\newcommand{\Eneg}[2]{${#1}\textsc{e-}{#2}$}&#10;\newcommand{\Epos}[2]{${#1}\textsc{e}{#2}$}&#10;&#10;\newcommand{\KK}{{\bf K}}&#10;\newcommand{\JJ}{{\bf J}}&#10;&#10;\newcommand{\Kdd}{\KK_{dd}}&#10;\newcommand{\Kdq}{\KK_{dq}}&#10;\newcommand{\Kqd}{\KK_{qd}}&#10;\newcommand{\Kqq}{\KK_{qq}}&#10;\newcommand{\Jqd}{\JJ_{qd}}&#10;\newcommand{\Cqq}{\CC_{qq}}&#10;&#10;\newcommand{\vv}{{\bf v}}&#10;\newcommand{\uu}{{\bf u}}&#10;\newcommand{\II}{{\bf I}}&#10;\newcommand{\BB}{{\bf B}}&#10;\newcommand{\LL}{{\bf L}}&#10;\newcommand{\FF}{{\bf F}}&#10;\newcommand{\RR}{{\bf R}}&#10;\newcommand{\UU}{{\bf U}}&#10;\newcommand{\qq}{{\bf q}}&#10;\newcommand{\pp}{{\bf p}}&#10;\newcommand{\VV}{{\bf V}}&#10;\newcommand{\DD}{{\bf D}}&#10;\newcommand{\TT}{{\bf T}}&#10;\newcommand{\trans}{{\bf t}}&#10;\newcommand{\ff}{{\bf f}}&#10;\newcommand{\hh}{{\bf h}}&#10;\newcommand{\ii}{{\bf i}}&#10;\newcommand{\xx}{{\bf x}}&#10;\newcommand{\boldt}{{\bf t}}&#10;\newcommand{\bolda}{{\bf a}}&#10;\newcommand{\boldb}{{\bf b}}&#10;\newcommand{\boldg}{{\bf g}}&#10;\newcommand{\bb}{{\bf b}}&#10;\newcommand{\fancyS}{{\mathcal S}}&#10;\newcommand{\boldS}{{\bf S}}&#10;\newcommand{\boldA}{{\bf A}}&#10;\newcommand{\rr}{{\bf r}}&#10;\newcommand{\yy}{{\bf y}}&#10;\newcommand{\zz}{{\bf z}}&#10;\newcommand{\cc}{{\bf c}}&#10;\newcommand{\boldd}{{\bf d}}&#10;\newcommand{\EE}{{\bf E}}&#10;\newcommand{\GG}{{\bf G}}&#10;\newcommand{\ee}{{\bf e}}&#10;\newcommand{\nn}{{\bf n}}&#10;\newcommand{\QQ}{{\bf Q}}&#10;\newcommand{\MM}{{\bf M}}&#10;\newcommand{\PP}{{\bf P}}&#10;\newcommand{\XX}{{\bf X}}&#10;%\newcommand{\KK}{{\bf K}} % defined earlier&#10;\newcommand{\HH}{{\bf H}}&#10;\newcommand{\WW}{{\bf W}}&#10;\newcommand{\boldB}{{\bf B}}&#10;\newcommand{\CC}{{\bf C}}&#10;\newcommand{\functionf}{{\mathbb F}}&#10;\newcommand{\functionr}{{\mathbb R}}&#10;\newcommand{\functions}{{\mathbb S}}&#10;\newcommand{\DB}{\mathbb{D}\Bottom}&#10;\newcommand{\ARAP}{{\text{ARAP}}}&#10;\newcommand{\FFnorm}{\|\FF\|_F^2}&#10;\DeclareMathOperator{\sech}{sech}&#10;\DeclareMathOperator{\tr}{tr}&#10;\DeclareMathOperator{\vect}{vec}&#10;\newcommand{\ione}{\text{I}_\boldS}&#10;\newcommand{\itwo}{\text{II}_\boldS}&#10;\newcommand{\ithree}{\text{III}_\boldS}&#10;&#10;&#10;\pagestyle{empty}&#10;\begin{document}&#10;&#10;\[&#10;\vv_q = \Jqd \vv_d&#10;\]&#10;&#10;\end{document}"/>
  <p:tag name="IGUANATEXSIZE" val="20"/>
  <p:tag name="IGUANATEXCURSOR" val="30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.985"/>
  <p:tag name="ORIGINALWIDTH" val="797.1503"/>
  <p:tag name="LATEXADDIN" val="\documentclass{article}&#10;&#10;% Packages&#10;\usepackage{booktabs}&#10;\usepackage{colortbl}&#10;\usepackage{graphicx}&#10;\usepackage{subcaption}&#10;\usepackage{changepage}&#10;\usepackage{wrapfig}&#10;\usepackage{algorithm}&#10;\usepackage{algpseudocode}&#10;\usepackage[colorinlistoftodos,prependcaption,textsize=tiny,textwidth=0.55in]{todonotes}&#10;\usepackage{amsmath}&#10;&#10;% Macros&#10;\newcommand{\conjac}{\textsc{ConJac}}&#10;\newcommand{\vanilla}{\textsc{Vanilla}}&#10;&#10;\newcommand{\SNH}{{\small{SNH}}}&#10;\newcommand{\aSTVK}{{\small{aSTVK}}}&#10;\newcommand{\aFUNG}{{\small{aFUNG}}}&#10;&#10;\newcommand{\barBend}{\textsc{BarBend}}&#10;\newcommand{\barDrop}{\textsc{BarDrop}}&#10;\newcommand{\bunny}{\textsc{Bunny}}&#10;\newcommand{\twist}{\textsc{Twist}}&#10;\newcommand{\hetero}{\textsc{Hetero}}&#10;\newcommand{\aniso}{\textsc{Aniso}}&#10;\newcommand{\muscle}{\textsc{Muscle}}&#10;\newcommand{\barCut}{\textsc{BarCut}}&#10;\newcommand{\dragon}{\textsc{Dragon}}&#10;&#10;\newcommand{\eg}{\textit{e.g.,}~}&#10;\newcommand{\ie}{\textit{i.e.,}~}&#10;&#10;\newcommand{\dd}[2]{\frac{\partial {#1}}{\partial {#2}}}&#10;\newcommand{\ddinline}[2]{\partial {#1} / \partial {#2}}&#10;\newcommand{\Eneg}[2]{${#1}\textsc{e-}{#2}$}&#10;\newcommand{\Epos}[2]{${#1}\textsc{e}{#2}$}&#10;&#10;\newcommand{\KK}{{\bf K}}&#10;\newcommand{\JJ}{{\bf J}}&#10;&#10;\newcommand{\Kdd}{\KK_{dd}}&#10;\newcommand{\Kdq}{\KK_{dq}}&#10;\newcommand{\Kqd}{\KK_{qd}}&#10;\newcommand{\Kqq}{\KK_{qq}}&#10;\newcommand{\Jqd}{\JJ_{qd}}&#10;\newcommand{\Cqq}{\CC_{qq}}&#10;&#10;\newcommand{\vv}{{\bf v}}&#10;\newcommand{\uu}{{\bf u}}&#10;\newcommand{\II}{{\bf I}}&#10;\newcommand{\BB}{{\bf B}}&#10;\newcommand{\LL}{{\bf L}}&#10;\newcommand{\FF}{{\bf F}}&#10;\newcommand{\RR}{{\bf R}}&#10;\newcommand{\UU}{{\bf U}}&#10;\newcommand{\qq}{{\bf q}}&#10;\newcommand{\pp}{{\bf p}}&#10;\newcommand{\VV}{{\bf V}}&#10;\newcommand{\DD}{{\bf D}}&#10;\newcommand{\TT}{{\bf T}}&#10;\newcommand{\trans}{{\bf t}}&#10;\newcommand{\ff}{{\bf f}}&#10;\newcommand{\hh}{{\bf h}}&#10;\newcommand{\ii}{{\bf i}}&#10;\newcommand{\xx}{{\bf x}}&#10;\newcommand{\boldt}{{\bf t}}&#10;\newcommand{\bolda}{{\bf a}}&#10;\newcommand{\boldb}{{\bf b}}&#10;\newcommand{\boldg}{{\bf g}}&#10;\newcommand{\bb}{{\bf b}}&#10;\newcommand{\fancyS}{{\mathcal S}}&#10;\newcommand{\boldS}{{\bf S}}&#10;\newcommand{\boldA}{{\bf A}}&#10;\newcommand{\rr}{{\bf r}}&#10;\newcommand{\yy}{{\bf y}}&#10;\newcommand{\zz}{{\bf z}}&#10;\newcommand{\cc}{{\bf c}}&#10;\newcommand{\boldd}{{\bf d}}&#10;\newcommand{\EE}{{\bf E}}&#10;\newcommand{\GG}{{\bf G}}&#10;\newcommand{\ee}{{\bf e}}&#10;\newcommand{\nn}{{\bf n}}&#10;\newcommand{\QQ}{{\bf Q}}&#10;\newcommand{\MM}{{\bf M}}&#10;\newcommand{\PP}{{\bf P}}&#10;\newcommand{\XX}{{\bf X}}&#10;%\newcommand{\KK}{{\bf K}} % defined earlier&#10;\newcommand{\HH}{{\bf H}}&#10;\newcommand{\WW}{{\bf W}}&#10;\newcommand{\boldB}{{\bf B}}&#10;\newcommand{\CC}{{\bf C}}&#10;\newcommand{\functionf}{{\mathbb F}}&#10;\newcommand{\functionr}{{\mathbb R}}&#10;\newcommand{\functions}{{\mathbb S}}&#10;\newcommand{\DB}{\mathbb{D}\Bottom}&#10;\newcommand{\ARAP}{{\text{ARAP}}}&#10;\newcommand{\FFnorm}{\|\FF\|_F^2}&#10;\DeclareMathOperator{\sech}{sech}&#10;\DeclareMathOperator{\tr}{tr}&#10;\DeclareMathOperator{\vect}{vec}&#10;\newcommand{\ione}{\text{I}_\boldS}&#10;\newcommand{\itwo}{\text{II}_\boldS}&#10;\newcommand{\ithree}{\text{III}_\boldS}&#10;&#10;&#10;\pagestyle{empty}&#10;\begin{document}&#10;&#10;\[&#10;\ff = \ff^0 + \KK^0 h \vv&#10;\]&#10;&#10;\end{document}"/>
  <p:tag name="IGUANATEXSIZE" val="12"/>
  <p:tag name="IGUANATEXCURSOR" val="305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1.961"/>
  <p:tag name="ORIGINALWIDTH" val="2040.495"/>
  <p:tag name="LATEXADDIN" val="\documentclass{article}&#10;&#10;% Packages&#10;\usepackage{booktabs}&#10;\usepackage{colortbl}&#10;\usepackage{graphicx}&#10;\usepackage{subcaption}&#10;\usepackage{changepage}&#10;\usepackage{wrapfig}&#10;\usepackage{algorithm}&#10;\usepackage{algpseudocode}&#10;\usepackage[colorinlistoftodos,prependcaption,textsize=tiny,textwidth=0.55in]{todonotes}&#10;\usepackage{amsmath}&#10;&#10;% Macros&#10;\newcommand{\conjac}{\textsc{ConJac}}&#10;\newcommand{\vanilla}{\textsc{Vanilla}}&#10;&#10;\newcommand{\SNH}{{\small{SNH}}}&#10;\newcommand{\aSTVK}{{\small{aSTVK}}}&#10;\newcommand{\aFUNG}{{\small{aFUNG}}}&#10;&#10;\newcommand{\barBend}{\textsc{BarBend}}&#10;\newcommand{\barDrop}{\textsc{BarDrop}}&#10;\newcommand{\bunny}{\textsc{Bunny}}&#10;\newcommand{\twist}{\textsc{Twist}}&#10;\newcommand{\hetero}{\textsc{Hetero}}&#10;\newcommand{\aniso}{\textsc{Aniso}}&#10;\newcommand{\muscle}{\textsc{Muscle}}&#10;\newcommand{\barCut}{\textsc{BarCut}}&#10;\newcommand{\dragon}{\textsc{Dragon}}&#10;&#10;\newcommand{\eg}{\textit{e.g.,}~}&#10;\newcommand{\ie}{\textit{i.e.,}~}&#10;&#10;\newcommand{\dd}[2]{\frac{\partial {#1}}{\partial {#2}}}&#10;\newcommand{\ddinline}[2]{\partial {#1} / \partial {#2}}&#10;\newcommand{\Eneg}[2]{${#1}\textsc{e-}{#2}$}&#10;\newcommand{\Epos}[2]{${#1}\textsc{e}{#2}$}&#10;&#10;\newcommand{\KK}{{\bf K}}&#10;\newcommand{\JJ}{{\bf J}}&#10;&#10;\newcommand{\Kdd}{\KK_{dd}}&#10;\newcommand{\Kdq}{\KK_{dq}}&#10;\newcommand{\Kqd}{\KK_{qd}}&#10;\newcommand{\Kqq}{\KK_{qq}}&#10;\newcommand{\Jqd}{\JJ_{qd}}&#10;\newcommand{\Cqq}{\CC_{qq}}&#10;&#10;\newcommand{\vv}{{\bf v}}&#10;\newcommand{\uu}{{\bf u}}&#10;\newcommand{\II}{{\bf I}}&#10;\newcommand{\BB}{{\bf B}}&#10;\newcommand{\LL}{{\bf L}}&#10;\newcommand{\FF}{{\bf F}}&#10;\newcommand{\RR}{{\bf R}}&#10;\newcommand{\UU}{{\bf U}}&#10;\newcommand{\qq}{{\bf q}}&#10;\newcommand{\pp}{{\bf p}}&#10;\newcommand{\VV}{{\bf V}}&#10;\newcommand{\DD}{{\bf D}}&#10;\newcommand{\TT}{{\bf T}}&#10;\newcommand{\trans}{{\bf t}}&#10;\newcommand{\ff}{{\bf f}}&#10;\newcommand{\hh}{{\bf h}}&#10;\newcommand{\ii}{{\bf i}}&#10;\newcommand{\xx}{{\bf x}}&#10;\newcommand{\boldt}{{\bf t}}&#10;\newcommand{\bolda}{{\bf a}}&#10;\newcommand{\boldb}{{\bf b}}&#10;\newcommand{\boldg}{{\bf g}}&#10;\newcommand{\bb}{{\bf b}}&#10;\newcommand{\fancyS}{{\mathcal S}}&#10;\newcommand{\boldS}{{\bf S}}&#10;\newcommand{\boldA}{{\bf A}}&#10;\newcommand{\rr}{{\bf r}}&#10;\newcommand{\yy}{{\bf y}}&#10;\newcommand{\zz}{{\bf z}}&#10;\newcommand{\cc}{{\bf c}}&#10;\newcommand{\boldd}{{\bf d}}&#10;\newcommand{\EE}{{\bf E}}&#10;\newcommand{\GG}{{\bf G}}&#10;\newcommand{\ee}{{\bf e}}&#10;\newcommand{\nn}{{\bf n}}&#10;\newcommand{\QQ}{{\bf Q}}&#10;\newcommand{\MM}{{\bf M}}&#10;\newcommand{\PP}{{\bf P}}&#10;\newcommand{\XX}{{\bf X}}&#10;%\newcommand{\KK}{{\bf K}} % defined earlier&#10;\newcommand{\HH}{{\bf H}}&#10;\newcommand{\WW}{{\bf W}}&#10;\newcommand{\boldB}{{\bf B}}&#10;\newcommand{\CC}{{\bf C}}&#10;\newcommand{\functionf}{{\mathbb F}}&#10;\newcommand{\functionr}{{\mathbb R}}&#10;\newcommand{\functions}{{\mathbb S}}&#10;\newcommand{\DB}{\mathbb{D}\Bottom}&#10;\newcommand{\ARAP}{{\text{ARAP}}}&#10;\newcommand{\FFnorm}{\|\FF\|_F^2}&#10;\DeclareMathOperator{\sech}{sech}&#10;\DeclareMathOperator{\tr}{tr}&#10;\DeclareMathOperator{\vect}{vec}&#10;\newcommand{\ione}{\text{I}_\boldS}&#10;\newcommand{\itwo}{\text{II}_\boldS}&#10;\newcommand{\ithree}{\text{III}_\boldS}&#10;&#10;&#10;\pagestyle{empty}&#10;\begin{document}&#10;&#10;\[&#10;\begin{pmatrix}&#10;    \ff_d\\&#10;    \ff_q&#10;  \end{pmatrix}&#10;  =&#10;  \begin{pmatrix}&#10;    \ff_d^0\\&#10;    \ff_q^0&#10;  \end{pmatrix}&#10;  +&#10;  h&#10;  \begin{pmatrix}&#10;    \Kdd^0 &amp; \Kdq^0 \\&#10;    \Kqd^0 &amp; \Kqq^0&#10;  \end{pmatrix}&#10;  \begin{pmatrix}&#10;    \vv_d\\&#10;    \vv_q&#10;  \end{pmatrix}&#10;\]&#10;&#10;\end{document}"/>
  <p:tag name="IGUANATEXSIZE" val="20"/>
  <p:tag name="IGUANATEXCURSOR" val="329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1.4848"/>
  <p:tag name="ORIGINALWIDTH" val="602.1747"/>
  <p:tag name="LATEXADDIN" val="\documentclass{article}&#10;&#10;% Packages&#10;\usepackage{booktabs}&#10;\usepackage{colortbl}&#10;\usepackage{graphicx}&#10;\usepackage{subcaption}&#10;\usepackage{changepage}&#10;\usepackage{wrapfig}&#10;\usepackage{algorithm}&#10;\usepackage{algpseudocode}&#10;\usepackage[colorinlistoftodos,prependcaption,textsize=tiny,textwidth=0.55in]{todonotes}&#10;\usepackage{amsmath}&#10;&#10;% Macros&#10;\newcommand{\conjac}{\textsc{ConJac}}&#10;\newcommand{\vanilla}{\textsc{Vanilla}}&#10;&#10;\newcommand{\SNH}{{\small{SNH}}}&#10;\newcommand{\aSTVK}{{\small{aSTVK}}}&#10;\newcommand{\aFUNG}{{\small{aFUNG}}}&#10;&#10;\newcommand{\barBend}{\textsc{BarBend}}&#10;\newcommand{\barDrop}{\textsc{BarDrop}}&#10;\newcommand{\bunny}{\textsc{Bunny}}&#10;\newcommand{\twist}{\textsc{Twist}}&#10;\newcommand{\hetero}{\textsc{Hetero}}&#10;\newcommand{\aniso}{\textsc{Aniso}}&#10;\newcommand{\muscle}{\textsc{Muscle}}&#10;\newcommand{\barCut}{\textsc{BarCut}}&#10;\newcommand{\dragon}{\textsc{Dragon}}&#10;&#10;\newcommand{\eg}{\textit{e.g.,}~}&#10;\newcommand{\ie}{\textit{i.e.,}~}&#10;&#10;\newcommand{\dd}[2]{\frac{\partial {#1}}{\partial {#2}}}&#10;\newcommand{\ddinline}[2]{\partial {#1} / \partial {#2}}&#10;\newcommand{\Eneg}[2]{${#1}\textsc{e-}{#2}$}&#10;\newcommand{\Epos}[2]{${#1}\textsc{e}{#2}$}&#10;&#10;\newcommand{\KK}{{\bf K}}&#10;\newcommand{\JJ}{{\bf J}}&#10;&#10;\newcommand{\Kdd}{\KK_{dd}}&#10;\newcommand{\Kdq}{\KK_{dq}}&#10;\newcommand{\Kqd}{\KK_{qd}}&#10;\newcommand{\Kqq}{\KK_{qq}}&#10;\newcommand{\Jqd}{\JJ_{qd}}&#10;\newcommand{\Cqq}{\CC_{qq}}&#10;&#10;\newcommand{\vv}{{\bf v}}&#10;\newcommand{\uu}{{\bf u}}&#10;\newcommand{\II}{{\bf I}}&#10;\newcommand{\BB}{{\bf B}}&#10;\newcommand{\LL}{{\bf L}}&#10;\newcommand{\FF}{{\bf F}}&#10;\newcommand{\RR}{{\bf R}}&#10;\newcommand{\UU}{{\bf U}}&#10;\newcommand{\qq}{{\bf q}}&#10;\newcommand{\pp}{{\bf p}}&#10;\newcommand{\VV}{{\bf V}}&#10;\newcommand{\DD}{{\bf D}}&#10;\newcommand{\TT}{{\bf T}}&#10;\newcommand{\trans}{{\bf t}}&#10;\newcommand{\ff}{{\bf f}}&#10;\newcommand{\hh}{{\bf h}}&#10;\newcommand{\ii}{{\bf i}}&#10;\newcommand{\xx}{{\bf x}}&#10;\newcommand{\boldt}{{\bf t}}&#10;\newcommand{\bolda}{{\bf a}}&#10;\newcommand{\boldb}{{\bf b}}&#10;\newcommand{\boldg}{{\bf g}}&#10;\newcommand{\bb}{{\bf b}}&#10;\newcommand{\fancyS}{{\mathcal S}}&#10;\newcommand{\boldS}{{\bf S}}&#10;\newcommand{\boldA}{{\bf A}}&#10;\newcommand{\rr}{{\bf r}}&#10;\newcommand{\yy}{{\bf y}}&#10;\newcommand{\zz}{{\bf z}}&#10;\newcommand{\cc}{{\bf c}}&#10;\newcommand{\boldd}{{\bf d}}&#10;\newcommand{\EE}{{\bf E}}&#10;\newcommand{\GG}{{\bf G}}&#10;\newcommand{\ee}{{\bf e}}&#10;\newcommand{\nn}{{\bf n}}&#10;\newcommand{\QQ}{{\bf Q}}&#10;\newcommand{\MM}{{\bf M}}&#10;\newcommand{\PP}{{\bf P}}&#10;\newcommand{\XX}{{\bf X}}&#10;%\newcommand{\KK}{{\bf K}} % defined earlier&#10;\newcommand{\HH}{{\bf H}}&#10;\newcommand{\WW}{{\bf W}}&#10;\newcommand{\boldB}{{\bf B}}&#10;\newcommand{\CC}{{\bf C}}&#10;\newcommand{\functionf}{{\mathbb F}}&#10;\newcommand{\functionr}{{\mathbb R}}&#10;\newcommand{\functions}{{\mathbb S}}&#10;\newcommand{\DB}{\mathbb{D}\Bottom}&#10;\newcommand{\ARAP}{{\text{ARAP}}}&#10;\newcommand{\FFnorm}{\|\FF\|_F^2}&#10;\DeclareMathOperator{\sech}{sech}&#10;\DeclareMathOperator{\tr}{tr}&#10;\DeclareMathOperator{\vect}{vec}&#10;\newcommand{\ione}{\text{I}_\boldS}&#10;\newcommand{\itwo}{\text{II}_\boldS}&#10;\newcommand{\ithree}{\text{III}_\boldS}&#10;&#10;&#10;\pagestyle{empty}&#10;\begin{document}&#10;&#10;\[&#10;\vv_q = \Jqd \vv_d&#10;\]&#10;&#10;\end{document}"/>
  <p:tag name="IGUANATEXSIZE" val="20"/>
  <p:tag name="IGUANATEXCURSOR" val="30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10810</TotalTime>
  <Words>2455</Words>
  <Application>Microsoft Office PowerPoint</Application>
  <PresentationFormat>Widescreen</PresentationFormat>
  <Paragraphs>368</Paragraphs>
  <Slides>34</Slides>
  <Notes>33</Notes>
  <HiddenSlides>0</HiddenSlides>
  <MMClips>15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Acrobat Document</vt:lpstr>
      <vt:lpstr>ConJac: Large Steps in  Dynamic Simulation</vt:lpstr>
      <vt:lpstr>Dynamic Simulation</vt:lpstr>
      <vt:lpstr>Dynamic Simulation</vt:lpstr>
      <vt:lpstr>Dynamic Simulation</vt:lpstr>
      <vt:lpstr>Dynamic Simulation</vt:lpstr>
      <vt:lpstr>Related Work   CANNOT Satisfy:</vt:lpstr>
      <vt:lpstr>ConJac     CAN Satisfy:</vt:lpstr>
      <vt:lpstr>PowerPoint Presentation</vt:lpstr>
      <vt:lpstr>Condensation</vt:lpstr>
      <vt:lpstr>ConJac Dynamic Simulation</vt:lpstr>
      <vt:lpstr>ConJac Dynamic Simulation</vt:lpstr>
      <vt:lpstr>ConJac Dynamic Simulation</vt:lpstr>
      <vt:lpstr>ConJac Dynamic Simulation</vt:lpstr>
      <vt:lpstr>ConJac Dynamic Simulation</vt:lpstr>
      <vt:lpstr>ConJac Dynamic Simulation</vt:lpstr>
      <vt:lpstr>ConJac Dynamic Simulation</vt:lpstr>
      <vt:lpstr>ConJac Dynamic Simulation</vt:lpstr>
      <vt:lpstr>ConJac Dynamic Simulation</vt:lpstr>
      <vt:lpstr>ConJac Dynamic Simulation</vt:lpstr>
      <vt:lpstr>Dynamic Deformations</vt:lpstr>
      <vt:lpstr>PowerPoint Presentation</vt:lpstr>
      <vt:lpstr>PowerPoint Presentation</vt:lpstr>
      <vt:lpstr>Dragon Wallclock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Limitations</vt:lpstr>
      <vt:lpstr>Thank You!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ConJac: Large Steps in  Dynamic Simulations</dc:title>
  <dc:creator>Nick Weidner</dc:creator>
  <cp:lastModifiedBy>Nick Weidner</cp:lastModifiedBy>
  <cp:revision>283</cp:revision>
  <dcterms:created xsi:type="dcterms:W3CDTF">2020-09-30T16:53:53Z</dcterms:created>
  <dcterms:modified xsi:type="dcterms:W3CDTF">2020-10-16T20:53:54Z</dcterms:modified>
</cp:coreProperties>
</file>