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89.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22.xml" ContentType="application/vnd.openxmlformats-officedocument.presentationml.slide+xml"/>
  <Override PartName="/ppt/notesSlides/notesSlide45.xml" ContentType="application/vnd.openxmlformats-officedocument.presentationml.notesSlide+xml"/>
  <Override PartName="/ppt/slides/slide64.xml" ContentType="application/vnd.openxmlformats-officedocument.presentationml.slide+xml"/>
  <Override PartName="/ppt/embeddings/oleObject8.bin" ContentType="application/vnd.openxmlformats-officedocument.oleObject"/>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87.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notesSlides/notesSlide43.xml" ContentType="application/vnd.openxmlformats-officedocument.presentationml.notesSlide+xml"/>
  <Override PartName="/ppt/slides/slide62.xml" ContentType="application/vnd.openxmlformats-officedocument.presentationml.slide+xml"/>
  <Override PartName="/ppt/embeddings/oleObject6.bin" ContentType="application/vnd.openxmlformats-officedocument.oleObject"/>
  <Override PartName="/ppt/notesSlides/notesSlide85.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79.xml" ContentType="application/vnd.openxmlformats-officedocument.presentationml.notesSlide+xml"/>
  <Default Extension="jpeg" ContentType="image/jpeg"/>
  <Override PartName="/ppt/notesSlides/notesSlide63.xml" ContentType="application/vnd.openxmlformats-officedocument.presentationml.notesSlide+xml"/>
  <Override PartName="/ppt/slides/slide82.xml" ContentType="application/vnd.openxmlformats-officedocument.presentationml.slide+xml"/>
  <Override PartName="/ppt/embeddings/oleObject22.bin" ContentType="application/vnd.openxmlformats-officedocument.oleObject"/>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notesSlides/notesSlide41.xml" ContentType="application/vnd.openxmlformats-officedocument.presentationml.notesSlide+xml"/>
  <Override PartName="/ppt/embeddings/oleObject4.bin" ContentType="application/vnd.openxmlformats-officedocument.oleObject"/>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83.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61.xml" ContentType="application/vnd.openxmlformats-officedocument.presentationml.notesSlide+xml"/>
  <Override PartName="/ppt/slides/slide80.xml" ContentType="application/vnd.openxmlformats-officedocument.presentationml.slide+xml"/>
  <Override PartName="/ppt/embeddings/oleObject20.bin" ContentType="application/vnd.openxmlformats-officedocument.oleObject"/>
  <Override PartName="/ppt/notesSlides/notesSlide55.xml" ContentType="application/vnd.openxmlformats-officedocument.presentationml.notesSlide+xml"/>
  <Override PartName="/ppt/slides/slide107.xml" ContentType="application/vnd.openxmlformats-officedocument.presentationml.slide+xml"/>
  <Override PartName="/ppt/notesSlides/notesSlide97.xml" ContentType="application/vnd.openxmlformats-officedocument.presentationml.notesSlide+xml"/>
  <Override PartName="/ppt/slideMasters/slideMaster1.xml" ContentType="application/vnd.openxmlformats-officedocument.presentationml.slideMaster+xml"/>
  <Override PartName="/ppt/embeddings/oleObject2.bin" ContentType="application/vnd.openxmlformats-officedocument.oleObject"/>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81.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s/slide59.xml" ContentType="application/vnd.openxmlformats-officedocument.presentationml.slide+xml"/>
  <Override PartName="/ppt/notesSlides/notesSlide53.xml" ContentType="application/vnd.openxmlformats-officedocument.presentationml.notesSlide+xml"/>
  <Override PartName="/ppt/embeddings/oleObject12.bin" ContentType="application/vnd.openxmlformats-officedocument.oleObject"/>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Default Extension="pdf" ContentType="application/pdf"/>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embeddings/oleObject19.bin" ContentType="application/vnd.openxmlformats-officedocument.oleObject"/>
  <Override PartName="/ppt/slides/slide15.xml" ContentType="application/vnd.openxmlformats-officedocument.presentationml.slide+xml"/>
  <Override PartName="/ppt/slides/slide3.xml" ContentType="application/vnd.openxmlformats-officedocument.presentationml.slide+xml"/>
  <Override PartName="/ppt/notesSlides/notesSlide73.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embeddings/oleObject10.bin" ContentType="application/vnd.openxmlformats-officedocument.oleObject"/>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93.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notesSlides/notesSlide71.xml" ContentType="application/vnd.openxmlformats-officedocument.presentationml.notesSlide+xml"/>
  <Override PartName="/ppt/slides/slide1.xml" ContentType="application/vnd.openxmlformats-officedocument.presentationml.slide+xml"/>
  <Override PartName="/ppt/slides/slide13.xml" ContentType="application/vnd.openxmlformats-officedocument.presentationml.slide+xml"/>
  <Override PartName="/ppt/embeddings/oleObject17.bin" ContentType="application/vnd.openxmlformats-officedocument.oleObject"/>
  <Override PartName="/ppt/tags/tag3.xml" ContentType="application/vnd.openxmlformats-officedocument.presentationml.tags+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tags/tag1.xml" ContentType="application/vnd.openxmlformats-officedocument.presentationml.tags+xml"/>
  <Override PartName="/docProps/core.xml" ContentType="application/vnd.openxmlformats-package.core-properties+xml"/>
  <Override PartName="/ppt/embeddings/oleObject15.bin" ContentType="application/vnd.openxmlformats-officedocument.oleObject"/>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embeddings/oleObject13.bin" ContentType="application/vnd.openxmlformats-officedocument.oleObject"/>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Default Extension="pict" ContentType="image/pict"/>
  <Override PartName="/ppt/notesSlides/notesSlide46.xml" ContentType="application/vnd.openxmlformats-officedocument.presentationml.notesSlide+xml"/>
  <Override PartName="/ppt/slides/slide65.xml" ContentType="application/vnd.openxmlformats-officedocument.presentationml.slide+xml"/>
  <Override PartName="/ppt/embeddings/oleObject9.bin" ContentType="application/vnd.openxmlformats-officedocument.oleObject"/>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88.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embeddings/oleObject7.bin" ContentType="application/vnd.openxmlformats-officedocument.oleObject"/>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64.xml" ContentType="application/vnd.openxmlformats-officedocument.presentationml.notesSlide+xml"/>
  <Override PartName="/ppt/slides/slide83.xml" ContentType="application/vnd.openxmlformats-officedocument.presentationml.slide+xml"/>
  <Override PartName="/ppt/embeddings/oleObject23.bin" ContentType="application/vnd.openxmlformats-officedocument.oleObject"/>
  <Override PartName="/ppt/notesSlides/notesSlide58.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embeddings/oleObject5.bin" ContentType="application/vnd.openxmlformats-officedocument.oleObject"/>
  <Override PartName="/ppt/slideLayouts/slideLayout9.xml" ContentType="application/vnd.openxmlformats-officedocument.presentationml.slideLayout+xml"/>
  <Override PartName="/ppt/notesSlides/notesSlide84.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notesSlides/notesSlide62.xml" ContentType="application/vnd.openxmlformats-officedocument.presentationml.notesSlide+xml"/>
  <Override PartName="/ppt/slides/slide81.xml" ContentType="application/vnd.openxmlformats-officedocument.presentationml.slide+xml"/>
  <Override PartName="/ppt/embeddings/oleObject21.bin" ContentType="application/vnd.openxmlformats-officedocument.oleObject"/>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s/slide108.xml" ContentType="application/vnd.openxmlformats-officedocument.presentationml.slide+xml"/>
  <Override PartName="/ppt/embeddings/oleObject3.bin" ContentType="application/vnd.openxmlformats-officedocument.oleObject"/>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60.xml" ContentType="application/vnd.openxmlformats-officedocument.presentationml.notesSlide+xml"/>
  <Default Extension="vml" ContentType="application/vnd.openxmlformats-officedocument.vmlDrawing"/>
  <Override PartName="/ppt/notesSlides/notesSlide54.xml" ContentType="application/vnd.openxmlformats-officedocument.presentationml.notesSlide+xml"/>
  <Override PartName="/ppt/slides/slide106.xml" ContentType="application/vnd.openxmlformats-officedocument.presentationml.slide+xml"/>
  <Override PartName="/ppt/notesSlides/notesSlide96.xml" ContentType="application/vnd.openxmlformats-officedocument.presentationml.notes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embeddings/oleObject11.bin" ContentType="application/vnd.openxmlformats-officedocument.oleObject"/>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embeddings/oleObject18.bin" ContentType="application/vnd.openxmlformats-officedocument.oleObject"/>
  <Override PartName="/ppt/notesSlides/notesSlide37.xml" ContentType="application/vnd.openxmlformats-officedocument.presentationml.notesSlide+xml"/>
  <Override PartName="/ppt/slides/slide56.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notesSlides/notesSlide70.xml" ContentType="application/vnd.openxmlformats-officedocument.presentationml.notesSlide+xml"/>
  <Override PartName="/ppt/tags/tag2.xml" ContentType="application/vnd.openxmlformats-officedocument.presentationml.tags+xml"/>
  <Override PartName="/ppt/embeddings/oleObject16.bin" ContentType="application/vnd.openxmlformats-officedocument.oleObject"/>
  <Default Extension="png" ContentType="image/png"/>
  <Override PartName="/ppt/slides/slide12.xml" ContentType="application/vnd.openxmlformats-officedocument.presentationml.slide+xml"/>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90.xml" ContentType="application/vnd.openxmlformats-officedocument.presentationml.notesSlid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74.xml" ContentType="application/vnd.openxmlformats-officedocument.presentationml.slide+xml"/>
  <Override PartName="/ppt/embeddings/oleObject14.bin" ContentType="application/vnd.openxmlformats-officedocument.oleObject"/>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s/slide114.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50" r:id="rId1"/>
  </p:sldMasterIdLst>
  <p:notesMasterIdLst>
    <p:notesMasterId r:id="rId119"/>
  </p:notesMasterIdLst>
  <p:handoutMasterIdLst>
    <p:handoutMasterId r:id="rId120"/>
  </p:handoutMasterIdLst>
  <p:sldIdLst>
    <p:sldId id="263" r:id="rId2"/>
    <p:sldId id="384" r:id="rId3"/>
    <p:sldId id="386" r:id="rId4"/>
    <p:sldId id="383" r:id="rId5"/>
    <p:sldId id="412" r:id="rId6"/>
    <p:sldId id="413" r:id="rId7"/>
    <p:sldId id="456" r:id="rId8"/>
    <p:sldId id="317" r:id="rId9"/>
    <p:sldId id="455" r:id="rId10"/>
    <p:sldId id="319" r:id="rId11"/>
    <p:sldId id="320" r:id="rId12"/>
    <p:sldId id="321" r:id="rId13"/>
    <p:sldId id="322" r:id="rId14"/>
    <p:sldId id="324" r:id="rId15"/>
    <p:sldId id="457" r:id="rId16"/>
    <p:sldId id="414" r:id="rId17"/>
    <p:sldId id="325" r:id="rId18"/>
    <p:sldId id="326" r:id="rId19"/>
    <p:sldId id="327" r:id="rId20"/>
    <p:sldId id="328" r:id="rId21"/>
    <p:sldId id="330" r:id="rId22"/>
    <p:sldId id="331" r:id="rId23"/>
    <p:sldId id="332" r:id="rId24"/>
    <p:sldId id="333" r:id="rId25"/>
    <p:sldId id="334" r:id="rId26"/>
    <p:sldId id="335" r:id="rId27"/>
    <p:sldId id="336" r:id="rId28"/>
    <p:sldId id="338" r:id="rId29"/>
    <p:sldId id="337" r:id="rId30"/>
    <p:sldId id="339" r:id="rId31"/>
    <p:sldId id="340" r:id="rId32"/>
    <p:sldId id="342" r:id="rId33"/>
    <p:sldId id="344" r:id="rId34"/>
    <p:sldId id="345" r:id="rId35"/>
    <p:sldId id="346" r:id="rId36"/>
    <p:sldId id="347" r:id="rId37"/>
    <p:sldId id="348" r:id="rId38"/>
    <p:sldId id="349" r:id="rId39"/>
    <p:sldId id="350" r:id="rId40"/>
    <p:sldId id="351" r:id="rId41"/>
    <p:sldId id="352" r:id="rId42"/>
    <p:sldId id="353" r:id="rId43"/>
    <p:sldId id="354" r:id="rId44"/>
    <p:sldId id="356" r:id="rId45"/>
    <p:sldId id="357" r:id="rId46"/>
    <p:sldId id="355" r:id="rId47"/>
    <p:sldId id="358" r:id="rId48"/>
    <p:sldId id="359" r:id="rId49"/>
    <p:sldId id="415" r:id="rId50"/>
    <p:sldId id="360" r:id="rId51"/>
    <p:sldId id="361" r:id="rId52"/>
    <p:sldId id="440" r:id="rId53"/>
    <p:sldId id="441" r:id="rId54"/>
    <p:sldId id="442" r:id="rId55"/>
    <p:sldId id="362" r:id="rId56"/>
    <p:sldId id="363" r:id="rId57"/>
    <p:sldId id="364" r:id="rId58"/>
    <p:sldId id="365" r:id="rId59"/>
    <p:sldId id="366" r:id="rId60"/>
    <p:sldId id="367" r:id="rId61"/>
    <p:sldId id="368" r:id="rId62"/>
    <p:sldId id="370" r:id="rId63"/>
    <p:sldId id="371" r:id="rId64"/>
    <p:sldId id="447" r:id="rId65"/>
    <p:sldId id="372" r:id="rId66"/>
    <p:sldId id="373" r:id="rId67"/>
    <p:sldId id="374" r:id="rId68"/>
    <p:sldId id="375" r:id="rId69"/>
    <p:sldId id="380" r:id="rId70"/>
    <p:sldId id="381" r:id="rId71"/>
    <p:sldId id="378" r:id="rId72"/>
    <p:sldId id="379" r:id="rId73"/>
    <p:sldId id="454" r:id="rId74"/>
    <p:sldId id="444" r:id="rId75"/>
    <p:sldId id="416" r:id="rId76"/>
    <p:sldId id="387" r:id="rId77"/>
    <p:sldId id="443" r:id="rId78"/>
    <p:sldId id="391" r:id="rId79"/>
    <p:sldId id="392" r:id="rId80"/>
    <p:sldId id="417" r:id="rId81"/>
    <p:sldId id="393" r:id="rId82"/>
    <p:sldId id="394" r:id="rId83"/>
    <p:sldId id="396" r:id="rId84"/>
    <p:sldId id="397" r:id="rId85"/>
    <p:sldId id="398" r:id="rId86"/>
    <p:sldId id="458" r:id="rId87"/>
    <p:sldId id="400" r:id="rId88"/>
    <p:sldId id="401" r:id="rId89"/>
    <p:sldId id="402" r:id="rId90"/>
    <p:sldId id="406" r:id="rId91"/>
    <p:sldId id="407" r:id="rId92"/>
    <p:sldId id="408" r:id="rId93"/>
    <p:sldId id="459" r:id="rId94"/>
    <p:sldId id="460" r:id="rId95"/>
    <p:sldId id="453" r:id="rId96"/>
    <p:sldId id="461" r:id="rId97"/>
    <p:sldId id="436" r:id="rId98"/>
    <p:sldId id="466" r:id="rId99"/>
    <p:sldId id="403" r:id="rId100"/>
    <p:sldId id="404" r:id="rId101"/>
    <p:sldId id="405" r:id="rId102"/>
    <p:sldId id="411" r:id="rId103"/>
    <p:sldId id="419" r:id="rId104"/>
    <p:sldId id="420" r:id="rId105"/>
    <p:sldId id="421" r:id="rId106"/>
    <p:sldId id="422" r:id="rId107"/>
    <p:sldId id="418" r:id="rId108"/>
    <p:sldId id="423" r:id="rId109"/>
    <p:sldId id="424" r:id="rId110"/>
    <p:sldId id="318" r:id="rId111"/>
    <p:sldId id="464" r:id="rId112"/>
    <p:sldId id="395" r:id="rId113"/>
    <p:sldId id="462" r:id="rId114"/>
    <p:sldId id="465" r:id="rId115"/>
    <p:sldId id="388" r:id="rId116"/>
    <p:sldId id="389" r:id="rId117"/>
    <p:sldId id="390" r:id="rId1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rgbClr val="FF0000"/>
    </p:penClr>
  </p:showPr>
  <p:clrMru>
    <a:srgbClr val="BF1B57"/>
    <a:srgbClr val="000000"/>
    <a:srgbClr val="B9A095"/>
    <a:srgbClr val="D7BBAD"/>
    <a:srgbClr val="00FF0E"/>
    <a:srgbClr val="0000FF"/>
    <a:srgbClr val="FF0000"/>
    <a:srgbClr val="483225"/>
    <a:srgbClr val="81C9F0"/>
    <a:srgbClr val="DDDDD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7029" autoAdjust="0"/>
  </p:normalViewPr>
  <p:slideViewPr>
    <p:cSldViewPr snapToGrid="0">
      <p:cViewPr>
        <p:scale>
          <a:sx n="110" d="100"/>
          <a:sy n="110" d="100"/>
        </p:scale>
        <p:origin x="-824" y="-120"/>
      </p:cViewPr>
      <p:guideLst>
        <p:guide orient="horz" pos="2160"/>
        <p:guide orient="horz" pos="2495"/>
        <p:guide orient="horz" pos="1561"/>
        <p:guide orient="horz"/>
        <p:guide pos="2880"/>
        <p:guide pos="5464"/>
        <p:guide pos="31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00"/>
    </p:cViewPr>
  </p:sorterViewPr>
  <p:notesViewPr>
    <p:cSldViewPr snapToGrid="0">
      <p:cViewPr varScale="1">
        <p:scale>
          <a:sx n="87" d="100"/>
          <a:sy n="87" d="100"/>
        </p:scale>
        <p:origin x="-1908"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handoutMaster" Target="handoutMasters/handoutMaster1.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notesMaster" Target="notesMasters/notes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ict"/><Relationship Id="rId2" Type="http://schemas.openxmlformats.org/officeDocument/2006/relationships/image" Target="../media/image15.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pict"/><Relationship Id="rId2" Type="http://schemas.openxmlformats.org/officeDocument/2006/relationships/image" Target="../media/image19.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pict"/><Relationship Id="rId2" Type="http://schemas.openxmlformats.org/officeDocument/2006/relationships/image" Target="../media/image48.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0.pict"/><Relationship Id="rId2" Type="http://schemas.openxmlformats.org/officeDocument/2006/relationships/image" Target="../media/image48.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pict"/><Relationship Id="rId2" Type="http://schemas.openxmlformats.org/officeDocument/2006/relationships/image" Target="../media/image48.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pict"/><Relationship Id="rId2" Type="http://schemas.openxmlformats.org/officeDocument/2006/relationships/image" Target="../media/image48.pict"/></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7.pict"/><Relationship Id="rId2" Type="http://schemas.openxmlformats.org/officeDocument/2006/relationships/image" Target="../media/image58.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pict"/><Relationship Id="rId2" Type="http://schemas.openxmlformats.org/officeDocument/2006/relationships/image" Target="../media/image39.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4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4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4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9F83883-1298-AF45-879F-A95F8997FAC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8E04406-2BD1-5D45-93B9-7717059FBF8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B8793645-7C0B-3742-8B18-5751A673181C}" type="slidenum">
              <a:rPr lang="en-US"/>
              <a:pPr/>
              <a:t>1</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r>
              <a:rPr lang="en-US" sz="1200" kern="1200" dirty="0" smtClean="0">
                <a:solidFill>
                  <a:schemeClr val="tx1"/>
                </a:solidFill>
                <a:latin typeface="Arial" charset="0"/>
                <a:ea typeface="ＭＳ Ｐゴシック" charset="-128"/>
                <a:cs typeface="ＭＳ Ｐゴシック" charset="-128"/>
              </a:rPr>
              <a:t>So far, everything we’ve looked at has been single phase turbulence, i.e. smoke or fire simulations. In all these simulations, we’ve assumed that we have air, and some particulate floating around in it.</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A really obvious next question to ask is, what multi-phase simulations, where there is both an air phase and a water phase? These are also a staple of visual effects, but suffer from similar problems.</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You can meticulously manipulate a simulation at low resolution, but when you bump the resolution up, the motion changes entirely. Can we apply the same philosophy that we used for single phase simulations? Can we use some sort of simple model to add turbulent detail to a simulation, but in a way that doesn’t ruin all the previous design work? </a:t>
            </a:r>
            <a:r>
              <a:rPr lang="en-US" sz="1200" b="1" kern="1200" dirty="0" smtClean="0">
                <a:solidFill>
                  <a:schemeClr val="tx1"/>
                </a:solidFill>
                <a:latin typeface="Arial" charset="0"/>
                <a:ea typeface="ＭＳ Ｐゴシック" charset="-128"/>
                <a:cs typeface="ＭＳ Ｐゴシック" charset="-128"/>
              </a:rPr>
              <a:t>(show </a:t>
            </a:r>
            <a:r>
              <a:rPr lang="en-US" sz="1200" b="1" kern="1200" dirty="0" err="1" smtClean="0">
                <a:solidFill>
                  <a:schemeClr val="tx1"/>
                </a:solidFill>
                <a:latin typeface="Arial" charset="0"/>
                <a:ea typeface="ＭＳ Ｐゴシック" charset="-128"/>
                <a:cs typeface="ＭＳ Ｐゴシック" charset="-128"/>
              </a:rPr>
              <a:t>PhysBAM</a:t>
            </a:r>
            <a:r>
              <a:rPr lang="en-US" sz="1200" b="1" kern="1200" dirty="0" smtClean="0">
                <a:solidFill>
                  <a:schemeClr val="tx1"/>
                </a:solidFill>
                <a:latin typeface="Arial" charset="0"/>
                <a:ea typeface="ＭＳ Ｐゴシック" charset="-128"/>
                <a:cs typeface="ＭＳ Ｐゴシック" charset="-128"/>
              </a:rPr>
              <a:t> resolutions)</a:t>
            </a:r>
            <a:endParaRPr lang="en-US" sz="1200" kern="1200" dirty="0" smtClean="0">
              <a:solidFill>
                <a:schemeClr val="tx1"/>
              </a:solidFill>
              <a:latin typeface="Arial" charset="0"/>
              <a:ea typeface="ＭＳ Ｐゴシック" charset="-128"/>
              <a:cs typeface="ＭＳ Ｐゴシック" charset="-128"/>
            </a:endParaRPr>
          </a:p>
          <a:p>
            <a:pPr eaLnBrk="1" hangingPunct="1"/>
            <a:endParaRPr lang="en-US" dirty="0">
              <a:ea typeface="Times New Roman" charset="0"/>
              <a:cs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There’s always the hard way. The surface of the liquid can be represented as a triangle mesh, and we can simulate the wave equation on the triangle mesh. This works okay if your mesh connectivity is fixed,</a:t>
            </a:r>
            <a:r>
              <a:rPr lang="en-US" sz="1200" kern="1200" baseline="0" dirty="0" smtClean="0">
                <a:solidFill>
                  <a:schemeClr val="tx1"/>
                </a:solidFill>
                <a:latin typeface="Arial" charset="0"/>
                <a:ea typeface="ＭＳ Ｐゴシック" charset="-128"/>
                <a:cs typeface="ＭＳ Ｐゴシック" charset="-128"/>
              </a:rPr>
              <a:t> and was done by Angst et al in 2008, which actually included my colleague Nils.</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It is possible to do this, as was shown by </a:t>
            </a:r>
            <a:r>
              <a:rPr lang="en-US" sz="1200" b="1" kern="1200" dirty="0" smtClean="0">
                <a:solidFill>
                  <a:schemeClr val="tx1"/>
                </a:solidFill>
                <a:latin typeface="Arial" charset="0"/>
                <a:ea typeface="ＭＳ Ｐゴシック" charset="-128"/>
                <a:cs typeface="ＭＳ Ｐゴシック" charset="-128"/>
              </a:rPr>
              <a:t>(</a:t>
            </a:r>
            <a:r>
              <a:rPr lang="en-US" sz="1200" b="1" kern="1200" dirty="0" err="1" smtClean="0">
                <a:solidFill>
                  <a:schemeClr val="tx1"/>
                </a:solidFill>
                <a:latin typeface="Arial" charset="0"/>
                <a:ea typeface="ＭＳ Ｐゴシック" charset="-128"/>
                <a:cs typeface="ＭＳ Ｐゴシック" charset="-128"/>
              </a:rPr>
              <a:t>Wojtan</a:t>
            </a:r>
            <a:r>
              <a:rPr lang="en-US" sz="1200" b="1" kern="1200" dirty="0" smtClean="0">
                <a:solidFill>
                  <a:schemeClr val="tx1"/>
                </a:solidFill>
                <a:latin typeface="Arial" charset="0"/>
                <a:ea typeface="ＭＳ Ｐゴシック" charset="-128"/>
                <a:cs typeface="ＭＳ Ｐゴシック" charset="-128"/>
              </a:rPr>
              <a:t> paper)</a:t>
            </a:r>
            <a:r>
              <a:rPr lang="en-US" sz="1200" kern="1200" dirty="0" smtClean="0">
                <a:solidFill>
                  <a:schemeClr val="tx1"/>
                </a:solidFill>
                <a:latin typeface="Arial" charset="0"/>
                <a:ea typeface="ＭＳ Ｐゴシック" charset="-128"/>
                <a:cs typeface="ＭＳ Ｐゴシック" charset="-128"/>
              </a:rPr>
              <a:t>. It’s not always easy though, and if you want to use some other equation for wave motion, not just the wave equation, it’s not clear how to do things.</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This</a:t>
            </a:r>
            <a:r>
              <a:rPr lang="en-US" sz="1200" kern="1200" baseline="0" dirty="0" smtClean="0">
                <a:solidFill>
                  <a:schemeClr val="tx1"/>
                </a:solidFill>
                <a:latin typeface="Arial" charset="0"/>
                <a:ea typeface="ＭＳ Ｐゴシック" charset="-128"/>
                <a:cs typeface="ＭＳ Ｐゴシック" charset="-128"/>
              </a:rPr>
              <a:t> is again on a </a:t>
            </a:r>
            <a:r>
              <a:rPr lang="en-US" sz="1200" kern="1200" baseline="0" dirty="0" err="1" smtClean="0">
                <a:solidFill>
                  <a:schemeClr val="tx1"/>
                </a:solidFill>
                <a:latin typeface="Arial" charset="0"/>
                <a:ea typeface="ＭＳ Ｐゴシック" charset="-128"/>
                <a:cs typeface="ＭＳ Ｐゴシック" charset="-128"/>
              </a:rPr>
              <a:t>Lagrangian</a:t>
            </a:r>
            <a:r>
              <a:rPr lang="en-US" sz="1200" kern="1200" baseline="0" dirty="0" smtClean="0">
                <a:solidFill>
                  <a:schemeClr val="tx1"/>
                </a:solidFill>
                <a:latin typeface="Arial" charset="0"/>
                <a:ea typeface="ＭＳ Ｐゴシック" charset="-128"/>
                <a:cs typeface="ＭＳ Ｐゴシック" charset="-128"/>
              </a:rPr>
              <a:t> mesh, and it’s not that clear how to apply it on a surface with </a:t>
            </a:r>
            <a:r>
              <a:rPr lang="en-US" sz="1200" kern="1200" baseline="0" dirty="0" err="1" smtClean="0">
                <a:solidFill>
                  <a:schemeClr val="tx1"/>
                </a:solidFill>
                <a:latin typeface="Arial" charset="0"/>
                <a:ea typeface="ＭＳ Ｐゴシック" charset="-128"/>
                <a:cs typeface="ＭＳ Ｐゴシック" charset="-128"/>
              </a:rPr>
              <a:t>artbitrary</a:t>
            </a:r>
            <a:r>
              <a:rPr lang="en-US" sz="1200" kern="1200" baseline="0" dirty="0" smtClean="0">
                <a:solidFill>
                  <a:schemeClr val="tx1"/>
                </a:solidFill>
                <a:latin typeface="Arial" charset="0"/>
                <a:ea typeface="ＭＳ Ｐゴシック" charset="-128"/>
                <a:cs typeface="ＭＳ Ｐゴシック" charset="-128"/>
              </a:rPr>
              <a:t> topology</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Instead we’re going to use an elegant new embedding method called the closest point method that doesn’t use need any sort of fancy mesh tracking strategy. I’ll introduce the general idea first, and then we’ll go into how it doesn’t do quite what we want it to, so we need to invent some new pieces.</a:t>
            </a:r>
          </a:p>
          <a:p>
            <a:r>
              <a:rPr lang="en-US" sz="1200" kern="1200" dirty="0" smtClean="0">
                <a:solidFill>
                  <a:schemeClr val="tx1"/>
                </a:solidFill>
                <a:latin typeface="Arial" charset="0"/>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Let’s start with something really simple, a 2D wave equation simulation. Here’s the wave equation. We can use any time integration scheme we want for the time derivative, the important part is the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here.</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Let’s start with something really simple, a 2D wave equation simulation. Here’s the wave equation. We can use any time integration scheme we want for the time derivative, the important part is the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here.</a:t>
            </a:r>
            <a:endParaRPr lang="en-US" sz="1200" kern="1200" smtClean="0">
              <a:solidFill>
                <a:schemeClr val="tx1"/>
              </a:solidFill>
              <a:latin typeface="Arial" charset="0"/>
              <a:ea typeface="ＭＳ Ｐゴシック" charset="-128"/>
              <a:cs typeface="ＭＳ Ｐゴシック" charset="-128"/>
            </a:endParaRPr>
          </a:p>
          <a:p>
            <a:endParaRPr lang="en-US"/>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Let’s start with something really simple, a 2D wave equation simulation. Here’s the wave equation. We can use any time integration scheme we want for the time derivative, the important part is the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here.</a:t>
            </a:r>
            <a:endParaRPr lang="en-US" sz="1200" kern="1200" smtClean="0">
              <a:solidFill>
                <a:schemeClr val="tx1"/>
              </a:solidFill>
              <a:latin typeface="Arial" charset="0"/>
              <a:ea typeface="ＭＳ Ｐゴシック" charset="-128"/>
              <a:cs typeface="ＭＳ Ｐゴシック" charset="-128"/>
            </a:endParaRPr>
          </a:p>
          <a:p>
            <a:endParaRPr lang="en-US"/>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If we simulate things on a flat plane, </a:t>
            </a:r>
            <a:r>
              <a:rPr lang="en-US" sz="1200" kern="1200" dirty="0" err="1" smtClean="0">
                <a:solidFill>
                  <a:schemeClr val="tx1"/>
                </a:solidFill>
                <a:latin typeface="Arial" charset="0"/>
                <a:ea typeface="ＭＳ Ｐゴシック" charset="-128"/>
                <a:cs typeface="ＭＳ Ｐゴシック" charset="-128"/>
              </a:rPr>
              <a:t>discretizing</a:t>
            </a:r>
            <a:r>
              <a:rPr lang="en-US" sz="1200" kern="1200" dirty="0" smtClean="0">
                <a:solidFill>
                  <a:schemeClr val="tx1"/>
                </a:solidFill>
                <a:latin typeface="Arial" charset="0"/>
                <a:ea typeface="ＭＳ Ｐゴシック" charset="-128"/>
                <a:cs typeface="ＭＳ Ｐゴシック" charset="-128"/>
              </a:rPr>
              <a:t> the </a:t>
            </a:r>
            <a:r>
              <a:rPr lang="en-US" sz="1200" kern="1200" dirty="0" err="1" smtClean="0">
                <a:solidFill>
                  <a:schemeClr val="tx1"/>
                </a:solidFill>
                <a:latin typeface="Arial" charset="0"/>
                <a:ea typeface="ＭＳ Ｐゴシック" charset="-128"/>
                <a:cs typeface="ＭＳ Ｐゴシック" charset="-128"/>
              </a:rPr>
              <a:t>Laplaican</a:t>
            </a:r>
            <a:r>
              <a:rPr lang="en-US" sz="1200" kern="1200" dirty="0" smtClean="0">
                <a:solidFill>
                  <a:schemeClr val="tx1"/>
                </a:solidFill>
                <a:latin typeface="Arial" charset="0"/>
                <a:ea typeface="ＭＳ Ｐゴシック" charset="-128"/>
                <a:cs typeface="ＭＳ Ｐゴシック" charset="-128"/>
              </a:rPr>
              <a:t> is really easy. We get the standard 5 point star, and we apply it everywhere over the domain.</a:t>
            </a:r>
            <a:endParaRPr lang="en-US" sz="1200" kern="120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If we simulate things on a flat plane, </a:t>
            </a:r>
            <a:r>
              <a:rPr lang="en-US" sz="1200" kern="1200" dirty="0" err="1" smtClean="0">
                <a:solidFill>
                  <a:schemeClr val="tx1"/>
                </a:solidFill>
                <a:latin typeface="Arial" charset="0"/>
                <a:ea typeface="ＭＳ Ｐゴシック" charset="-128"/>
                <a:cs typeface="ＭＳ Ｐゴシック" charset="-128"/>
              </a:rPr>
              <a:t>discretizing</a:t>
            </a:r>
            <a:r>
              <a:rPr lang="en-US" sz="1200" kern="1200" dirty="0" smtClean="0">
                <a:solidFill>
                  <a:schemeClr val="tx1"/>
                </a:solidFill>
                <a:latin typeface="Arial" charset="0"/>
                <a:ea typeface="ＭＳ Ｐゴシック" charset="-128"/>
                <a:cs typeface="ＭＳ Ｐゴシック" charset="-128"/>
              </a:rPr>
              <a:t> the </a:t>
            </a:r>
            <a:r>
              <a:rPr lang="en-US" sz="1200" kern="1200" dirty="0" err="1" smtClean="0">
                <a:solidFill>
                  <a:schemeClr val="tx1"/>
                </a:solidFill>
                <a:latin typeface="Arial" charset="0"/>
                <a:ea typeface="ＭＳ Ｐゴシック" charset="-128"/>
                <a:cs typeface="ＭＳ Ｐゴシック" charset="-128"/>
              </a:rPr>
              <a:t>Laplaican</a:t>
            </a:r>
            <a:r>
              <a:rPr lang="en-US" sz="1200" kern="1200" dirty="0" smtClean="0">
                <a:solidFill>
                  <a:schemeClr val="tx1"/>
                </a:solidFill>
                <a:latin typeface="Arial" charset="0"/>
                <a:ea typeface="ＭＳ Ｐゴシック" charset="-128"/>
                <a:cs typeface="ＭＳ Ｐゴシック" charset="-128"/>
              </a:rPr>
              <a:t> is really easy. We get the standard 5 point star, and we apply it everywhere over the domain.</a:t>
            </a:r>
            <a:endParaRPr lang="en-US" sz="1200" kern="120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Here’s a central bump we inserted into the center, and it propagates outwards from the middle. </a:t>
            </a:r>
            <a:r>
              <a:rPr lang="en-US" sz="1200" b="1" kern="1200" dirty="0" smtClean="0">
                <a:solidFill>
                  <a:schemeClr val="tx1"/>
                </a:solidFill>
                <a:latin typeface="Arial" charset="0"/>
                <a:ea typeface="ＭＳ Ｐゴシック" charset="-128"/>
                <a:cs typeface="ＭＳ Ｐゴシック" charset="-128"/>
              </a:rPr>
              <a:t>(displaced plane </a:t>
            </a:r>
            <a:r>
              <a:rPr lang="en-US" sz="1200" b="1" kern="1200" dirty="0" err="1" smtClean="0">
                <a:solidFill>
                  <a:schemeClr val="tx1"/>
                </a:solidFill>
                <a:latin typeface="Arial" charset="0"/>
                <a:ea typeface="ＭＳ Ｐゴシック" charset="-128"/>
                <a:cs typeface="ＭＳ Ｐゴシック" charset="-128"/>
              </a:rPr>
              <a:t>sim</a:t>
            </a:r>
            <a:r>
              <a:rPr lang="en-US" sz="1200" b="1" kern="1200" dirty="0" smtClean="0">
                <a:solidFill>
                  <a:schemeClr val="tx1"/>
                </a:solidFill>
                <a:latin typeface="Arial" charset="0"/>
                <a:ea typeface="ＭＳ Ｐゴシック" charset="-128"/>
                <a:cs typeface="ＭＳ Ｐゴシック" charset="-128"/>
              </a:rPr>
              <a:t>)</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Houdini simulation, at</a:t>
            </a:r>
            <a:r>
              <a:rPr lang="en-US" baseline="0" dirty="0" smtClean="0"/>
              <a:t> 100^3. This demo is courtesy of Jeff </a:t>
            </a:r>
            <a:r>
              <a:rPr lang="en-US" baseline="0" dirty="0" err="1" smtClean="0"/>
              <a:t>Lait</a:t>
            </a:r>
            <a:r>
              <a:rPr lang="en-US" baseline="0" dirty="0" smtClean="0"/>
              <a:t> at Side Effects Software</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The wave equation does in fact deal with height displacements, but for the time being it’s more helpful to think of the height as a scalar, so it’s just this ink propagating outwards, like we can see here. It’s the same simulation, just a different visualization. </a:t>
            </a:r>
            <a:r>
              <a:rPr lang="en-US" sz="1200" b="1" kern="1200" dirty="0" smtClean="0">
                <a:solidFill>
                  <a:schemeClr val="tx1"/>
                </a:solidFill>
                <a:latin typeface="Arial" charset="0"/>
                <a:ea typeface="ＭＳ Ｐゴシック" charset="-128"/>
                <a:cs typeface="ＭＳ Ｐゴシック" charset="-128"/>
              </a:rPr>
              <a:t>(scalar plane </a:t>
            </a:r>
            <a:r>
              <a:rPr lang="en-US" sz="1200" b="1" kern="1200" dirty="0" err="1" smtClean="0">
                <a:solidFill>
                  <a:schemeClr val="tx1"/>
                </a:solidFill>
                <a:latin typeface="Arial" charset="0"/>
                <a:ea typeface="ＭＳ Ｐゴシック" charset="-128"/>
                <a:cs typeface="ＭＳ Ｐゴシック" charset="-128"/>
              </a:rPr>
              <a:t>sim</a:t>
            </a:r>
            <a:r>
              <a:rPr lang="en-US" sz="1200" b="1" kern="1200" dirty="0" smtClean="0">
                <a:solidFill>
                  <a:schemeClr val="tx1"/>
                </a:solidFill>
                <a:latin typeface="Arial" charset="0"/>
                <a:ea typeface="ＭＳ Ｐゴシック" charset="-128"/>
                <a:cs typeface="ＭＳ Ｐゴシック" charset="-128"/>
              </a:rPr>
              <a:t>)</a:t>
            </a:r>
            <a:endParaRPr lang="en-US" sz="1200"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Now we’re going to do something that may seem strange at first, but I promise will lead somewhere. Let’s take our 2D simulation data and build its </a:t>
            </a:r>
            <a:r>
              <a:rPr lang="en-US" sz="1200" i="1" kern="1200" dirty="0" smtClean="0">
                <a:solidFill>
                  <a:schemeClr val="tx1"/>
                </a:solidFill>
                <a:latin typeface="Arial" charset="0"/>
                <a:ea typeface="ＭＳ Ｐゴシック" charset="-128"/>
                <a:cs typeface="ＭＳ Ｐゴシック" charset="-128"/>
              </a:rPr>
              <a:t>extension field</a:t>
            </a:r>
            <a:r>
              <a:rPr lang="en-US" sz="1200" kern="1200" dirty="0" smtClean="0">
                <a:solidFill>
                  <a:schemeClr val="tx1"/>
                </a:solidFill>
                <a:latin typeface="Arial" charset="0"/>
                <a:ea typeface="ＭＳ Ｐゴシック" charset="-128"/>
                <a:cs typeface="ＭＳ Ｐゴシック" charset="-128"/>
              </a:rPr>
              <a:t>.</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First we’ll embed the 2D surface</a:t>
            </a:r>
            <a:r>
              <a:rPr lang="en-US" sz="1200" kern="1200" baseline="0" dirty="0" smtClean="0">
                <a:solidFill>
                  <a:schemeClr val="tx1"/>
                </a:solidFill>
                <a:latin typeface="Arial" charset="0"/>
                <a:ea typeface="ＭＳ Ｐゴシック" charset="-128"/>
                <a:cs typeface="ＭＳ Ｐゴシック" charset="-128"/>
              </a:rPr>
              <a:t> into a 3D volume.</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We take a vertical slice through the middle here</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Actually</a:t>
            </a:r>
            <a:r>
              <a:rPr lang="en-US" sz="1200" kern="1200" baseline="0" dirty="0" smtClean="0">
                <a:solidFill>
                  <a:schemeClr val="tx1"/>
                </a:solidFill>
                <a:latin typeface="Arial" charset="0"/>
                <a:ea typeface="ＭＳ Ｐゴシック" charset="-128"/>
                <a:cs typeface="ＭＳ Ｐゴシック" charset="-128"/>
              </a:rPr>
              <a:t> things are a little clearer to illustrate if the plane information is a little more substantial, so let’s take a slice after the waves have developed a little bit</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We take a vertical slice through the middle here, and we can see that the scalar data only lives on one thin line. </a:t>
            </a:r>
            <a:r>
              <a:rPr lang="en-US" sz="1200" b="1" kern="1200" smtClean="0">
                <a:solidFill>
                  <a:schemeClr val="tx1"/>
                </a:solidFill>
                <a:latin typeface="Arial" charset="0"/>
                <a:ea typeface="ＭＳ Ｐゴシック" charset="-128"/>
                <a:cs typeface="ＭＳ Ｐゴシック" charset="-128"/>
              </a:rPr>
              <a:t>(thin line)</a:t>
            </a:r>
            <a:endParaRPr lang="en-US" sz="1200" kern="1200" smtClean="0">
              <a:solidFill>
                <a:schemeClr val="tx1"/>
              </a:solidFill>
              <a:latin typeface="Arial" charset="0"/>
              <a:ea typeface="ＭＳ Ｐゴシック" charset="-128"/>
              <a:cs typeface="ＭＳ Ｐゴシック" charset="-128"/>
            </a:endParaRPr>
          </a:p>
          <a:p>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It’s a little clearer to see if we color in the</a:t>
            </a:r>
            <a:r>
              <a:rPr lang="en-US" sz="1200" kern="1200" baseline="0" dirty="0" smtClean="0">
                <a:solidFill>
                  <a:schemeClr val="tx1"/>
                </a:solidFill>
                <a:latin typeface="Arial" charset="0"/>
                <a:ea typeface="ＭＳ Ｐゴシック" charset="-128"/>
                <a:cs typeface="ＭＳ Ｐゴシック" charset="-128"/>
              </a:rPr>
              <a:t> air as red and the water as blue. Now we see the scalars only live on the surface at the moment.</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Let’s extend</a:t>
            </a:r>
            <a:r>
              <a:rPr lang="en-US" sz="1200" kern="1200" baseline="0" dirty="0" smtClean="0">
                <a:solidFill>
                  <a:schemeClr val="tx1"/>
                </a:solidFill>
                <a:latin typeface="Arial" charset="0"/>
                <a:ea typeface="ＭＳ Ｐゴシック" charset="-128"/>
                <a:cs typeface="ＭＳ Ｐゴシック" charset="-128"/>
              </a:rPr>
              <a:t> the scalars in the normal directions</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Let’s extend</a:t>
            </a:r>
            <a:r>
              <a:rPr lang="en-US" sz="1200" kern="1200" baseline="0" dirty="0" smtClean="0">
                <a:solidFill>
                  <a:schemeClr val="tx1"/>
                </a:solidFill>
                <a:latin typeface="Arial" charset="0"/>
                <a:ea typeface="ＭＳ Ｐゴシック" charset="-128"/>
                <a:cs typeface="ＭＳ Ｐゴシック" charset="-128"/>
              </a:rPr>
              <a:t> the scalars in the normal directions.</a:t>
            </a:r>
          </a:p>
          <a:p>
            <a:endParaRPr lang="en-US" sz="1200" kern="1200" baseline="0" dirty="0" smtClean="0">
              <a:solidFill>
                <a:schemeClr val="tx1"/>
              </a:solidFill>
              <a:latin typeface="Arial" charset="0"/>
              <a:ea typeface="ＭＳ Ｐゴシック" charset="-128"/>
              <a:cs typeface="ＭＳ Ｐゴシック" charset="-128"/>
            </a:endParaRPr>
          </a:p>
          <a:p>
            <a:r>
              <a:rPr lang="en-US" sz="1200" kern="1200" baseline="0" dirty="0" smtClean="0">
                <a:solidFill>
                  <a:schemeClr val="tx1"/>
                </a:solidFill>
                <a:latin typeface="Arial" charset="0"/>
                <a:ea typeface="ＭＳ Ｐゴシック" charset="-128"/>
                <a:cs typeface="ＭＳ Ｐゴシック" charset="-128"/>
              </a:rPr>
              <a:t>What we have now is the extension field of the original surface field, so there’s now a scalar defined at every position in 3D space that corresponds to some quantity on the surface.</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So instead of using the 2D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in</a:t>
            </a:r>
            <a:r>
              <a:rPr lang="en-US" sz="1200" kern="1200" baseline="0" dirty="0" smtClean="0">
                <a:solidFill>
                  <a:schemeClr val="tx1"/>
                </a:solidFill>
                <a:latin typeface="Arial" charset="0"/>
                <a:ea typeface="ＭＳ Ｐゴシック" charset="-128"/>
                <a:cs typeface="ＭＳ Ｐゴシック" charset="-128"/>
              </a:rPr>
              <a:t> the 2D plane to evolve the wave equation</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We’re going to use</a:t>
            </a:r>
            <a:r>
              <a:rPr lang="en-US" sz="1200" kern="1200" baseline="0" dirty="0" smtClean="0">
                <a:solidFill>
                  <a:schemeClr val="tx1"/>
                </a:solidFill>
                <a:latin typeface="Arial" charset="0"/>
                <a:ea typeface="ＭＳ Ｐゴシック" charset="-128"/>
                <a:cs typeface="ＭＳ Ｐゴシック" charset="-128"/>
              </a:rPr>
              <a:t> the 3D </a:t>
            </a:r>
            <a:r>
              <a:rPr lang="en-US" sz="1200" kern="1200" baseline="0" dirty="0" err="1" smtClean="0">
                <a:solidFill>
                  <a:schemeClr val="tx1"/>
                </a:solidFill>
                <a:latin typeface="Arial" charset="0"/>
                <a:ea typeface="ＭＳ Ｐゴシック" charset="-128"/>
                <a:cs typeface="ＭＳ Ｐゴシック" charset="-128"/>
              </a:rPr>
              <a:t>Laplacian</a:t>
            </a:r>
            <a:r>
              <a:rPr lang="en-US" sz="1200" kern="1200" baseline="0" dirty="0" smtClean="0">
                <a:solidFill>
                  <a:schemeClr val="tx1"/>
                </a:solidFill>
                <a:latin typeface="Arial" charset="0"/>
                <a:ea typeface="ＭＳ Ｐゴシック" charset="-128"/>
                <a:cs typeface="ＭＳ Ｐゴシック" charset="-128"/>
              </a:rPr>
              <a:t> throughout all space. So the 3D </a:t>
            </a:r>
            <a:r>
              <a:rPr lang="en-US" sz="1200" kern="1200" baseline="0" dirty="0" err="1" smtClean="0">
                <a:solidFill>
                  <a:schemeClr val="tx1"/>
                </a:solidFill>
                <a:latin typeface="Arial" charset="0"/>
                <a:ea typeface="ＭＳ Ｐゴシック" charset="-128"/>
                <a:cs typeface="ＭＳ Ｐゴシック" charset="-128"/>
              </a:rPr>
              <a:t>Laplacian</a:t>
            </a:r>
            <a:r>
              <a:rPr lang="en-US" sz="1200" kern="1200" baseline="0" dirty="0" smtClean="0">
                <a:solidFill>
                  <a:schemeClr val="tx1"/>
                </a:solidFill>
                <a:latin typeface="Arial" charset="0"/>
                <a:ea typeface="ＭＳ Ｐゴシック" charset="-128"/>
                <a:cs typeface="ＭＳ Ｐゴシック" charset="-128"/>
              </a:rPr>
              <a:t> looks very similar to the 2D version,</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our result, which we</a:t>
            </a:r>
            <a:r>
              <a:rPr lang="en-US" baseline="0" dirty="0" smtClean="0"/>
              <a:t> used to up-res the original 100^3 simulation. There’s a lot more detail here.</a:t>
            </a:r>
            <a:endParaRPr lang="en-US" dirty="0" smtClean="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But we stick two more neighbors onto the stencil</a:t>
            </a:r>
            <a:r>
              <a:rPr lang="en-US" sz="1200" kern="1200" baseline="0" dirty="0" smtClean="0">
                <a:solidFill>
                  <a:schemeClr val="tx1"/>
                </a:solidFill>
                <a:latin typeface="Arial" charset="0"/>
                <a:ea typeface="ＭＳ Ｐゴシック" charset="-128"/>
                <a:cs typeface="ＭＳ Ｐゴシック" charset="-128"/>
              </a:rPr>
              <a:t> to account for the third dimension.</a:t>
            </a:r>
          </a:p>
          <a:p>
            <a:endParaRPr lang="en-US" sz="1200" kern="1200" baseline="0" dirty="0" smtClean="0">
              <a:solidFill>
                <a:schemeClr val="tx1"/>
              </a:solidFill>
              <a:latin typeface="Arial" charset="0"/>
              <a:ea typeface="ＭＳ Ｐゴシック" charset="-128"/>
              <a:cs typeface="ＭＳ Ｐゴシック" charset="-128"/>
            </a:endParaRPr>
          </a:p>
          <a:p>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We’re going</a:t>
            </a:r>
            <a:r>
              <a:rPr lang="en-US" sz="1200" kern="1200" baseline="0" dirty="0" smtClean="0">
                <a:solidFill>
                  <a:schemeClr val="tx1"/>
                </a:solidFill>
                <a:latin typeface="Arial" charset="0"/>
                <a:ea typeface="ＭＳ Ｐゴシック" charset="-128"/>
                <a:cs typeface="ＭＳ Ｐゴシック" charset="-128"/>
              </a:rPr>
              <a:t> to go ahead and integrate this just like a 3D simulation, but with the key difference that after each </a:t>
            </a:r>
            <a:r>
              <a:rPr lang="en-US" sz="1200" kern="1200" baseline="0" dirty="0" err="1" smtClean="0">
                <a:solidFill>
                  <a:schemeClr val="tx1"/>
                </a:solidFill>
                <a:latin typeface="Arial" charset="0"/>
                <a:ea typeface="ＭＳ Ｐゴシック" charset="-128"/>
                <a:cs typeface="ＭＳ Ｐゴシック" charset="-128"/>
              </a:rPr>
              <a:t>timestep</a:t>
            </a:r>
            <a:r>
              <a:rPr lang="en-US" sz="1200" kern="1200" baseline="0" dirty="0" smtClean="0">
                <a:solidFill>
                  <a:schemeClr val="tx1"/>
                </a:solidFill>
                <a:latin typeface="Arial" charset="0"/>
                <a:ea typeface="ＭＳ Ｐゴシック" charset="-128"/>
                <a:cs typeface="ＭＳ Ｐゴシック" charset="-128"/>
              </a:rPr>
              <a:t>, we’re going to rebuild the extension field. So, we’ll re-propagate out all quantities from the surface.</a:t>
            </a:r>
          </a:p>
          <a:p>
            <a:endParaRPr lang="en-US" sz="1200" kern="1200" baseline="0" dirty="0" smtClean="0">
              <a:solidFill>
                <a:schemeClr val="tx1"/>
              </a:solidFill>
              <a:latin typeface="Arial" charset="0"/>
              <a:ea typeface="ＭＳ Ｐゴシック" charset="-128"/>
              <a:cs typeface="ＭＳ Ｐゴシック" charset="-128"/>
            </a:endParaRPr>
          </a:p>
          <a:p>
            <a:r>
              <a:rPr lang="en-US" sz="1200" kern="1200" baseline="0" dirty="0" smtClean="0">
                <a:solidFill>
                  <a:schemeClr val="tx1"/>
                </a:solidFill>
                <a:latin typeface="Arial" charset="0"/>
                <a:ea typeface="ＭＳ Ｐゴシック" charset="-128"/>
                <a:cs typeface="ＭＳ Ｐゴシック" charset="-128"/>
              </a:rPr>
              <a:t>So we do that, and here’s what we get:</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Actually, we get back the exact same simulation </a:t>
            </a:r>
            <a:r>
              <a:rPr lang="en-US" sz="1200" b="1" kern="1200" dirty="0" smtClean="0">
                <a:solidFill>
                  <a:schemeClr val="tx1"/>
                </a:solidFill>
                <a:latin typeface="Arial" charset="0"/>
                <a:ea typeface="ＭＳ Ｐゴシック" charset="-128"/>
                <a:cs typeface="ＭＳ Ｐゴシック" charset="-128"/>
              </a:rPr>
              <a:t>(show scalar plane </a:t>
            </a:r>
            <a:r>
              <a:rPr lang="en-US" sz="1200" b="1" kern="1200" dirty="0" err="1" smtClean="0">
                <a:solidFill>
                  <a:schemeClr val="tx1"/>
                </a:solidFill>
                <a:latin typeface="Arial" charset="0"/>
                <a:ea typeface="ＭＳ Ｐゴシック" charset="-128"/>
                <a:cs typeface="ＭＳ Ｐゴシック" charset="-128"/>
              </a:rPr>
              <a:t>sim</a:t>
            </a:r>
            <a:r>
              <a:rPr lang="en-US" sz="1200" b="1" kern="1200" dirty="0" smtClean="0">
                <a:solidFill>
                  <a:schemeClr val="tx1"/>
                </a:solidFill>
                <a:latin typeface="Arial" charset="0"/>
                <a:ea typeface="ＭＳ Ｐゴシック" charset="-128"/>
                <a:cs typeface="ＭＳ Ｐゴシック" charset="-128"/>
              </a:rPr>
              <a:t>)</a:t>
            </a:r>
            <a:endParaRPr lang="en-US" sz="1200" kern="1200" dirty="0" smtClean="0">
              <a:solidFill>
                <a:schemeClr val="tx1"/>
              </a:solidFill>
              <a:latin typeface="Arial" charset="0"/>
              <a:ea typeface="ＭＳ Ｐゴシック" charset="-128"/>
              <a:cs typeface="ＭＳ Ｐゴシック" charset="-128"/>
            </a:endParaRP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Why did this happen? It seems like we’re not simulating the 2D wave equation anymore, but some weird and arbitrary 3D problem now.</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Let’s take a closer look at what’s going on. </a:t>
            </a:r>
            <a:r>
              <a:rPr lang="en-US" sz="1200" b="1" kern="1200" dirty="0" smtClean="0">
                <a:solidFill>
                  <a:schemeClr val="tx1"/>
                </a:solidFill>
                <a:latin typeface="Arial" charset="0"/>
                <a:ea typeface="ＭＳ Ｐゴシック" charset="-128"/>
                <a:cs typeface="ＭＳ Ｐゴシック" charset="-128"/>
              </a:rPr>
              <a:t>(zoom in on some grid cells)</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So we’re applying the 3D</a:t>
            </a:r>
            <a:r>
              <a:rPr lang="en-US" sz="1200" kern="1200" baseline="0" dirty="0" smtClean="0">
                <a:solidFill>
                  <a:schemeClr val="tx1"/>
                </a:solidFill>
                <a:latin typeface="Arial" charset="0"/>
                <a:ea typeface="ＭＳ Ｐゴシック" charset="-128"/>
                <a:cs typeface="ＭＳ Ｐゴシック" charset="-128"/>
              </a:rPr>
              <a:t> </a:t>
            </a:r>
            <a:r>
              <a:rPr lang="en-US" sz="1200" kern="1200" baseline="0" dirty="0" err="1" smtClean="0">
                <a:solidFill>
                  <a:schemeClr val="tx1"/>
                </a:solidFill>
                <a:latin typeface="Arial" charset="0"/>
                <a:ea typeface="ＭＳ Ｐゴシック" charset="-128"/>
                <a:cs typeface="ＭＳ Ｐゴシック" charset="-128"/>
              </a:rPr>
              <a:t>Laplacian</a:t>
            </a:r>
            <a:r>
              <a:rPr lang="en-US" sz="1200" kern="1200" baseline="0" dirty="0" smtClean="0">
                <a:solidFill>
                  <a:schemeClr val="tx1"/>
                </a:solidFill>
                <a:latin typeface="Arial" charset="0"/>
                <a:ea typeface="ＭＳ Ｐゴシック" charset="-128"/>
                <a:cs typeface="ＭＳ Ｐゴシック" charset="-128"/>
              </a:rPr>
              <a:t> throughout space here</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Which is in fact the sum of a 1D stencil</a:t>
            </a:r>
            <a:r>
              <a:rPr lang="en-US" sz="1200" kern="1200" baseline="0" dirty="0" smtClean="0">
                <a:solidFill>
                  <a:schemeClr val="tx1"/>
                </a:solidFill>
                <a:latin typeface="Arial" charset="0"/>
                <a:ea typeface="ＭＳ Ｐゴシック" charset="-128"/>
                <a:cs typeface="ＭＳ Ｐゴシック" charset="-128"/>
              </a:rPr>
              <a:t> in three directions</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Now if</a:t>
            </a:r>
            <a:r>
              <a:rPr lang="en-US" sz="1200" kern="1200" baseline="0" dirty="0" smtClean="0">
                <a:solidFill>
                  <a:schemeClr val="tx1"/>
                </a:solidFill>
                <a:latin typeface="Arial" charset="0"/>
                <a:ea typeface="ＭＳ Ｐゴシック" charset="-128"/>
                <a:cs typeface="ＭＳ Ｐゴシック" charset="-128"/>
              </a:rPr>
              <a:t> we apply the 1D stencil that goes in the extension direction</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But</a:t>
            </a:r>
            <a:r>
              <a:rPr lang="en-US" sz="1200" kern="1200" baseline="0" dirty="0" smtClean="0">
                <a:solidFill>
                  <a:schemeClr val="tx1"/>
                </a:solidFill>
                <a:latin typeface="Arial" charset="0"/>
                <a:ea typeface="ＭＳ Ｐゴシック" charset="-128"/>
                <a:cs typeface="ＭＳ Ｐゴシック" charset="-128"/>
              </a:rPr>
              <a:t> remember that everything in this direction is a duplicate of the same value, so the convolution actually works out to zero.</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Which means that effectively, the stencil being used is really just the 2D stencil,</a:t>
            </a:r>
            <a:r>
              <a:rPr lang="en-US" sz="1200" kern="1200" baseline="0" dirty="0" smtClean="0">
                <a:solidFill>
                  <a:schemeClr val="tx1"/>
                </a:solidFill>
                <a:latin typeface="Arial" charset="0"/>
                <a:ea typeface="ＭＳ Ｐゴシック" charset="-128"/>
                <a:cs typeface="ＭＳ Ｐゴシック" charset="-128"/>
              </a:rPr>
              <a:t> but oriented in the tangent directions.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So really because we constructed things this way, nothing new happens in the </a:t>
            </a:r>
            <a:r>
              <a:rPr lang="en-US" sz="1200" kern="1200" dirty="0" err="1" smtClean="0">
                <a:solidFill>
                  <a:schemeClr val="tx1"/>
                </a:solidFill>
                <a:latin typeface="Arial" charset="0"/>
                <a:ea typeface="ＭＳ Ｐゴシック" charset="-128"/>
                <a:cs typeface="ＭＳ Ｐゴシック" charset="-128"/>
              </a:rPr>
              <a:t>z</a:t>
            </a:r>
            <a:r>
              <a:rPr lang="en-US" sz="1200" kern="1200" dirty="0" smtClean="0">
                <a:solidFill>
                  <a:schemeClr val="tx1"/>
                </a:solidFill>
                <a:latin typeface="Arial" charset="0"/>
                <a:ea typeface="ＭＳ Ｐゴシック" charset="-128"/>
                <a:cs typeface="ＭＳ Ｐゴシック" charset="-128"/>
              </a:rPr>
              <a:t> direction, and we’re still using exactly the 2D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and simulating the 2D wave equation.</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So far this has been a pointless exercise. We’ve devised a more expensive way of simulating something we already know how to simulate.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But, this method is actually not constrained to planes. Let’s do a curved surface instead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There’s been a whole bun</a:t>
            </a:r>
            <a:r>
              <a:rPr lang="en-US" baseline="0" dirty="0" smtClean="0"/>
              <a:t>ch of work looking at how to up-res smoke simulations, including our own. It’s become a pretty standard tool in visual effects, so it’s natural to ask if they can be generalized to liquids as well</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We’ll insert a bump into the middle</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But</a:t>
            </a:r>
            <a:r>
              <a:rPr lang="en-US" sz="1200" kern="1200" baseline="0" dirty="0" smtClean="0">
                <a:solidFill>
                  <a:schemeClr val="tx1"/>
                </a:solidFill>
                <a:latin typeface="Arial" charset="0"/>
                <a:ea typeface="ＭＳ Ｐゴシック" charset="-128"/>
                <a:cs typeface="ＭＳ Ｐゴシック" charset="-128"/>
              </a:rPr>
              <a:t> like before, let’s visualize it as a scalar</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If we run this method on it, we get</a:t>
            </a:r>
            <a:r>
              <a:rPr lang="en-US" sz="1200" kern="1200" baseline="0" dirty="0" smtClean="0">
                <a:solidFill>
                  <a:schemeClr val="tx1"/>
                </a:solidFill>
                <a:latin typeface="Arial" charset="0"/>
                <a:ea typeface="ＭＳ Ｐゴシック" charset="-128"/>
                <a:cs typeface="ＭＳ Ｐゴシック" charset="-128"/>
              </a:rPr>
              <a:t> the wave equation on a curved surface!</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46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compute the extension field for this as well, which is slightly trickier, but it</a:t>
            </a:r>
            <a:r>
              <a:rPr lang="en-US" baseline="0" dirty="0" smtClean="0"/>
              <a:t> is possible.</a:t>
            </a:r>
          </a:p>
          <a:p>
            <a:endParaRPr lang="en-US" baseline="0" dirty="0" smtClean="0"/>
          </a:p>
          <a:p>
            <a:r>
              <a:rPr lang="en-US" baseline="0" dirty="0" smtClean="0"/>
              <a:t>Here if we take a slice out of the middle</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a:t>
            </a:r>
            <a:r>
              <a:rPr lang="en-US" baseline="0" dirty="0" smtClean="0"/>
              <a:t> we get an extension field that looks like this. More complex than the one we saw before, but it makes sense. All the surface quantities have been </a:t>
            </a:r>
            <a:r>
              <a:rPr lang="en-US" baseline="0" dirty="0" err="1" smtClean="0"/>
              <a:t>extneded</a:t>
            </a:r>
            <a:r>
              <a:rPr lang="en-US" baseline="0" dirty="0" smtClean="0"/>
              <a:t> in the normal direction.</a:t>
            </a:r>
          </a:p>
          <a:p>
            <a:endParaRPr lang="en-US" baseline="0" dirty="0" smtClean="0"/>
          </a:p>
          <a:p>
            <a:r>
              <a:rPr lang="en-US" baseline="0" dirty="0" smtClean="0"/>
              <a:t>We actually develop a fast way of computing this field in our paper, but I’m going to skip over that part so we can get at a more interesting result.</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This is called the closest point method </a:t>
            </a:r>
            <a:r>
              <a:rPr lang="en-US" sz="1200" b="1" kern="1200" dirty="0" smtClean="0">
                <a:solidFill>
                  <a:schemeClr val="tx1"/>
                </a:solidFill>
                <a:latin typeface="Arial" charset="0"/>
                <a:ea typeface="ＭＳ Ｐゴシック" charset="-128"/>
                <a:cs typeface="ＭＳ Ｐゴシック" charset="-128"/>
              </a:rPr>
              <a:t>(show citations)</a:t>
            </a:r>
            <a:r>
              <a:rPr lang="en-US" sz="1200" kern="1200" dirty="0" smtClean="0">
                <a:solidFill>
                  <a:schemeClr val="tx1"/>
                </a:solidFill>
                <a:latin typeface="Arial" charset="0"/>
                <a:ea typeface="ＭＳ Ｐゴシック" charset="-128"/>
                <a:cs typeface="ＭＳ Ｐゴシック" charset="-128"/>
              </a:rPr>
              <a:t>, and nothing I’ve shown is novel, it’s been developed by others over the past few years. But, it is a really slick method of performing simulations on surfaces, and we’d like to use it for our purposes.</a:t>
            </a:r>
          </a:p>
          <a:p>
            <a:endParaRPr lang="en-US" dirty="0" smtClean="0"/>
          </a:p>
          <a:p>
            <a:r>
              <a:rPr lang="en-US" sz="1200" kern="1200" dirty="0" smtClean="0">
                <a:solidFill>
                  <a:schemeClr val="tx1"/>
                </a:solidFill>
                <a:latin typeface="Arial" charset="0"/>
                <a:ea typeface="ＭＳ Ｐゴシック" charset="-128"/>
                <a:cs typeface="ＭＳ Ｐゴシック" charset="-128"/>
              </a:rPr>
              <a:t>The main problem is that almost all of the previous work shows that it works great for the one operator we’ve just shown, the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and maybe something simpler, like the gradient. What if we want to simulate with something more complex?</a:t>
            </a:r>
          </a:p>
          <a:p>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In particular, instead of the classic wave equation, we’re interested in using the </a:t>
            </a:r>
            <a:r>
              <a:rPr lang="en-US" sz="1200" kern="1200" dirty="0" err="1" smtClean="0">
                <a:solidFill>
                  <a:schemeClr val="tx1"/>
                </a:solidFill>
                <a:latin typeface="Arial" charset="0"/>
                <a:ea typeface="ＭＳ Ｐゴシック" charset="-128"/>
                <a:cs typeface="ＭＳ Ｐゴシック" charset="-128"/>
              </a:rPr>
              <a:t>iWave</a:t>
            </a:r>
            <a:r>
              <a:rPr lang="en-US" sz="1200" kern="1200" dirty="0" smtClean="0">
                <a:solidFill>
                  <a:schemeClr val="tx1"/>
                </a:solidFill>
                <a:latin typeface="Arial" charset="0"/>
                <a:ea typeface="ＭＳ Ｐゴシック" charset="-128"/>
                <a:cs typeface="ＭＳ Ｐゴシック" charset="-128"/>
              </a:rPr>
              <a:t> method, a more sophisticated method that has been used extensively in production</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You’ll notice that the wave equation and the </a:t>
            </a:r>
            <a:r>
              <a:rPr lang="en-US" sz="1200" kern="1200" dirty="0" err="1" smtClean="0">
                <a:solidFill>
                  <a:schemeClr val="tx1"/>
                </a:solidFill>
                <a:latin typeface="Arial" charset="0"/>
                <a:ea typeface="ＭＳ Ｐゴシック" charset="-128"/>
                <a:cs typeface="ＭＳ Ｐゴシック" charset="-128"/>
              </a:rPr>
              <a:t>iwave</a:t>
            </a:r>
            <a:r>
              <a:rPr lang="en-US" sz="1200" kern="1200" dirty="0" smtClean="0">
                <a:solidFill>
                  <a:schemeClr val="tx1"/>
                </a:solidFill>
                <a:latin typeface="Arial" charset="0"/>
                <a:ea typeface="ＭＳ Ｐゴシック" charset="-128"/>
                <a:cs typeface="ＭＳ Ｐゴシック" charset="-128"/>
              </a:rPr>
              <a:t> equation look very similar, except that the </a:t>
            </a:r>
            <a:r>
              <a:rPr lang="en-US" sz="1200" kern="1200" dirty="0" err="1" smtClean="0">
                <a:solidFill>
                  <a:schemeClr val="tx1"/>
                </a:solidFill>
                <a:latin typeface="Arial" charset="0"/>
                <a:ea typeface="ＭＳ Ｐゴシック" charset="-128"/>
                <a:cs typeface="ＭＳ Ｐゴシック" charset="-128"/>
              </a:rPr>
              <a:t>iWave</a:t>
            </a:r>
            <a:r>
              <a:rPr lang="en-US" sz="1200" kern="1200" dirty="0" smtClean="0">
                <a:solidFill>
                  <a:schemeClr val="tx1"/>
                </a:solidFill>
                <a:latin typeface="Arial" charset="0"/>
                <a:ea typeface="ＭＳ Ｐゴシック" charset="-128"/>
                <a:cs typeface="ＭＳ Ｐゴシック" charset="-128"/>
              </a:rPr>
              <a:t> equation has a radical over the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This is called a fractional derivative, and it both makes the waves more interesting and makes the simulation more complex. </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Instead of the simple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which we’ll show with colors here </a:t>
            </a:r>
            <a:r>
              <a:rPr lang="en-US" sz="1200" b="1" kern="1200" dirty="0" smtClean="0">
                <a:solidFill>
                  <a:schemeClr val="tx1"/>
                </a:solidFill>
                <a:latin typeface="Arial" charset="0"/>
                <a:ea typeface="ＭＳ Ｐゴシック" charset="-128"/>
                <a:cs typeface="ＭＳ Ｐゴシック" charset="-128"/>
              </a:rPr>
              <a:t>(show shaded </a:t>
            </a:r>
            <a:r>
              <a:rPr lang="en-US" sz="1200" b="1" kern="1200" dirty="0" err="1" smtClean="0">
                <a:solidFill>
                  <a:schemeClr val="tx1"/>
                </a:solidFill>
                <a:latin typeface="Arial" charset="0"/>
                <a:ea typeface="ＭＳ Ｐゴシック" charset="-128"/>
                <a:cs typeface="ＭＳ Ｐゴシック" charset="-128"/>
              </a:rPr>
              <a:t>Laplacian</a:t>
            </a:r>
            <a:r>
              <a:rPr lang="en-US" sz="1200" b="1" kern="1200" dirty="0" smtClean="0">
                <a:solidFill>
                  <a:schemeClr val="tx1"/>
                </a:solidFill>
                <a:latin typeface="Arial" charset="0"/>
                <a:ea typeface="ＭＳ Ｐゴシック" charset="-128"/>
                <a:cs typeface="ＭＳ Ｐゴシック" charset="-128"/>
              </a:rPr>
              <a:t>)</a:t>
            </a:r>
            <a:r>
              <a:rPr lang="en-US" sz="1200" kern="1200" dirty="0" smtClean="0">
                <a:solidFill>
                  <a:schemeClr val="tx1"/>
                </a:solidFill>
                <a:latin typeface="Arial" charset="0"/>
                <a:ea typeface="ＭＳ Ｐゴシック" charset="-128"/>
                <a:cs typeface="ＭＳ Ｐゴシック" charset="-128"/>
              </a:rPr>
              <a:t>, the fractional </a:t>
            </a:r>
            <a:r>
              <a:rPr lang="en-US" sz="1200" kern="1200" dirty="0" err="1" smtClean="0">
                <a:solidFill>
                  <a:schemeClr val="tx1"/>
                </a:solidFill>
                <a:latin typeface="Arial" charset="0"/>
                <a:ea typeface="ＭＳ Ｐゴシック" charset="-128"/>
                <a:cs typeface="ＭＳ Ｐゴシック" charset="-128"/>
              </a:rPr>
              <a:t>Lapalcian</a:t>
            </a:r>
            <a:r>
              <a:rPr lang="en-US" sz="1200" kern="1200" dirty="0" smtClean="0">
                <a:solidFill>
                  <a:schemeClr val="tx1"/>
                </a:solidFill>
                <a:latin typeface="Arial" charset="0"/>
                <a:ea typeface="ＭＳ Ｐゴシック" charset="-128"/>
                <a:cs typeface="ＭＳ Ｐゴシック" charset="-128"/>
              </a:rPr>
              <a:t> </a:t>
            </a:r>
            <a:r>
              <a:rPr lang="en-US" sz="1200" kern="1200" dirty="0" err="1" smtClean="0">
                <a:solidFill>
                  <a:schemeClr val="tx1"/>
                </a:solidFill>
                <a:latin typeface="Arial" charset="0"/>
                <a:ea typeface="ＭＳ Ｐゴシック" charset="-128"/>
                <a:cs typeface="ＭＳ Ｐゴシック" charset="-128"/>
              </a:rPr>
              <a:t>discretizes</a:t>
            </a:r>
            <a:r>
              <a:rPr lang="en-US" sz="1200" kern="1200" dirty="0" smtClean="0">
                <a:solidFill>
                  <a:schemeClr val="tx1"/>
                </a:solidFill>
                <a:latin typeface="Arial" charset="0"/>
                <a:ea typeface="ＭＳ Ｐゴシック" charset="-128"/>
                <a:cs typeface="ＭＳ Ｐゴシック" charset="-128"/>
              </a:rPr>
              <a:t> into a scaled sum of Bessel functions of the first kind </a:t>
            </a:r>
            <a:r>
              <a:rPr lang="en-US" sz="1200" b="1" kern="1200" dirty="0" smtClean="0">
                <a:solidFill>
                  <a:schemeClr val="tx1"/>
                </a:solidFill>
                <a:latin typeface="Arial" charset="0"/>
                <a:ea typeface="ＭＳ Ｐゴシック" charset="-128"/>
                <a:cs typeface="ＭＳ Ｐゴシック" charset="-128"/>
              </a:rPr>
              <a:t>(show the </a:t>
            </a:r>
            <a:r>
              <a:rPr lang="en-US" sz="1200" b="1" kern="1200" dirty="0" err="1" smtClean="0">
                <a:solidFill>
                  <a:schemeClr val="tx1"/>
                </a:solidFill>
                <a:latin typeface="Arial" charset="0"/>
                <a:ea typeface="ＭＳ Ｐゴシック" charset="-128"/>
                <a:cs typeface="ＭＳ Ｐゴシック" charset="-128"/>
              </a:rPr>
              <a:t>Bessels</a:t>
            </a:r>
            <a:r>
              <a:rPr lang="en-US" sz="1200" b="1" kern="1200" dirty="0" smtClean="0">
                <a:solidFill>
                  <a:schemeClr val="tx1"/>
                </a:solidFill>
                <a:latin typeface="Arial" charset="0"/>
                <a:ea typeface="ＭＳ Ｐゴシック" charset="-128"/>
                <a:cs typeface="ＭＳ Ｐゴシック" charset="-128"/>
              </a:rPr>
              <a:t>, show them sum to a kernel). </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Instead of the simple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which we’ll show with colors here </a:t>
            </a:r>
            <a:r>
              <a:rPr lang="en-US" sz="1200" b="1" kern="1200" dirty="0" smtClean="0">
                <a:solidFill>
                  <a:schemeClr val="tx1"/>
                </a:solidFill>
                <a:latin typeface="Arial" charset="0"/>
                <a:ea typeface="ＭＳ Ｐゴシック" charset="-128"/>
                <a:cs typeface="ＭＳ Ｐゴシック" charset="-128"/>
              </a:rPr>
              <a:t>(show shaded </a:t>
            </a:r>
            <a:r>
              <a:rPr lang="en-US" sz="1200" b="1" kern="1200" dirty="0" err="1" smtClean="0">
                <a:solidFill>
                  <a:schemeClr val="tx1"/>
                </a:solidFill>
                <a:latin typeface="Arial" charset="0"/>
                <a:ea typeface="ＭＳ Ｐゴシック" charset="-128"/>
                <a:cs typeface="ＭＳ Ｐゴシック" charset="-128"/>
              </a:rPr>
              <a:t>Laplacian</a:t>
            </a:r>
            <a:r>
              <a:rPr lang="en-US" sz="1200" b="1" kern="1200" dirty="0" smtClean="0">
                <a:solidFill>
                  <a:schemeClr val="tx1"/>
                </a:solidFill>
                <a:latin typeface="Arial" charset="0"/>
                <a:ea typeface="ＭＳ Ｐゴシック" charset="-128"/>
                <a:cs typeface="ＭＳ Ｐゴシック" charset="-128"/>
              </a:rPr>
              <a:t>)</a:t>
            </a:r>
            <a:r>
              <a:rPr lang="en-US" sz="1200" kern="1200" dirty="0" smtClean="0">
                <a:solidFill>
                  <a:schemeClr val="tx1"/>
                </a:solidFill>
                <a:latin typeface="Arial" charset="0"/>
                <a:ea typeface="ＭＳ Ｐゴシック" charset="-128"/>
                <a:cs typeface="ＭＳ Ｐゴシック" charset="-128"/>
              </a:rPr>
              <a:t>, the fractional </a:t>
            </a:r>
            <a:r>
              <a:rPr lang="en-US" sz="1200" kern="1200" dirty="0" err="1" smtClean="0">
                <a:solidFill>
                  <a:schemeClr val="tx1"/>
                </a:solidFill>
                <a:latin typeface="Arial" charset="0"/>
                <a:ea typeface="ＭＳ Ｐゴシック" charset="-128"/>
                <a:cs typeface="ＭＳ Ｐゴシック" charset="-128"/>
              </a:rPr>
              <a:t>Lapalcian</a:t>
            </a:r>
            <a:r>
              <a:rPr lang="en-US" sz="1200" kern="1200" dirty="0" smtClean="0">
                <a:solidFill>
                  <a:schemeClr val="tx1"/>
                </a:solidFill>
                <a:latin typeface="Arial" charset="0"/>
                <a:ea typeface="ＭＳ Ｐゴシック" charset="-128"/>
                <a:cs typeface="ＭＳ Ｐゴシック" charset="-128"/>
              </a:rPr>
              <a:t> </a:t>
            </a:r>
            <a:r>
              <a:rPr lang="en-US" sz="1200" kern="1200" dirty="0" err="1" smtClean="0">
                <a:solidFill>
                  <a:schemeClr val="tx1"/>
                </a:solidFill>
                <a:latin typeface="Arial" charset="0"/>
                <a:ea typeface="ＭＳ Ｐゴシック" charset="-128"/>
                <a:cs typeface="ＭＳ Ｐゴシック" charset="-128"/>
              </a:rPr>
              <a:t>discretizes</a:t>
            </a:r>
            <a:r>
              <a:rPr lang="en-US" sz="1200" kern="1200" dirty="0" smtClean="0">
                <a:solidFill>
                  <a:schemeClr val="tx1"/>
                </a:solidFill>
                <a:latin typeface="Arial" charset="0"/>
                <a:ea typeface="ＭＳ Ｐゴシック" charset="-128"/>
                <a:cs typeface="ＭＳ Ｐゴシック" charset="-128"/>
              </a:rPr>
              <a:t> into a scaled sum of Bessel functions of the first kind </a:t>
            </a:r>
            <a:r>
              <a:rPr lang="en-US" sz="1200" b="1" kern="1200" dirty="0" smtClean="0">
                <a:solidFill>
                  <a:schemeClr val="tx1"/>
                </a:solidFill>
                <a:latin typeface="Arial" charset="0"/>
                <a:ea typeface="ＭＳ Ｐゴシック" charset="-128"/>
                <a:cs typeface="ＭＳ Ｐゴシック" charset="-128"/>
              </a:rPr>
              <a:t>(show the </a:t>
            </a:r>
            <a:r>
              <a:rPr lang="en-US" sz="1200" b="1" kern="1200" dirty="0" err="1" smtClean="0">
                <a:solidFill>
                  <a:schemeClr val="tx1"/>
                </a:solidFill>
                <a:latin typeface="Arial" charset="0"/>
                <a:ea typeface="ＭＳ Ｐゴシック" charset="-128"/>
                <a:cs typeface="ＭＳ Ｐゴシック" charset="-128"/>
              </a:rPr>
              <a:t>Bessels</a:t>
            </a:r>
            <a:r>
              <a:rPr lang="en-US" sz="1200" b="1" kern="1200" dirty="0" smtClean="0">
                <a:solidFill>
                  <a:schemeClr val="tx1"/>
                </a:solidFill>
                <a:latin typeface="Arial" charset="0"/>
                <a:ea typeface="ＭＳ Ｐゴシック" charset="-128"/>
                <a:cs typeface="ＭＳ Ｐゴシック" charset="-128"/>
              </a:rPr>
              <a:t>, show them sum to a kernel). </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B8793645-7C0B-3742-8B18-5751A673181C}" type="slidenum">
              <a:rPr lang="en-US"/>
              <a:pPr/>
              <a:t>8</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dirty="0" smtClean="0">
                <a:ea typeface="Times New Roman" charset="0"/>
                <a:cs typeface="Times New Roman" charset="0"/>
              </a:rPr>
              <a:t>It</a:t>
            </a:r>
            <a:r>
              <a:rPr lang="en-US" baseline="0" dirty="0" smtClean="0">
                <a:ea typeface="Times New Roman" charset="0"/>
                <a:cs typeface="Times New Roman" charset="0"/>
              </a:rPr>
              <a:t> turns out that you can’t really apply the same techniques to liquid simulation. Here’s some work from 2008 that tried to use just do some velocity field </a:t>
            </a:r>
            <a:r>
              <a:rPr lang="en-US" baseline="0" dirty="0" err="1" smtClean="0">
                <a:ea typeface="Times New Roman" charset="0"/>
                <a:cs typeface="Times New Roman" charset="0"/>
              </a:rPr>
              <a:t>upres</a:t>
            </a:r>
            <a:r>
              <a:rPr lang="en-US" baseline="0" dirty="0" smtClean="0">
                <a:ea typeface="Times New Roman" charset="0"/>
                <a:cs typeface="Times New Roman" charset="0"/>
              </a:rPr>
              <a:t>, and it doesn’t quite look right. Why is this? It’s actually not that easy a question to answer.</a:t>
            </a:r>
            <a:endParaRPr lang="en-US" dirty="0">
              <a:ea typeface="Times New Roman" charset="0"/>
              <a:cs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Instead of the simple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which we’ll show with colors here </a:t>
            </a:r>
            <a:r>
              <a:rPr lang="en-US" sz="1200" b="1" kern="1200" dirty="0" smtClean="0">
                <a:solidFill>
                  <a:schemeClr val="tx1"/>
                </a:solidFill>
                <a:latin typeface="Arial" charset="0"/>
                <a:ea typeface="ＭＳ Ｐゴシック" charset="-128"/>
                <a:cs typeface="ＭＳ Ｐゴシック" charset="-128"/>
              </a:rPr>
              <a:t>(show shaded </a:t>
            </a:r>
            <a:r>
              <a:rPr lang="en-US" sz="1200" b="1" kern="1200" dirty="0" err="1" smtClean="0">
                <a:solidFill>
                  <a:schemeClr val="tx1"/>
                </a:solidFill>
                <a:latin typeface="Arial" charset="0"/>
                <a:ea typeface="ＭＳ Ｐゴシック" charset="-128"/>
                <a:cs typeface="ＭＳ Ｐゴシック" charset="-128"/>
              </a:rPr>
              <a:t>Laplacian</a:t>
            </a:r>
            <a:r>
              <a:rPr lang="en-US" sz="1200" b="1" kern="1200" dirty="0" smtClean="0">
                <a:solidFill>
                  <a:schemeClr val="tx1"/>
                </a:solidFill>
                <a:latin typeface="Arial" charset="0"/>
                <a:ea typeface="ＭＳ Ｐゴシック" charset="-128"/>
                <a:cs typeface="ＭＳ Ｐゴシック" charset="-128"/>
              </a:rPr>
              <a:t>)</a:t>
            </a:r>
            <a:r>
              <a:rPr lang="en-US" sz="1200" kern="1200" dirty="0" smtClean="0">
                <a:solidFill>
                  <a:schemeClr val="tx1"/>
                </a:solidFill>
                <a:latin typeface="Arial" charset="0"/>
                <a:ea typeface="ＭＳ Ｐゴシック" charset="-128"/>
                <a:cs typeface="ＭＳ Ｐゴシック" charset="-128"/>
              </a:rPr>
              <a:t>, the fractional </a:t>
            </a:r>
            <a:r>
              <a:rPr lang="en-US" sz="1200" kern="1200" dirty="0" err="1" smtClean="0">
                <a:solidFill>
                  <a:schemeClr val="tx1"/>
                </a:solidFill>
                <a:latin typeface="Arial" charset="0"/>
                <a:ea typeface="ＭＳ Ｐゴシック" charset="-128"/>
                <a:cs typeface="ＭＳ Ｐゴシック" charset="-128"/>
              </a:rPr>
              <a:t>Lapalcian</a:t>
            </a:r>
            <a:r>
              <a:rPr lang="en-US" sz="1200" kern="1200" dirty="0" smtClean="0">
                <a:solidFill>
                  <a:schemeClr val="tx1"/>
                </a:solidFill>
                <a:latin typeface="Arial" charset="0"/>
                <a:ea typeface="ＭＳ Ｐゴシック" charset="-128"/>
                <a:cs typeface="ＭＳ Ｐゴシック" charset="-128"/>
              </a:rPr>
              <a:t> </a:t>
            </a:r>
            <a:r>
              <a:rPr lang="en-US" sz="1200" kern="1200" dirty="0" err="1" smtClean="0">
                <a:solidFill>
                  <a:schemeClr val="tx1"/>
                </a:solidFill>
                <a:latin typeface="Arial" charset="0"/>
                <a:ea typeface="ＭＳ Ｐゴシック" charset="-128"/>
                <a:cs typeface="ＭＳ Ｐゴシック" charset="-128"/>
              </a:rPr>
              <a:t>discretizes</a:t>
            </a:r>
            <a:r>
              <a:rPr lang="en-US" sz="1200" kern="1200" dirty="0" smtClean="0">
                <a:solidFill>
                  <a:schemeClr val="tx1"/>
                </a:solidFill>
                <a:latin typeface="Arial" charset="0"/>
                <a:ea typeface="ＭＳ Ｐゴシック" charset="-128"/>
                <a:cs typeface="ＭＳ Ｐゴシック" charset="-128"/>
              </a:rPr>
              <a:t> into a scaled sum of Bessel functions of the first kind </a:t>
            </a:r>
            <a:r>
              <a:rPr lang="en-US" sz="1200" b="1" kern="1200" dirty="0" smtClean="0">
                <a:solidFill>
                  <a:schemeClr val="tx1"/>
                </a:solidFill>
                <a:latin typeface="Arial" charset="0"/>
                <a:ea typeface="ＭＳ Ｐゴシック" charset="-128"/>
                <a:cs typeface="ＭＳ Ｐゴシック" charset="-128"/>
              </a:rPr>
              <a:t>(show the </a:t>
            </a:r>
            <a:r>
              <a:rPr lang="en-US" sz="1200" b="1" kern="1200" dirty="0" err="1" smtClean="0">
                <a:solidFill>
                  <a:schemeClr val="tx1"/>
                </a:solidFill>
                <a:latin typeface="Arial" charset="0"/>
                <a:ea typeface="ＭＳ Ｐゴシック" charset="-128"/>
                <a:cs typeface="ＭＳ Ｐゴシック" charset="-128"/>
              </a:rPr>
              <a:t>Bessels</a:t>
            </a:r>
            <a:r>
              <a:rPr lang="en-US" sz="1200" b="1" kern="1200" dirty="0" smtClean="0">
                <a:solidFill>
                  <a:schemeClr val="tx1"/>
                </a:solidFill>
                <a:latin typeface="Arial" charset="0"/>
                <a:ea typeface="ＭＳ Ｐゴシック" charset="-128"/>
                <a:cs typeface="ＭＳ Ｐゴシック" charset="-128"/>
              </a:rPr>
              <a:t>, show them sum to a kernel). </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Instead of the simple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which we’ll show with colors here </a:t>
            </a:r>
            <a:r>
              <a:rPr lang="en-US" sz="1200" b="1" kern="1200" dirty="0" smtClean="0">
                <a:solidFill>
                  <a:schemeClr val="tx1"/>
                </a:solidFill>
                <a:latin typeface="Arial" charset="0"/>
                <a:ea typeface="ＭＳ Ｐゴシック" charset="-128"/>
                <a:cs typeface="ＭＳ Ｐゴシック" charset="-128"/>
              </a:rPr>
              <a:t>(show shaded </a:t>
            </a:r>
            <a:r>
              <a:rPr lang="en-US" sz="1200" b="1" kern="1200" dirty="0" err="1" smtClean="0">
                <a:solidFill>
                  <a:schemeClr val="tx1"/>
                </a:solidFill>
                <a:latin typeface="Arial" charset="0"/>
                <a:ea typeface="ＭＳ Ｐゴシック" charset="-128"/>
                <a:cs typeface="ＭＳ Ｐゴシック" charset="-128"/>
              </a:rPr>
              <a:t>Laplacian</a:t>
            </a:r>
            <a:r>
              <a:rPr lang="en-US" sz="1200" b="1" kern="1200" dirty="0" smtClean="0">
                <a:solidFill>
                  <a:schemeClr val="tx1"/>
                </a:solidFill>
                <a:latin typeface="Arial" charset="0"/>
                <a:ea typeface="ＭＳ Ｐゴシック" charset="-128"/>
                <a:cs typeface="ＭＳ Ｐゴシック" charset="-128"/>
              </a:rPr>
              <a:t>)</a:t>
            </a:r>
            <a:r>
              <a:rPr lang="en-US" sz="1200" kern="1200" dirty="0" smtClean="0">
                <a:solidFill>
                  <a:schemeClr val="tx1"/>
                </a:solidFill>
                <a:latin typeface="Arial" charset="0"/>
                <a:ea typeface="ＭＳ Ｐゴシック" charset="-128"/>
                <a:cs typeface="ＭＳ Ｐゴシック" charset="-128"/>
              </a:rPr>
              <a:t>, the fractional </a:t>
            </a:r>
            <a:r>
              <a:rPr lang="en-US" sz="1200" kern="1200" dirty="0" err="1" smtClean="0">
                <a:solidFill>
                  <a:schemeClr val="tx1"/>
                </a:solidFill>
                <a:latin typeface="Arial" charset="0"/>
                <a:ea typeface="ＭＳ Ｐゴシック" charset="-128"/>
                <a:cs typeface="ＭＳ Ｐゴシック" charset="-128"/>
              </a:rPr>
              <a:t>Lapalcian</a:t>
            </a:r>
            <a:r>
              <a:rPr lang="en-US" sz="1200" kern="1200" dirty="0" smtClean="0">
                <a:solidFill>
                  <a:schemeClr val="tx1"/>
                </a:solidFill>
                <a:latin typeface="Arial" charset="0"/>
                <a:ea typeface="ＭＳ Ｐゴシック" charset="-128"/>
                <a:cs typeface="ＭＳ Ｐゴシック" charset="-128"/>
              </a:rPr>
              <a:t> </a:t>
            </a:r>
            <a:r>
              <a:rPr lang="en-US" sz="1200" kern="1200" dirty="0" err="1" smtClean="0">
                <a:solidFill>
                  <a:schemeClr val="tx1"/>
                </a:solidFill>
                <a:latin typeface="Arial" charset="0"/>
                <a:ea typeface="ＭＳ Ｐゴシック" charset="-128"/>
                <a:cs typeface="ＭＳ Ｐゴシック" charset="-128"/>
              </a:rPr>
              <a:t>discretizes</a:t>
            </a:r>
            <a:r>
              <a:rPr lang="en-US" sz="1200" kern="1200" dirty="0" smtClean="0">
                <a:solidFill>
                  <a:schemeClr val="tx1"/>
                </a:solidFill>
                <a:latin typeface="Arial" charset="0"/>
                <a:ea typeface="ＭＳ Ｐゴシック" charset="-128"/>
                <a:cs typeface="ＭＳ Ｐゴシック" charset="-128"/>
              </a:rPr>
              <a:t> into a scaled sum of Bessel functions of the first kind </a:t>
            </a:r>
            <a:r>
              <a:rPr lang="en-US" sz="1200" b="1" kern="1200" dirty="0" smtClean="0">
                <a:solidFill>
                  <a:schemeClr val="tx1"/>
                </a:solidFill>
                <a:latin typeface="Arial" charset="0"/>
                <a:ea typeface="ＭＳ Ｐゴシック" charset="-128"/>
                <a:cs typeface="ＭＳ Ｐゴシック" charset="-128"/>
              </a:rPr>
              <a:t>(show the </a:t>
            </a:r>
            <a:r>
              <a:rPr lang="en-US" sz="1200" b="1" kern="1200" dirty="0" err="1" smtClean="0">
                <a:solidFill>
                  <a:schemeClr val="tx1"/>
                </a:solidFill>
                <a:latin typeface="Arial" charset="0"/>
                <a:ea typeface="ＭＳ Ｐゴシック" charset="-128"/>
                <a:cs typeface="ＭＳ Ｐゴシック" charset="-128"/>
              </a:rPr>
              <a:t>Bessels</a:t>
            </a:r>
            <a:r>
              <a:rPr lang="en-US" sz="1200" b="1" kern="1200" dirty="0" smtClean="0">
                <a:solidFill>
                  <a:schemeClr val="tx1"/>
                </a:solidFill>
                <a:latin typeface="Arial" charset="0"/>
                <a:ea typeface="ＭＳ Ｐゴシック" charset="-128"/>
                <a:cs typeface="ＭＳ Ｐゴシック" charset="-128"/>
              </a:rPr>
              <a:t>, show them sum to a kernel). </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Instead of the simple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which we’ll show with colors here </a:t>
            </a:r>
            <a:r>
              <a:rPr lang="en-US" sz="1200" b="1" kern="1200" dirty="0" smtClean="0">
                <a:solidFill>
                  <a:schemeClr val="tx1"/>
                </a:solidFill>
                <a:latin typeface="Arial" charset="0"/>
                <a:ea typeface="ＭＳ Ｐゴシック" charset="-128"/>
                <a:cs typeface="ＭＳ Ｐゴシック" charset="-128"/>
              </a:rPr>
              <a:t>(show shaded </a:t>
            </a:r>
            <a:r>
              <a:rPr lang="en-US" sz="1200" b="1" kern="1200" dirty="0" err="1" smtClean="0">
                <a:solidFill>
                  <a:schemeClr val="tx1"/>
                </a:solidFill>
                <a:latin typeface="Arial" charset="0"/>
                <a:ea typeface="ＭＳ Ｐゴシック" charset="-128"/>
                <a:cs typeface="ＭＳ Ｐゴシック" charset="-128"/>
              </a:rPr>
              <a:t>Laplacian</a:t>
            </a:r>
            <a:r>
              <a:rPr lang="en-US" sz="1200" b="1" kern="1200" dirty="0" smtClean="0">
                <a:solidFill>
                  <a:schemeClr val="tx1"/>
                </a:solidFill>
                <a:latin typeface="Arial" charset="0"/>
                <a:ea typeface="ＭＳ Ｐゴシック" charset="-128"/>
                <a:cs typeface="ＭＳ Ｐゴシック" charset="-128"/>
              </a:rPr>
              <a:t>)</a:t>
            </a:r>
            <a:r>
              <a:rPr lang="en-US" sz="1200" kern="1200" dirty="0" smtClean="0">
                <a:solidFill>
                  <a:schemeClr val="tx1"/>
                </a:solidFill>
                <a:latin typeface="Arial" charset="0"/>
                <a:ea typeface="ＭＳ Ｐゴシック" charset="-128"/>
                <a:cs typeface="ＭＳ Ｐゴシック" charset="-128"/>
              </a:rPr>
              <a:t>, the fractional </a:t>
            </a:r>
            <a:r>
              <a:rPr lang="en-US" sz="1200" kern="1200" dirty="0" err="1" smtClean="0">
                <a:solidFill>
                  <a:schemeClr val="tx1"/>
                </a:solidFill>
                <a:latin typeface="Arial" charset="0"/>
                <a:ea typeface="ＭＳ Ｐゴシック" charset="-128"/>
                <a:cs typeface="ＭＳ Ｐゴシック" charset="-128"/>
              </a:rPr>
              <a:t>Lapalcian</a:t>
            </a:r>
            <a:r>
              <a:rPr lang="en-US" sz="1200" kern="1200" dirty="0" smtClean="0">
                <a:solidFill>
                  <a:schemeClr val="tx1"/>
                </a:solidFill>
                <a:latin typeface="Arial" charset="0"/>
                <a:ea typeface="ＭＳ Ｐゴシック" charset="-128"/>
                <a:cs typeface="ＭＳ Ｐゴシック" charset="-128"/>
              </a:rPr>
              <a:t> </a:t>
            </a:r>
            <a:r>
              <a:rPr lang="en-US" sz="1200" kern="1200" dirty="0" err="1" smtClean="0">
                <a:solidFill>
                  <a:schemeClr val="tx1"/>
                </a:solidFill>
                <a:latin typeface="Arial" charset="0"/>
                <a:ea typeface="ＭＳ Ｐゴシック" charset="-128"/>
                <a:cs typeface="ＭＳ Ｐゴシック" charset="-128"/>
              </a:rPr>
              <a:t>discretizes</a:t>
            </a:r>
            <a:r>
              <a:rPr lang="en-US" sz="1200" kern="1200" dirty="0" smtClean="0">
                <a:solidFill>
                  <a:schemeClr val="tx1"/>
                </a:solidFill>
                <a:latin typeface="Arial" charset="0"/>
                <a:ea typeface="ＭＳ Ｐゴシック" charset="-128"/>
                <a:cs typeface="ＭＳ Ｐゴシック" charset="-128"/>
              </a:rPr>
              <a:t> into a scaled sum of Bessel functions of the first kind </a:t>
            </a:r>
            <a:r>
              <a:rPr lang="en-US" sz="1200" b="1" kern="1200" dirty="0" smtClean="0">
                <a:solidFill>
                  <a:schemeClr val="tx1"/>
                </a:solidFill>
                <a:latin typeface="Arial" charset="0"/>
                <a:ea typeface="ＭＳ Ｐゴシック" charset="-128"/>
                <a:cs typeface="ＭＳ Ｐゴシック" charset="-128"/>
              </a:rPr>
              <a:t>(show the </a:t>
            </a:r>
            <a:r>
              <a:rPr lang="en-US" sz="1200" b="1" kern="1200" dirty="0" err="1" smtClean="0">
                <a:solidFill>
                  <a:schemeClr val="tx1"/>
                </a:solidFill>
                <a:latin typeface="Arial" charset="0"/>
                <a:ea typeface="ＭＳ Ｐゴシック" charset="-128"/>
                <a:cs typeface="ＭＳ Ｐゴシック" charset="-128"/>
              </a:rPr>
              <a:t>Bessels</a:t>
            </a:r>
            <a:r>
              <a:rPr lang="en-US" sz="1200" b="1" kern="1200" dirty="0" smtClean="0">
                <a:solidFill>
                  <a:schemeClr val="tx1"/>
                </a:solidFill>
                <a:latin typeface="Arial" charset="0"/>
                <a:ea typeface="ＭＳ Ｐゴシック" charset="-128"/>
                <a:cs typeface="ＭＳ Ｐゴシック" charset="-128"/>
              </a:rPr>
              <a:t>, show them sum to a kernel). </a:t>
            </a:r>
            <a:endParaRPr lang="en-US" sz="1200" kern="1200" dirty="0" smtClean="0">
              <a:solidFill>
                <a:schemeClr val="tx1"/>
              </a:solidFill>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Now we have a problem. Before we had an obvious generalization from the 2D to 3D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but what should we convert the Bessel function into?</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Now we actually get to our own contribution. Remember before, when we looked why the 3D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worked? </a:t>
            </a:r>
            <a:r>
              <a:rPr lang="en-US" sz="1200" b="1" kern="1200" dirty="0" smtClean="0">
                <a:solidFill>
                  <a:schemeClr val="tx1"/>
                </a:solidFill>
                <a:latin typeface="Arial" charset="0"/>
                <a:ea typeface="ＭＳ Ｐゴシック" charset="-128"/>
                <a:cs typeface="ＭＳ Ｐゴシック" charset="-128"/>
              </a:rPr>
              <a:t>(show the 3 directions again)</a:t>
            </a:r>
            <a:r>
              <a:rPr lang="en-US" sz="1200" kern="1200" dirty="0" smtClean="0">
                <a:solidFill>
                  <a:schemeClr val="tx1"/>
                </a:solidFill>
                <a:latin typeface="Arial" charset="0"/>
                <a:ea typeface="ＭＳ Ｐゴシック" charset="-128"/>
                <a:cs typeface="ＭＳ Ｐゴシック" charset="-128"/>
              </a:rPr>
              <a:t> It was because things cancelled out in the normal direction.  There’s another way to look at this.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You can also say that it works because when you take the </a:t>
            </a:r>
            <a:r>
              <a:rPr lang="en-US" sz="1200" i="1" kern="1200" dirty="0" smtClean="0">
                <a:solidFill>
                  <a:schemeClr val="tx1"/>
                </a:solidFill>
                <a:latin typeface="Arial" charset="0"/>
                <a:ea typeface="ＭＳ Ｐゴシック" charset="-128"/>
                <a:cs typeface="ＭＳ Ｐゴシック" charset="-128"/>
              </a:rPr>
              <a:t>projection</a:t>
            </a:r>
            <a:r>
              <a:rPr lang="en-US" sz="1200" kern="1200" dirty="0" smtClean="0">
                <a:solidFill>
                  <a:schemeClr val="tx1"/>
                </a:solidFill>
                <a:latin typeface="Arial" charset="0"/>
                <a:ea typeface="ＭＳ Ｐゴシック" charset="-128"/>
                <a:cs typeface="ＭＳ Ｐゴシック" charset="-128"/>
              </a:rPr>
              <a:t> of the 3D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in the normal direction, you retrieve the 2D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You can also say that it works because when you take the </a:t>
            </a:r>
            <a:r>
              <a:rPr lang="en-US" sz="1200" i="1" kern="1200" dirty="0" smtClean="0">
                <a:solidFill>
                  <a:schemeClr val="tx1"/>
                </a:solidFill>
                <a:latin typeface="Arial" charset="0"/>
                <a:ea typeface="ＭＳ Ｐゴシック" charset="-128"/>
                <a:cs typeface="ＭＳ Ｐゴシック" charset="-128"/>
              </a:rPr>
              <a:t>projection</a:t>
            </a:r>
            <a:r>
              <a:rPr lang="en-US" sz="1200" kern="1200" dirty="0" smtClean="0">
                <a:solidFill>
                  <a:schemeClr val="tx1"/>
                </a:solidFill>
                <a:latin typeface="Arial" charset="0"/>
                <a:ea typeface="ＭＳ Ｐゴシック" charset="-128"/>
                <a:cs typeface="ＭＳ Ｐゴシック" charset="-128"/>
              </a:rPr>
              <a:t> of the 3D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 in the normal direction, you retrieve the 2D </a:t>
            </a:r>
            <a:r>
              <a:rPr lang="en-US" sz="1200" kern="1200" dirty="0" err="1" smtClean="0">
                <a:solidFill>
                  <a:schemeClr val="tx1"/>
                </a:solidFill>
                <a:latin typeface="Arial" charset="0"/>
                <a:ea typeface="ＭＳ Ｐゴシック" charset="-128"/>
                <a:cs typeface="ＭＳ Ｐゴシック" charset="-128"/>
              </a:rPr>
              <a:t>Laplacian</a:t>
            </a:r>
            <a:r>
              <a:rPr lang="en-US" sz="1200" kern="1200" dirty="0" smtClean="0">
                <a:solidFill>
                  <a:schemeClr val="tx1"/>
                </a:solidFill>
                <a:latin typeface="Arial" charset="0"/>
                <a:ea typeface="ＭＳ Ｐゴシック" charset="-128"/>
                <a:cs typeface="ＭＳ Ｐゴシック" charset="-128"/>
              </a:rPr>
              <a: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There’s a more formal name for this operation – when you project a spherical function onto a plane, it’s taking the function’s </a:t>
            </a:r>
            <a:r>
              <a:rPr lang="en-US" sz="1200" i="1" kern="1200" dirty="0" smtClean="0">
                <a:solidFill>
                  <a:schemeClr val="tx1"/>
                </a:solidFill>
                <a:latin typeface="Arial" charset="0"/>
                <a:ea typeface="ＭＳ Ｐゴシック" charset="-128"/>
                <a:cs typeface="ＭＳ Ｐゴシック" charset="-128"/>
              </a:rPr>
              <a:t>Abel transform</a:t>
            </a:r>
            <a:r>
              <a:rPr lang="en-US" sz="1200" kern="1200" dirty="0" smtClean="0">
                <a:solidFill>
                  <a:schemeClr val="tx1"/>
                </a:solidFill>
                <a:latin typeface="Arial" charset="0"/>
                <a:ea typeface="ＭＳ Ｐゴシック" charset="-128"/>
                <a:cs typeface="ＭＳ Ｐゴシック" charset="-128"/>
              </a:rPr>
              <a:t>.</a:t>
            </a:r>
            <a:endParaRPr lang="en-US" sz="1200"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There’s also the opposite operation. If you have some flat 2D function, and you want to expand it out into 3D, can should take its </a:t>
            </a:r>
            <a:r>
              <a:rPr lang="en-US" sz="1200" i="1" kern="1200" dirty="0" smtClean="0">
                <a:solidFill>
                  <a:schemeClr val="tx1"/>
                </a:solidFill>
                <a:latin typeface="Arial" charset="0"/>
                <a:ea typeface="ＭＳ Ｐゴシック" charset="-128"/>
                <a:cs typeface="ＭＳ Ｐゴシック" charset="-128"/>
              </a:rPr>
              <a:t>inverse Abel transform</a:t>
            </a:r>
            <a:r>
              <a:rPr lang="en-US" sz="1200" kern="1200" dirty="0" smtClean="0">
                <a:solidFill>
                  <a:schemeClr val="tx1"/>
                </a:solidFill>
                <a:latin typeface="Arial" charset="0"/>
                <a:ea typeface="ＭＳ Ｐゴシック" charset="-128"/>
                <a:cs typeface="ＭＳ Ｐゴシック" charset="-128"/>
              </a:rPr>
              <a:t>.</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This shows up in medical imaging, because you have quantities that show up on the photographic plane, so there are numerical methods for computing this inverse transform.</a:t>
            </a:r>
            <a:endParaRPr lang="en-US" sz="1200"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We are more fortunate than that however. Fortunately the expression</a:t>
            </a:r>
            <a:r>
              <a:rPr lang="en-US" sz="1200" kern="1200" baseline="0" dirty="0" smtClean="0">
                <a:solidFill>
                  <a:schemeClr val="tx1"/>
                </a:solidFill>
                <a:latin typeface="Arial" charset="0"/>
                <a:ea typeface="ＭＳ Ｐゴシック" charset="-128"/>
                <a:cs typeface="ＭＳ Ｐゴシック" charset="-128"/>
              </a:rPr>
              <a:t> for the </a:t>
            </a:r>
            <a:r>
              <a:rPr lang="en-US" sz="1200" kern="1200" baseline="0" dirty="0" err="1" smtClean="0">
                <a:solidFill>
                  <a:schemeClr val="tx1"/>
                </a:solidFill>
                <a:latin typeface="Arial" charset="0"/>
                <a:ea typeface="ＭＳ Ｐゴシック" charset="-128"/>
                <a:cs typeface="ＭＳ Ｐゴシック" charset="-128"/>
              </a:rPr>
              <a:t>iWave</a:t>
            </a:r>
            <a:r>
              <a:rPr lang="en-US" sz="1200" kern="1200" baseline="0" dirty="0" smtClean="0">
                <a:solidFill>
                  <a:schemeClr val="tx1"/>
                </a:solidFill>
                <a:latin typeface="Arial" charset="0"/>
                <a:ea typeface="ＭＳ Ｐゴシック" charset="-128"/>
                <a:cs typeface="ＭＳ Ｐゴシック" charset="-128"/>
              </a:rPr>
              <a:t> kernel can be transformed </a:t>
            </a:r>
            <a:r>
              <a:rPr lang="en-US" sz="1200" kern="1200" baseline="0" dirty="0" err="1" smtClean="0">
                <a:solidFill>
                  <a:schemeClr val="tx1"/>
                </a:solidFill>
                <a:latin typeface="Arial" charset="0"/>
                <a:ea typeface="ＭＳ Ｐゴシック" charset="-128"/>
                <a:cs typeface="ＭＳ Ｐゴシック" charset="-128"/>
              </a:rPr>
              <a:t>symboically</a:t>
            </a:r>
            <a:r>
              <a:rPr lang="en-US" sz="1200" kern="1200" baseline="0" dirty="0" smtClean="0">
                <a:solidFill>
                  <a:schemeClr val="tx1"/>
                </a:solidFill>
                <a:latin typeface="Arial" charset="0"/>
                <a:ea typeface="ＭＳ Ｐゴシック" charset="-128"/>
                <a:cs typeface="ＭＳ Ｐゴシック" charset="-128"/>
              </a:rPr>
              <a:t>.</a:t>
            </a:r>
            <a:endParaRPr lang="en-US" sz="1200" kern="1200" dirty="0" smtClean="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Let’s take a step back and took a look at some of the larger fluids literature. There’s all sorts of lab measurements and findings surrounding surface wave dynamics. Here are just two of the setups from two groups in Europe. The one of the right is actually the one we’re interested in.</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The J0 Bessel function, which is at the center of the </a:t>
            </a:r>
            <a:r>
              <a:rPr lang="en-US" sz="1200" kern="1200" dirty="0" err="1" smtClean="0">
                <a:solidFill>
                  <a:schemeClr val="tx1"/>
                </a:solidFill>
                <a:latin typeface="Arial" charset="0"/>
                <a:ea typeface="ＭＳ Ｐゴシック" charset="-128"/>
                <a:cs typeface="ＭＳ Ｐゴシック" charset="-128"/>
              </a:rPr>
              <a:t>iWave</a:t>
            </a:r>
            <a:r>
              <a:rPr lang="en-US" sz="1200" kern="1200" dirty="0" smtClean="0">
                <a:solidFill>
                  <a:schemeClr val="tx1"/>
                </a:solidFill>
                <a:latin typeface="Arial" charset="0"/>
                <a:ea typeface="ＭＳ Ｐゴシック" charset="-128"/>
                <a:cs typeface="ＭＳ Ｐゴシック" charset="-128"/>
              </a:rPr>
              <a:t> kernel, has a known analytic inverse Abel transform,</a:t>
            </a:r>
            <a:r>
              <a:rPr lang="en-US" sz="1200" kern="1200" baseline="0" dirty="0" smtClean="0">
                <a:solidFill>
                  <a:schemeClr val="tx1"/>
                </a:solidFill>
                <a:latin typeface="Arial" charset="0"/>
                <a:ea typeface="ＭＳ Ｐゴシック" charset="-128"/>
                <a:cs typeface="ＭＳ Ｐゴシック" charset="-128"/>
              </a:rPr>
              <a:t> which is the </a:t>
            </a:r>
            <a:r>
              <a:rPr lang="en-US" sz="1200" kern="1200" baseline="0" dirty="0" err="1" smtClean="0">
                <a:solidFill>
                  <a:schemeClr val="tx1"/>
                </a:solidFill>
                <a:latin typeface="Arial" charset="0"/>
                <a:ea typeface="ＭＳ Ｐゴシック" charset="-128"/>
                <a:cs typeface="ＭＳ Ｐゴシック" charset="-128"/>
              </a:rPr>
              <a:t>sinc</a:t>
            </a:r>
            <a:r>
              <a:rPr lang="en-US" sz="1200" kern="1200" baseline="0" dirty="0" smtClean="0">
                <a:solidFill>
                  <a:schemeClr val="tx1"/>
                </a:solidFill>
                <a:latin typeface="Arial" charset="0"/>
                <a:ea typeface="ＭＳ Ｐゴシック" charset="-128"/>
                <a:cs typeface="ＭＳ Ｐゴシック" charset="-128"/>
              </a:rPr>
              <a:t> function.</a:t>
            </a:r>
            <a:endParaRPr lang="en-US" sz="1200" kern="1200" dirty="0" smtClean="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With this knowledge in hand, we can now build a 3D </a:t>
            </a:r>
            <a:r>
              <a:rPr lang="en-US" sz="1200" kern="1200" dirty="0" err="1" smtClean="0">
                <a:solidFill>
                  <a:schemeClr val="tx1"/>
                </a:solidFill>
                <a:latin typeface="Arial" charset="0"/>
                <a:ea typeface="ＭＳ Ｐゴシック" charset="-128"/>
                <a:cs typeface="ＭＳ Ｐゴシック" charset="-128"/>
              </a:rPr>
              <a:t>iwave</a:t>
            </a:r>
            <a:r>
              <a:rPr lang="en-US" sz="1200" kern="1200" dirty="0" smtClean="0">
                <a:solidFill>
                  <a:schemeClr val="tx1"/>
                </a:solidFill>
                <a:latin typeface="Arial" charset="0"/>
                <a:ea typeface="ＭＳ Ｐゴシック" charset="-128"/>
                <a:cs typeface="ＭＳ Ｐゴシック" charset="-128"/>
              </a:rPr>
              <a:t> kernel in the same way as the 2D kernel </a:t>
            </a:r>
            <a:r>
              <a:rPr lang="en-US" sz="1200" b="1" kern="1200" dirty="0" smtClean="0">
                <a:solidFill>
                  <a:schemeClr val="tx1"/>
                </a:solidFill>
                <a:latin typeface="Arial" charset="0"/>
                <a:ea typeface="ＭＳ Ｐゴシック" charset="-128"/>
                <a:cs typeface="ＭＳ Ｐゴシック" charset="-128"/>
              </a:rPr>
              <a:t>(show the 3D summation)</a:t>
            </a:r>
            <a:r>
              <a:rPr lang="en-US" sz="1200" kern="1200" dirty="0" smtClean="0">
                <a:solidFill>
                  <a:schemeClr val="tx1"/>
                </a:solidFill>
                <a:latin typeface="Arial" charset="0"/>
                <a:ea typeface="ＭＳ Ｐゴシック" charset="-128"/>
                <a:cs typeface="ＭＳ Ｐゴシック" charset="-128"/>
              </a:rPr>
              <a:t>.</a:t>
            </a:r>
          </a:p>
          <a:p>
            <a:endParaRPr lang="en-US" sz="1200"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The</a:t>
            </a:r>
            <a:r>
              <a:rPr lang="en-US" sz="1200" kern="1200" baseline="0" dirty="0" smtClean="0">
                <a:solidFill>
                  <a:schemeClr val="tx1"/>
                </a:solidFill>
                <a:latin typeface="Arial" charset="0"/>
                <a:ea typeface="ＭＳ Ｐゴシック" charset="-128"/>
                <a:cs typeface="ＭＳ Ｐゴシック" charset="-128"/>
              </a:rPr>
              <a:t> structure becomes a little more visible if we look at the individual Bessel functions that constitute the kernel</a:t>
            </a:r>
            <a:endParaRPr lang="en-US" sz="1200"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69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The</a:t>
            </a:r>
            <a:r>
              <a:rPr lang="en-US" sz="1200" kern="1200" baseline="0" dirty="0" smtClean="0">
                <a:solidFill>
                  <a:schemeClr val="tx1"/>
                </a:solidFill>
                <a:latin typeface="Arial" charset="0"/>
                <a:ea typeface="ＭＳ Ｐゴシック" charset="-128"/>
                <a:cs typeface="ＭＳ Ｐゴシック" charset="-128"/>
              </a:rPr>
              <a:t> structure becomes a little more visible if we look at the individual Bessel functions that constitute the kernel</a:t>
            </a:r>
            <a:endParaRPr lang="en-US" sz="1200"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70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The</a:t>
            </a:r>
            <a:r>
              <a:rPr lang="en-US" sz="1200" kern="1200" baseline="0" dirty="0" smtClean="0">
                <a:solidFill>
                  <a:schemeClr val="tx1"/>
                </a:solidFill>
                <a:latin typeface="Arial" charset="0"/>
                <a:ea typeface="ＭＳ Ｐゴシック" charset="-128"/>
                <a:cs typeface="ＭＳ Ｐゴシック" charset="-128"/>
              </a:rPr>
              <a:t> structure becomes a little more visible if we look at the individual Bessel functions that constitute the kernel</a:t>
            </a:r>
            <a:endParaRPr lang="en-US" sz="1200"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71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The</a:t>
            </a:r>
            <a:r>
              <a:rPr lang="en-US" sz="1200" kern="1200" baseline="0" dirty="0" smtClean="0">
                <a:solidFill>
                  <a:schemeClr val="tx1"/>
                </a:solidFill>
                <a:latin typeface="Arial" charset="0"/>
                <a:ea typeface="ＭＳ Ｐゴシック" charset="-128"/>
                <a:cs typeface="ＭＳ Ｐゴシック" charset="-128"/>
              </a:rPr>
              <a:t> structure becomes a little more visible if we look at the individual Bessel functions that constitute the kernel</a:t>
            </a:r>
            <a:endParaRPr lang="en-US" sz="1200"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72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The</a:t>
            </a:r>
            <a:r>
              <a:rPr lang="en-US" sz="1200" kern="1200" baseline="0" dirty="0" smtClean="0">
                <a:solidFill>
                  <a:schemeClr val="tx1"/>
                </a:solidFill>
                <a:latin typeface="Arial" charset="0"/>
                <a:ea typeface="ＭＳ Ｐゴシック" charset="-128"/>
                <a:cs typeface="ＭＳ Ｐゴシック" charset="-128"/>
              </a:rPr>
              <a:t> structure becomes a little more visible if we look at the individual Bessel functions that constitute the kernel</a:t>
            </a:r>
            <a:endParaRPr lang="en-US" sz="1200"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73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Here’s the side by side. On the left, you see that the strategy smears everything out. In the middle, we have the opposite problem and it keeps things artificially sharp. On the right, we strike a nice balance between the two.</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78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The last piece is that you do indeed have to perform advection in order to have the waves move along with the flow. You actually do have to be careful about how you do this if you want it to be efficient but still use higher order advection methods like </a:t>
            </a:r>
            <a:r>
              <a:rPr lang="en-US" sz="1200" kern="1200" dirty="0" err="1" smtClean="0">
                <a:solidFill>
                  <a:schemeClr val="tx1"/>
                </a:solidFill>
                <a:latin typeface="Arial" charset="0"/>
                <a:ea typeface="ＭＳ Ｐゴシック" charset="-128"/>
                <a:cs typeface="ＭＳ Ｐゴシック" charset="-128"/>
              </a:rPr>
              <a:t>MacCormack</a:t>
            </a:r>
            <a:r>
              <a:rPr lang="en-US" sz="1200" kern="1200" dirty="0" smtClean="0">
                <a:solidFill>
                  <a:schemeClr val="tx1"/>
                </a:solidFill>
                <a:latin typeface="Arial" charset="0"/>
                <a:ea typeface="ＭＳ Ｐゴシック" charset="-128"/>
                <a:cs typeface="ＭＳ Ｐゴシック" charset="-128"/>
              </a:rPr>
              <a:t> advection. I will only note this, and refer you to the paper for more details.</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79</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For now, let’s just look at some results.</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Here’s the paddle example that we saw before, which took 24 seconds a frame</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81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And here’s the brute force solution again. This took a lot more time, 3:44 a frame.</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82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There’s a lot of interesting stuff in this paper, but I’ll give a gross one sentence</a:t>
            </a:r>
            <a:r>
              <a:rPr lang="en-US" baseline="0" dirty="0" smtClean="0"/>
              <a:t> summary here – they measured the waves across the surface of a liquid to be moving very fast. Much faster than the velocities in the underlying fluid.</a:t>
            </a:r>
          </a:p>
          <a:p>
            <a:endParaRPr lang="en-US" baseline="0" dirty="0" smtClean="0"/>
          </a:p>
          <a:p>
            <a:r>
              <a:rPr lang="en-US" baseline="0" dirty="0" smtClean="0"/>
              <a:t>So, it’s not just a problem of capturing high resolution fluid velocity fields. You need to do something more.</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10</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But, we look at them side by side, and clearly the 8x gets more detail.</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85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Here’s the performance per frame. Note that our algorithm initially actually runs faster than the original simulation. So, if you want to goose a little more performance out of your simulation at little extra cost, you can apply our method.</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86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Our method is fairly agnostic to the source of the </a:t>
            </a:r>
            <a:r>
              <a:rPr lang="en-US" sz="1200" kern="1200" dirty="0" err="1" smtClean="0">
                <a:solidFill>
                  <a:schemeClr val="tx1"/>
                </a:solidFill>
                <a:latin typeface="Arial" charset="0"/>
                <a:ea typeface="ＭＳ Ｐゴシック" charset="-128"/>
                <a:cs typeface="ＭＳ Ｐゴシック" charset="-128"/>
              </a:rPr>
              <a:t>sim</a:t>
            </a:r>
            <a:r>
              <a:rPr lang="en-US" sz="1200" kern="1200" dirty="0" smtClean="0">
                <a:solidFill>
                  <a:schemeClr val="tx1"/>
                </a:solidFill>
                <a:latin typeface="Arial" charset="0"/>
                <a:ea typeface="ＭＳ Ｐゴシック" charset="-128"/>
                <a:cs typeface="ＭＳ Ｐゴシック" charset="-128"/>
              </a:rPr>
              <a:t>, so we also tried with a </a:t>
            </a:r>
            <a:r>
              <a:rPr lang="en-US" sz="1200" kern="1200" dirty="0" err="1" smtClean="0">
                <a:solidFill>
                  <a:schemeClr val="tx1"/>
                </a:solidFill>
                <a:latin typeface="Arial" charset="0"/>
                <a:ea typeface="ＭＳ Ｐゴシック" charset="-128"/>
                <a:cs typeface="ＭＳ Ｐゴシック" charset="-128"/>
              </a:rPr>
              <a:t>PhysBAM</a:t>
            </a:r>
            <a:r>
              <a:rPr lang="en-US" sz="1200" kern="1200" dirty="0" smtClean="0">
                <a:solidFill>
                  <a:schemeClr val="tx1"/>
                </a:solidFill>
                <a:latin typeface="Arial" charset="0"/>
                <a:ea typeface="ＭＳ Ｐゴシック" charset="-128"/>
                <a:cs typeface="ＭＳ Ｐゴシック" charset="-128"/>
              </a:rPr>
              <a:t> simulation. Here’s the original, clearly it looks pretty viscous, and took 18 seconds per frame.</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87</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Here’s the 8x </a:t>
            </a:r>
            <a:r>
              <a:rPr lang="en-US" sz="1200" kern="1200" dirty="0" err="1" smtClean="0">
                <a:solidFill>
                  <a:schemeClr val="tx1"/>
                </a:solidFill>
                <a:latin typeface="Arial" charset="0"/>
                <a:ea typeface="ＭＳ Ｐゴシック" charset="-128"/>
                <a:cs typeface="ＭＳ Ｐゴシック" charset="-128"/>
              </a:rPr>
              <a:t>upres</a:t>
            </a:r>
            <a:r>
              <a:rPr lang="en-US" sz="1200" kern="1200" dirty="0" smtClean="0">
                <a:solidFill>
                  <a:schemeClr val="tx1"/>
                </a:solidFill>
                <a:latin typeface="Arial" charset="0"/>
                <a:ea typeface="ＭＳ Ｐゴシック" charset="-128"/>
                <a:cs typeface="ＭＳ Ｐゴシック" charset="-128"/>
              </a:rPr>
              <a:t>, which took 2:48 per frame.</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88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So you can see what’s new form our </a:t>
            </a:r>
            <a:r>
              <a:rPr lang="en-US" sz="1200" kern="1200" dirty="0" err="1" smtClean="0">
                <a:solidFill>
                  <a:schemeClr val="tx1"/>
                </a:solidFill>
                <a:latin typeface="Arial" charset="0"/>
                <a:ea typeface="ＭＳ Ｐゴシック" charset="-128"/>
                <a:cs typeface="ＭＳ Ｐゴシック" charset="-128"/>
              </a:rPr>
              <a:t>sim</a:t>
            </a:r>
            <a:r>
              <a:rPr lang="en-US" sz="1200" kern="1200" dirty="0" smtClean="0">
                <a:solidFill>
                  <a:schemeClr val="tx1"/>
                </a:solidFill>
                <a:latin typeface="Arial" charset="0"/>
                <a:ea typeface="ＭＳ Ｐゴシック" charset="-128"/>
                <a:cs typeface="ＭＳ Ｐゴシック" charset="-128"/>
              </a:rPr>
              <a:t>, here’s a split screen again.</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89</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Finally, here’s the default </a:t>
            </a:r>
            <a:r>
              <a:rPr lang="en-US" sz="1200" kern="1200" dirty="0" err="1" smtClean="0">
                <a:solidFill>
                  <a:schemeClr val="tx1"/>
                </a:solidFill>
                <a:latin typeface="Arial" charset="0"/>
                <a:ea typeface="ＭＳ Ｐゴシック" charset="-128"/>
                <a:cs typeface="ＭＳ Ｐゴシック" charset="-128"/>
              </a:rPr>
              <a:t>PhysBAM</a:t>
            </a:r>
            <a:r>
              <a:rPr lang="en-US" sz="1200" kern="1200" dirty="0" smtClean="0">
                <a:solidFill>
                  <a:schemeClr val="tx1"/>
                </a:solidFill>
                <a:latin typeface="Arial" charset="0"/>
                <a:ea typeface="ＭＳ Ｐゴシック" charset="-128"/>
                <a:cs typeface="ＭＳ Ｐゴシック" charset="-128"/>
              </a:rPr>
              <a:t> </a:t>
            </a:r>
            <a:r>
              <a:rPr lang="en-US" sz="1200" kern="1200" dirty="0" err="1" smtClean="0">
                <a:solidFill>
                  <a:schemeClr val="tx1"/>
                </a:solidFill>
                <a:latin typeface="Arial" charset="0"/>
                <a:ea typeface="ＭＳ Ｐゴシック" charset="-128"/>
                <a:cs typeface="ＭＳ Ｐゴシック" charset="-128"/>
              </a:rPr>
              <a:t>sim</a:t>
            </a:r>
            <a:r>
              <a:rPr lang="en-US" sz="1200" kern="1200" dirty="0" smtClean="0">
                <a:solidFill>
                  <a:schemeClr val="tx1"/>
                </a:solidFill>
                <a:latin typeface="Arial" charset="0"/>
                <a:ea typeface="ＭＳ Ｐゴシック" charset="-128"/>
                <a:cs typeface="ＭＳ Ｐゴシック" charset="-128"/>
              </a:rPr>
              <a:t>, with not obstacles.</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90</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And here it is with 8x </a:t>
            </a:r>
            <a:r>
              <a:rPr lang="en-US" sz="1200" kern="1200" dirty="0" err="1" smtClean="0">
                <a:solidFill>
                  <a:schemeClr val="tx1"/>
                </a:solidFill>
                <a:latin typeface="Arial" charset="0"/>
                <a:ea typeface="ＭＳ Ｐゴシック" charset="-128"/>
                <a:cs typeface="ＭＳ Ｐゴシック" charset="-128"/>
              </a:rPr>
              <a:t>upres</a:t>
            </a:r>
            <a:r>
              <a:rPr lang="en-US" sz="1200" kern="1200" dirty="0" smtClean="0">
                <a:solidFill>
                  <a:schemeClr val="tx1"/>
                </a:solidFill>
                <a:latin typeface="Arial" charset="0"/>
                <a:ea typeface="ＭＳ Ｐゴシック" charset="-128"/>
                <a:cs typeface="ＭＳ Ｐゴシック" charset="-128"/>
              </a:rPr>
              <a:t>. It takes about 3 minutes per frame.</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91</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Here’s the split screen.</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92</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here’s the original </a:t>
            </a:r>
            <a:r>
              <a:rPr lang="en-US" dirty="0" err="1" smtClean="0"/>
              <a:t>PhysBAM</a:t>
            </a:r>
            <a:r>
              <a:rPr lang="en-US" baseline="0" dirty="0" smtClean="0"/>
              <a:t> running times</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93</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you actually have to go up a few </a:t>
            </a:r>
            <a:r>
              <a:rPr lang="en-US" dirty="0" err="1" smtClean="0"/>
              <a:t>upres</a:t>
            </a:r>
            <a:r>
              <a:rPr lang="en-US" dirty="0" smtClean="0"/>
              <a:t> levels before</a:t>
            </a:r>
            <a:r>
              <a:rPr lang="en-US" baseline="0" dirty="0" smtClean="0"/>
              <a:t> your running time even starts exceeding them. So, it’s pretty efficient.</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94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makes sense, because it has been known for a long time that the velocity energy spectrum of a single fluid is not the same as the surface gradient spectrum of a free surface. There’s even two different names for it. In the single phase case we have </a:t>
            </a:r>
            <a:r>
              <a:rPr lang="en-US" baseline="0" dirty="0" err="1" smtClean="0"/>
              <a:t>Kolmogorov</a:t>
            </a:r>
            <a:r>
              <a:rPr lang="en-US" baseline="0" dirty="0" smtClean="0"/>
              <a:t> turbulence, and for a fluid, we have a </a:t>
            </a:r>
            <a:r>
              <a:rPr lang="en-US" baseline="0" dirty="0" err="1" smtClean="0"/>
              <a:t>Kolmogorov-Zakharov</a:t>
            </a:r>
            <a:r>
              <a:rPr lang="en-US" baseline="0" dirty="0" smtClean="0"/>
              <a:t> spectrum. You can see that the exponents for the two are not the same. The free surface case is </a:t>
            </a:r>
            <a:r>
              <a:rPr lang="en-US" baseline="0" dirty="0" err="1" smtClean="0"/>
              <a:t>acutally</a:t>
            </a:r>
            <a:r>
              <a:rPr lang="en-US" baseline="0" dirty="0" smtClean="0"/>
              <a:t> much steeper.</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11</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it </a:t>
            </a:r>
            <a:r>
              <a:rPr lang="en-US" dirty="0" err="1" smtClean="0"/>
              <a:t>defintely</a:t>
            </a:r>
            <a:r>
              <a:rPr lang="en-US" dirty="0" smtClean="0"/>
              <a:t> wouldn’t have happened</a:t>
            </a:r>
            <a:r>
              <a:rPr lang="en-US" baseline="0" dirty="0" smtClean="0"/>
              <a:t> without the following funding sources, and a very nice equipment donation from Side Effects, the makers of Houdini</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97</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B8793645-7C0B-3742-8B18-5751A673181C}" type="slidenum">
              <a:rPr lang="en-US"/>
              <a:pPr/>
              <a:t>98</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r>
              <a:rPr lang="en-US" sz="1200" kern="1200" dirty="0" smtClean="0">
                <a:solidFill>
                  <a:schemeClr val="tx1"/>
                </a:solidFill>
                <a:latin typeface="Arial" charset="0"/>
                <a:ea typeface="ＭＳ Ｐゴシック" charset="-128"/>
                <a:cs typeface="ＭＳ Ｐゴシック" charset="-128"/>
              </a:rPr>
              <a:t>So far, everything we’ve looked at has been single phase turbulence, i.e. smoke or fire simulations. In all these simulations, we’ve assumed that we have air, and some particulate floating around in it.</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A really obvious next question to ask is, what multi-phase simulations, where there is both an air phase and a water phase? These are also a staple of visual effects, but suffer from similar problems.</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You can meticulously manipulate a simulation at low resolution, but when you bump the resolution up, the motion changes entirely. Can we apply the same philosophy that we used for single phase simulations? Can we use some sort of simple model to add turbulent detail to a simulation, but in a way that doesn’t ruin all the previous design work? </a:t>
            </a:r>
            <a:r>
              <a:rPr lang="en-US" sz="1200" b="1" kern="1200" dirty="0" smtClean="0">
                <a:solidFill>
                  <a:schemeClr val="tx1"/>
                </a:solidFill>
                <a:latin typeface="Arial" charset="0"/>
                <a:ea typeface="ＭＳ Ｐゴシック" charset="-128"/>
                <a:cs typeface="ＭＳ Ｐゴシック" charset="-128"/>
              </a:rPr>
              <a:t>(show </a:t>
            </a:r>
            <a:r>
              <a:rPr lang="en-US" sz="1200" b="1" kern="1200" dirty="0" err="1" smtClean="0">
                <a:solidFill>
                  <a:schemeClr val="tx1"/>
                </a:solidFill>
                <a:latin typeface="Arial" charset="0"/>
                <a:ea typeface="ＭＳ Ｐゴシック" charset="-128"/>
                <a:cs typeface="ＭＳ Ｐゴシック" charset="-128"/>
              </a:rPr>
              <a:t>PhysBAM</a:t>
            </a:r>
            <a:r>
              <a:rPr lang="en-US" sz="1200" b="1" kern="1200" dirty="0" smtClean="0">
                <a:solidFill>
                  <a:schemeClr val="tx1"/>
                </a:solidFill>
                <a:latin typeface="Arial" charset="0"/>
                <a:ea typeface="ＭＳ Ｐゴシック" charset="-128"/>
                <a:cs typeface="ＭＳ Ｐゴシック" charset="-128"/>
              </a:rPr>
              <a:t> resolutions)</a:t>
            </a:r>
            <a:endParaRPr lang="en-US" sz="1200" kern="1200" dirty="0" smtClean="0">
              <a:solidFill>
                <a:schemeClr val="tx1"/>
              </a:solidFill>
              <a:latin typeface="Arial" charset="0"/>
              <a:ea typeface="ＭＳ Ｐゴシック" charset="-128"/>
              <a:cs typeface="ＭＳ Ｐゴシック" charset="-128"/>
            </a:endParaRPr>
          </a:p>
          <a:p>
            <a:pPr eaLnBrk="1" hangingPunct="1"/>
            <a:endParaRPr lang="en-US" dirty="0">
              <a:ea typeface="Times New Roman" charset="0"/>
              <a:cs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You can get lots of different looks out of this method, for example you can control how persistent the surface waves are using the damping parameters.</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99</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to summarize the performance numbers, on the left here is the performance of the direct commercial solver.</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102</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to summarize the performance numbers, on the left here is the performance of the direct commercial solver. The scaling isn’t great. In fact, we had to stop simulating past 400 cubed, because it ran for over a week.</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103</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contrast, our solver initially runs faster than the original solver.</a:t>
            </a:r>
            <a:endParaRPr lang="en-US" baseline="0" dirty="0" smtClean="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104</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contrast, our solver initially runs faster than the original solver</a:t>
            </a:r>
            <a:endParaRPr lang="en-US" baseline="0" dirty="0" smtClean="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105</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 detail tends to max out at around 5 minutes per frame,</a:t>
            </a:r>
            <a:r>
              <a:rPr lang="en-US" baseline="0" dirty="0" smtClean="0"/>
              <a:t> which is still a tractable running time.</a:t>
            </a:r>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106</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see something similar</a:t>
            </a:r>
            <a:r>
              <a:rPr lang="en-US" baseline="0" dirty="0" smtClean="0"/>
              <a:t> with the other two examples.</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107</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here’s the original </a:t>
            </a:r>
            <a:r>
              <a:rPr lang="en-US" dirty="0" err="1" smtClean="0"/>
              <a:t>PhysBAM</a:t>
            </a:r>
            <a:r>
              <a:rPr lang="en-US" baseline="0" dirty="0" smtClean="0"/>
              <a:t> running times</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108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What we can draw from this is that an algorithm similar to our previous one should be possible. We can run a separate wave simulation the surface of the liquid, with the waves initiated using the low-resolution simulation.</a:t>
            </a:r>
          </a:p>
          <a:p>
            <a:r>
              <a:rPr lang="en-US" sz="1200" kern="1200" dirty="0" smtClean="0">
                <a:solidFill>
                  <a:schemeClr val="tx1"/>
                </a:solidFill>
                <a:latin typeface="Arial" charset="0"/>
                <a:ea typeface="ＭＳ Ｐゴシック" charset="-128"/>
                <a:cs typeface="ＭＳ Ｐゴシック" charset="-128"/>
              </a:rPr>
              <a:t> </a:t>
            </a:r>
          </a:p>
          <a:p>
            <a:r>
              <a:rPr lang="en-US" sz="1200" kern="1200" dirty="0" smtClean="0">
                <a:solidFill>
                  <a:schemeClr val="tx1"/>
                </a:solidFill>
                <a:latin typeface="Arial" charset="0"/>
                <a:ea typeface="ＭＳ Ｐゴシック" charset="-128"/>
                <a:cs typeface="ＭＳ Ｐゴシック" charset="-128"/>
              </a:rPr>
              <a:t>Once we’re set in this, another question immediately presents itself. How do you run a wave simulation on a surface that is rapidly changing and deforming? In the time that’s left, this is the main problem that we’ll look at.</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12</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you actually have to go up a few </a:t>
            </a:r>
            <a:r>
              <a:rPr lang="en-US" dirty="0" err="1" smtClean="0"/>
              <a:t>upres</a:t>
            </a:r>
            <a:r>
              <a:rPr lang="en-US" dirty="0" smtClean="0"/>
              <a:t> levels before</a:t>
            </a:r>
            <a:r>
              <a:rPr lang="en-US" baseline="0" dirty="0" smtClean="0"/>
              <a:t> your running time even starts exceeding them. So, it’s pretty efficient.</a:t>
            </a:r>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109</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You could take a different approach entirely and re-simulate just a layer of liquid on top of what was already simulated, as was done here </a:t>
            </a:r>
            <a:r>
              <a:rPr lang="en-US" sz="1200" b="1" kern="1200" dirty="0" smtClean="0">
                <a:solidFill>
                  <a:schemeClr val="tx1"/>
                </a:solidFill>
                <a:latin typeface="Arial" charset="0"/>
                <a:ea typeface="ＭＳ Ｐゴシック" charset="-128"/>
                <a:cs typeface="ＭＳ Ｐゴシック" charset="-128"/>
              </a:rPr>
              <a:t>(</a:t>
            </a:r>
            <a:r>
              <a:rPr lang="en-US" sz="1200" b="1" kern="1200" dirty="0" err="1" smtClean="0">
                <a:solidFill>
                  <a:schemeClr val="tx1"/>
                </a:solidFill>
                <a:latin typeface="Arial" charset="0"/>
                <a:ea typeface="ＭＳ Ｐゴシック" charset="-128"/>
                <a:cs typeface="ＭＳ Ｐゴシック" charset="-128"/>
              </a:rPr>
              <a:t>Brisdon</a:t>
            </a:r>
            <a:r>
              <a:rPr lang="en-US" sz="1200" b="1" kern="1200" dirty="0" smtClean="0">
                <a:solidFill>
                  <a:schemeClr val="tx1"/>
                </a:solidFill>
                <a:latin typeface="Arial" charset="0"/>
                <a:ea typeface="ＭＳ Ｐゴシック" charset="-128"/>
                <a:cs typeface="ＭＳ Ｐゴシック" charset="-128"/>
              </a:rPr>
              <a:t> and Nielsen)</a:t>
            </a:r>
            <a:r>
              <a:rPr lang="en-US" sz="1200" kern="1200" dirty="0" smtClean="0">
                <a:solidFill>
                  <a:schemeClr val="tx1"/>
                </a:solidFill>
                <a:latin typeface="Arial" charset="0"/>
                <a:ea typeface="ＭＳ Ｐゴシック" charset="-128"/>
                <a:cs typeface="ＭＳ Ｐゴシック" charset="-128"/>
              </a:rPr>
              <a:t>. This approach has been quite successful, and has been</a:t>
            </a:r>
            <a:r>
              <a:rPr lang="en-US" sz="1200" kern="1200" baseline="0" dirty="0" smtClean="0">
                <a:solidFill>
                  <a:schemeClr val="tx1"/>
                </a:solidFill>
                <a:latin typeface="Arial" charset="0"/>
                <a:ea typeface="ＭＳ Ｐゴシック" charset="-128"/>
                <a:cs typeface="ＭＳ Ｐゴシック" charset="-128"/>
              </a:rPr>
              <a:t> used in production, particularly in the adventures of tin tin from last year</a:t>
            </a:r>
            <a:endParaRPr lang="en-US" sz="1200" kern="1200" dirty="0" smtClean="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This isn’t quite what we want though. This will still break the silhouette of the liquid, and so some work still needs to be redone.</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110</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But, we look at them side by side, and clearly the 8x gets more detail.</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111</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Here’s our </a:t>
            </a:r>
            <a:r>
              <a:rPr lang="en-US" sz="1200" kern="1200" dirty="0" err="1" smtClean="0">
                <a:solidFill>
                  <a:schemeClr val="tx1"/>
                </a:solidFill>
                <a:latin typeface="Arial" charset="0"/>
                <a:ea typeface="ＭＳ Ｐゴシック" charset="-128"/>
                <a:cs typeface="ＭＳ Ｐゴシック" charset="-128"/>
              </a:rPr>
              <a:t>upres</a:t>
            </a:r>
            <a:r>
              <a:rPr lang="en-US" sz="1200" kern="1200" dirty="0" smtClean="0">
                <a:solidFill>
                  <a:schemeClr val="tx1"/>
                </a:solidFill>
                <a:latin typeface="Arial" charset="0"/>
                <a:ea typeface="ＭＳ Ｐゴシック" charset="-128"/>
                <a:cs typeface="ＭＳ Ｐゴシック" charset="-128"/>
              </a:rPr>
              <a:t> by a factor of 2. It’s very fast, 12 seconds a frame, faster than even the original simulation, and you can already see some nice detail start to emerge.</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112</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114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Second, how do we compute the extension field? There’s a definite right way and wrong way to do this. Here’s what happens if you compute the extension field the conventional way. It works, but there’s a bunch of artifacts at the top.</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115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One tempting thing to do, especially if speed is a concern, is to only compute the extension field once at the beginning and then let things chug along. You’ll get something this way too, and it’ll be a little crisper, but some pretty obvious artifacts show up eventually.</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116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We devised a different strategy that we refer to as a “frozen core” variant, and its gives the results right here. There’s some transient blocky behavior, but overall no artifacts persist over time.</a:t>
            </a:r>
          </a:p>
          <a:p>
            <a:endParaRPr lang="en-US" dirty="0"/>
          </a:p>
        </p:txBody>
      </p:sp>
      <p:sp>
        <p:nvSpPr>
          <p:cNvPr id="4" name="Slide Number Placeholder 3"/>
          <p:cNvSpPr>
            <a:spLocks noGrp="1"/>
          </p:cNvSpPr>
          <p:nvPr>
            <p:ph type="sldNum" sz="quarter" idx="10"/>
          </p:nvPr>
        </p:nvSpPr>
        <p:spPr/>
        <p:txBody>
          <a:bodyPr/>
          <a:lstStyle/>
          <a:p>
            <a:pPr>
              <a:defRPr/>
            </a:pPr>
            <a:fld id="{D8E04406-2BD1-5D45-93B9-7717059FBF80}" type="slidenum">
              <a:rPr lang="en-US" smtClean="0"/>
              <a:pPr>
                <a:defRPr/>
              </a:pPr>
              <a:t>117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4" name="Picture 17" descr="texture background copy"/>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4034" name="Rectangle 2"/>
          <p:cNvSpPr>
            <a:spLocks noGrp="1" noChangeArrowheads="1"/>
          </p:cNvSpPr>
          <p:nvPr>
            <p:ph type="ctrTitle"/>
          </p:nvPr>
        </p:nvSpPr>
        <p:spPr>
          <a:xfrm>
            <a:off x="368300" y="280988"/>
            <a:ext cx="4038600" cy="3000375"/>
          </a:xfrm>
        </p:spPr>
        <p:txBody>
          <a:bodyPr/>
          <a:lstStyle>
            <a:lvl1pPr>
              <a:defRPr/>
            </a:lvl1pPr>
          </a:lstStyle>
          <a:p>
            <a:r>
              <a:rPr lang="en-US"/>
              <a:t>Click to edit Master title style</a:t>
            </a:r>
          </a:p>
        </p:txBody>
      </p:sp>
      <p:sp>
        <p:nvSpPr>
          <p:cNvPr id="44035" name="Rectangle 3"/>
          <p:cNvSpPr>
            <a:spLocks noGrp="1" noChangeArrowheads="1"/>
          </p:cNvSpPr>
          <p:nvPr>
            <p:ph type="subTitle" idx="1"/>
          </p:nvPr>
        </p:nvSpPr>
        <p:spPr>
          <a:xfrm>
            <a:off x="371475" y="3663950"/>
            <a:ext cx="8431213" cy="2946400"/>
          </a:xfrm>
        </p:spPr>
        <p:txBody>
          <a:bodyPr/>
          <a:lstStyle>
            <a:lvl1pPr marL="0" indent="0" algn="ctr">
              <a:buFontTx/>
              <a:buNone/>
              <a:defRPr/>
            </a:lvl1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127000"/>
            <a:ext cx="2103438" cy="65024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304800" y="127000"/>
            <a:ext cx="6159500" cy="6502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4800" y="127000"/>
            <a:ext cx="8402638" cy="738188"/>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304800" y="1166813"/>
            <a:ext cx="4130675" cy="5462587"/>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Media Placeholder 3"/>
          <p:cNvSpPr>
            <a:spLocks noGrp="1"/>
          </p:cNvSpPr>
          <p:nvPr>
            <p:ph type="media" sz="half" idx="2"/>
          </p:nvPr>
        </p:nvSpPr>
        <p:spPr>
          <a:xfrm>
            <a:off x="4587875" y="1166813"/>
            <a:ext cx="4132263" cy="5462587"/>
          </a:xfrm>
        </p:spPr>
        <p:txBody>
          <a:bodyPr/>
          <a:lstStyle/>
          <a:p>
            <a:pPr lvl="0"/>
            <a:endParaRPr lang="en-US" noProof="0" smtClean="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127000"/>
            <a:ext cx="8415338" cy="65024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304800" y="1166813"/>
            <a:ext cx="4130675" cy="5462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587875" y="1166813"/>
            <a:ext cx="4132263" cy="5462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000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127000"/>
            <a:ext cx="8402638" cy="738188"/>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304800" y="1166813"/>
            <a:ext cx="8415338" cy="5462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1" tx1="lt1" bg2="dk2" tx2="lt2" accent1="accent1" accent2="accent2" accent3="accent3" accent4="accent4" accent5="accent5" accent6="accent6" hlink="hlink" folHlink="folHlink"/>
  <p:sldLayoutIdLst>
    <p:sldLayoutId id="2147483677"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ransition/>
  <p:txStyles>
    <p:titleStyle>
      <a:lvl1pPr algn="l" rtl="0" eaLnBrk="0" fontAlgn="base" hangingPunct="0">
        <a:spcBef>
          <a:spcPct val="0"/>
        </a:spcBef>
        <a:spcAft>
          <a:spcPct val="0"/>
        </a:spcAft>
        <a:defRPr sz="3700">
          <a:solidFill>
            <a:schemeClr val="tx2"/>
          </a:solidFill>
          <a:latin typeface="Cochin"/>
          <a:ea typeface="ＭＳ Ｐゴシック" charset="-128"/>
          <a:cs typeface="Cochin"/>
        </a:defRPr>
      </a:lvl1pPr>
      <a:lvl2pPr algn="l" rtl="0" eaLnBrk="0" fontAlgn="base" hangingPunct="0">
        <a:spcBef>
          <a:spcPct val="0"/>
        </a:spcBef>
        <a:spcAft>
          <a:spcPct val="0"/>
        </a:spcAft>
        <a:defRPr sz="37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7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7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7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700">
          <a:solidFill>
            <a:schemeClr val="tx2"/>
          </a:solidFill>
          <a:latin typeface="Arial" charset="0"/>
        </a:defRPr>
      </a:lvl6pPr>
      <a:lvl7pPr marL="914400" algn="l" rtl="0" fontAlgn="base">
        <a:spcBef>
          <a:spcPct val="0"/>
        </a:spcBef>
        <a:spcAft>
          <a:spcPct val="0"/>
        </a:spcAft>
        <a:defRPr sz="3700">
          <a:solidFill>
            <a:schemeClr val="tx2"/>
          </a:solidFill>
          <a:latin typeface="Arial" charset="0"/>
        </a:defRPr>
      </a:lvl7pPr>
      <a:lvl8pPr marL="1371600" algn="l" rtl="0" fontAlgn="base">
        <a:spcBef>
          <a:spcPct val="0"/>
        </a:spcBef>
        <a:spcAft>
          <a:spcPct val="0"/>
        </a:spcAft>
        <a:defRPr sz="3700">
          <a:solidFill>
            <a:schemeClr val="tx2"/>
          </a:solidFill>
          <a:latin typeface="Arial" charset="0"/>
        </a:defRPr>
      </a:lvl8pPr>
      <a:lvl9pPr marL="1828800" algn="l" rtl="0" fontAlgn="base">
        <a:spcBef>
          <a:spcPct val="0"/>
        </a:spcBef>
        <a:spcAft>
          <a:spcPct val="0"/>
        </a:spcAft>
        <a:defRPr sz="3700">
          <a:solidFill>
            <a:schemeClr val="tx2"/>
          </a:solidFill>
          <a:latin typeface="Arial" charset="0"/>
        </a:defRPr>
      </a:lvl9pPr>
    </p:titleStyle>
    <p:bodyStyle>
      <a:lvl1pPr marL="342900" indent="-342900" algn="l" rtl="0" eaLnBrk="0" fontAlgn="base" hangingPunct="0">
        <a:lnSpc>
          <a:spcPct val="110000"/>
        </a:lnSpc>
        <a:spcBef>
          <a:spcPts val="600"/>
        </a:spcBef>
        <a:spcAft>
          <a:spcPts val="600"/>
        </a:spcAft>
        <a:buClr>
          <a:schemeClr val="accent2"/>
        </a:buClr>
        <a:buSzPct val="110000"/>
        <a:buChar char="•"/>
        <a:defRPr sz="3100">
          <a:solidFill>
            <a:schemeClr val="tx2"/>
          </a:solidFill>
          <a:latin typeface="Cochin"/>
          <a:ea typeface="ＭＳ Ｐゴシック" charset="-128"/>
          <a:cs typeface="Cochin"/>
        </a:defRPr>
      </a:lvl1pPr>
      <a:lvl2pPr marL="742950" indent="-285750" algn="l" rtl="0" eaLnBrk="0" fontAlgn="base" hangingPunct="0">
        <a:lnSpc>
          <a:spcPct val="110000"/>
        </a:lnSpc>
        <a:spcBef>
          <a:spcPts val="600"/>
        </a:spcBef>
        <a:spcAft>
          <a:spcPts val="600"/>
        </a:spcAft>
        <a:buClr>
          <a:schemeClr val="accent2"/>
        </a:buClr>
        <a:buSzPct val="110000"/>
        <a:buFont typeface="Arial" charset="0"/>
        <a:buChar char="–"/>
        <a:defRPr sz="2600">
          <a:solidFill>
            <a:schemeClr val="tx2"/>
          </a:solidFill>
          <a:latin typeface="Cochin"/>
          <a:ea typeface="ＭＳ Ｐゴシック" charset="-128"/>
          <a:cs typeface="Cochin"/>
        </a:defRPr>
      </a:lvl2pPr>
      <a:lvl3pPr marL="1143000" indent="-228600" algn="l" rtl="0" eaLnBrk="0" fontAlgn="base" hangingPunct="0">
        <a:lnSpc>
          <a:spcPct val="110000"/>
        </a:lnSpc>
        <a:spcBef>
          <a:spcPts val="600"/>
        </a:spcBef>
        <a:spcAft>
          <a:spcPts val="600"/>
        </a:spcAft>
        <a:buClr>
          <a:schemeClr val="accent2"/>
        </a:buClr>
        <a:buSzPct val="110000"/>
        <a:buChar char="•"/>
        <a:defRPr sz="2100">
          <a:solidFill>
            <a:schemeClr val="tx2"/>
          </a:solidFill>
          <a:latin typeface="Cochin"/>
          <a:ea typeface="ＭＳ Ｐゴシック" charset="-128"/>
          <a:cs typeface="Cochin"/>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buChar char="–"/>
        <a:defRPr sz="2000">
          <a:solidFill>
            <a:schemeClr val="tx2"/>
          </a:solidFill>
          <a:latin typeface="Cochin"/>
          <a:ea typeface="ＭＳ Ｐゴシック" charset="-128"/>
          <a:cs typeface="Cochin"/>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buChar char="›"/>
        <a:defRPr sz="2000">
          <a:solidFill>
            <a:schemeClr val="tx2"/>
          </a:solidFill>
          <a:latin typeface="Cochin"/>
          <a:ea typeface="ＭＳ Ｐゴシック" charset="-128"/>
          <a:cs typeface="Cochin"/>
        </a:defRPr>
      </a:lvl5pPr>
      <a:lvl6pPr marL="25146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ＭＳ Ｐゴシック" charset="-128"/>
        </a:defRPr>
      </a:lvl6pPr>
      <a:lvl7pPr marL="29718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ＭＳ Ｐゴシック" charset="-128"/>
        </a:defRPr>
      </a:lvl7pPr>
      <a:lvl8pPr marL="34290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ＭＳ Ｐゴシック" charset="-128"/>
        </a:defRPr>
      </a:lvl8pPr>
      <a:lvl9pPr marL="3886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video" Target="file://localhost/Users/tedkim/CONF/talks/SNU13/liquid%20videos/paper/damBreak_waveEqn_0.3.mov" TargetMode="External"/><Relationship Id="rId2" Type="http://schemas.openxmlformats.org/officeDocument/2006/relationships/slideLayout" Target="../slideLayouts/slideLayout7.xml"/><Relationship Id="rId3" Type="http://schemas.openxmlformats.org/officeDocument/2006/relationships/image" Target="../media/image78.png"/></Relationships>
</file>

<file path=ppt/slides/_rels/slide101.xml.rels><?xml version="1.0" encoding="UTF-8" standalone="yes"?>
<Relationships xmlns="http://schemas.openxmlformats.org/package/2006/relationships"><Relationship Id="rId1" Type="http://schemas.openxmlformats.org/officeDocument/2006/relationships/video" Target="file://localhost/Users/tedkim/CONF/talks/SNU13/liquid%20videos/paper/damBreak_iwave_wave_side-by-side.mov" TargetMode="External"/><Relationship Id="rId2" Type="http://schemas.openxmlformats.org/officeDocument/2006/relationships/slideLayout" Target="../slideLayouts/slideLayout7.xml"/><Relationship Id="rId3" Type="http://schemas.openxmlformats.org/officeDocument/2006/relationships/image" Target="../media/image7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91.xml"/><Relationship Id="rId5" Type="http://schemas.openxmlformats.org/officeDocument/2006/relationships/image" Target="../media/image80.png"/><Relationship Id="rId1" Type="http://schemas.openxmlformats.org/officeDocument/2006/relationships/tags" Target="../tags/tag1.xml"/><Relationship Id="rId2" Type="http://schemas.openxmlformats.org/officeDocument/2006/relationships/video" Target="file://localhost/Users/tedkim/CONF/talks/SNU13/liquid%20videos/nielsen-cropped.mov" TargetMode="Externa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92.xml"/><Relationship Id="rId5" Type="http://schemas.openxmlformats.org/officeDocument/2006/relationships/image" Target="../media/image5.png"/><Relationship Id="rId1" Type="http://schemas.openxmlformats.org/officeDocument/2006/relationships/tags" Target="../tags/tag2.xml"/><Relationship Id="rId2" Type="http://schemas.openxmlformats.org/officeDocument/2006/relationships/video" Target="file://localhost/Users/tedkim/CONF/talks/SIGGRAPH13,%20CPT/liquid%20videos/split%20screen.mov" TargetMode="Externa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3.xml"/><Relationship Id="rId4" Type="http://schemas.openxmlformats.org/officeDocument/2006/relationships/image" Target="../media/image81.png"/><Relationship Id="rId1" Type="http://schemas.openxmlformats.org/officeDocument/2006/relationships/video" Target="file://localhost/Users/tedkim/CONF/talks/SNU13/liquid%20videos/paper/paddle/paddle_200.mov" TargetMode="External"/><Relationship Id="rId2"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video" Target="file://localhost/Users/tedkim/CONF/talks/SIGGRAPH13,%20CPT/liquid%20videos/paper/paddle/paddle_1000_masked.mov" TargetMode="External"/><Relationship Id="rId2" Type="http://schemas.openxmlformats.org/officeDocument/2006/relationships/slideLayout" Target="../slideLayouts/slideLayout7.xml"/><Relationship Id="rId3" Type="http://schemas.openxmlformats.org/officeDocument/2006/relationships/image" Target="../media/image82.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94.xml"/><Relationship Id="rId5" Type="http://schemas.openxmlformats.org/officeDocument/2006/relationships/image" Target="../media/image83.png"/><Relationship Id="rId1" Type="http://schemas.openxmlformats.org/officeDocument/2006/relationships/tags" Target="../tags/tag3.xml"/><Relationship Id="rId2" Type="http://schemas.openxmlformats.org/officeDocument/2006/relationships/video" Target="file://localhost/Users/tedkim/CONF/talks/SIGGRAPH13,%20CPT/liquid%20videos/paper/paddle/split%20screen,%20800%20by%201000.mov" TargetMode="Externa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5.xml"/><Relationship Id="rId4" Type="http://schemas.openxmlformats.org/officeDocument/2006/relationships/image" Target="../media/image84.png"/><Relationship Id="rId1" Type="http://schemas.openxmlformats.org/officeDocument/2006/relationships/video" Target="file://localhost/Users/tedkim/CONF/talks/SNU13/liquid%20videos/paper/always_extend.mov" TargetMode="External"/><Relationship Id="rId2"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image" Target="../media/image85.png"/><Relationship Id="rId1" Type="http://schemas.openxmlformats.org/officeDocument/2006/relationships/video" Target="file://localhost/Users/tedkim/CONF/talks/SNU13/liquid%20videos/paper/never_extend.mov" TargetMode="External"/><Relationship Id="rId2"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97.xml"/><Relationship Id="rId4" Type="http://schemas.openxmlformats.org/officeDocument/2006/relationships/image" Target="../media/image86.png"/><Relationship Id="rId1" Type="http://schemas.openxmlformats.org/officeDocument/2006/relationships/video" Target="file://localhost/Users/tedkim/CONF/talks/SNU13/liquid%20videos/paper/frozen_core.mov" TargetMode="Externa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4.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png"/><Relationship Id="rId1" Type="http://schemas.openxmlformats.org/officeDocument/2006/relationships/video" Target="file://localhost/Users/tedkim/CONF/talks/SNU13/liquid%20videos/paper/paddle/paddle_original.mov" TargetMode="Externa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5.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6.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7.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1.png"/><Relationship Id="rId1" Type="http://schemas.openxmlformats.org/officeDocument/2006/relationships/video" Target="file://localhost/Users/tedkim/CONF/talks/SNU13/videos/plane_displaced.mov" TargetMode="Externa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2.png"/><Relationship Id="rId1" Type="http://schemas.openxmlformats.org/officeDocument/2006/relationships/video" Target="file://localhost/Users/tedkim/CONF/talks/SNU13/videos/plane_scalar.mov" TargetMode="Externa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png"/><Relationship Id="rId1" Type="http://schemas.openxmlformats.org/officeDocument/2006/relationships/video" Target="file://localhost/Users/tedkim/CONF/talks/SNU13/liquid%20videos/paper/paddle/paddle_800.mov" TargetMode="External"/><Relationship Id="rId2"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8.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0.png"/><Relationship Id="rId1" Type="http://schemas.openxmlformats.org/officeDocument/2006/relationships/video" Target="file://localhost/Users/tedkim/CONF/talks/SNU13/videos/plane_scalar_3d.mov" TargetMode="Externa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video" Target="file://localhost/Users/tedkim/CONF/talks/SIGGRAPH13,%20CPT/liquid%20videos/split%20screen.mov" TargetMode="External"/><Relationship Id="rId2" Type="http://schemas.openxmlformats.org/officeDocument/2006/relationships/slideLayout" Target="../slideLayouts/slideLayout12.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35.png"/><Relationship Id="rId1" Type="http://schemas.openxmlformats.org/officeDocument/2006/relationships/video" Target="file://localhost/Users/tedkim/CONF/talks/SNU13/videos/curved_scalar.mov" TargetMode="Externa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9.bin"/><Relationship Id="rId5" Type="http://schemas.openxmlformats.org/officeDocument/2006/relationships/oleObject" Target="../embeddings/oleObject10.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11.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df"/><Relationship Id="rId3"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df"/><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df"/><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12.bin"/><Relationship Id="rId5" Type="http://schemas.openxmlformats.org/officeDocument/2006/relationships/oleObject" Target="../embeddings/oleObject13.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9.pdf"/><Relationship Id="rId5" Type="http://schemas.openxmlformats.org/officeDocument/2006/relationships/image" Target="../media/image331.png"/><Relationship Id="rId6" Type="http://schemas.openxmlformats.org/officeDocument/2006/relationships/oleObject" Target="../embeddings/oleObject14.bin"/><Relationship Id="rId7" Type="http://schemas.openxmlformats.org/officeDocument/2006/relationships/oleObject" Target="../embeddings/oleObject15.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51.pdf"/><Relationship Id="rId5" Type="http://schemas.openxmlformats.org/officeDocument/2006/relationships/image" Target="../media/image361.png"/><Relationship Id="rId6" Type="http://schemas.openxmlformats.org/officeDocument/2006/relationships/oleObject" Target="../embeddings/oleObject16.bin"/><Relationship Id="rId7" Type="http://schemas.openxmlformats.org/officeDocument/2006/relationships/oleObject" Target="../embeddings/oleObject17.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53.pdf"/><Relationship Id="rId5" Type="http://schemas.openxmlformats.org/officeDocument/2006/relationships/image" Target="../media/image391.png"/><Relationship Id="rId6" Type="http://schemas.openxmlformats.org/officeDocument/2006/relationships/oleObject" Target="../embeddings/oleObject18.bin"/><Relationship Id="rId7" Type="http://schemas.openxmlformats.org/officeDocument/2006/relationships/oleObject" Target="../embeddings/oleObject19.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55.pdf"/><Relationship Id="rId5" Type="http://schemas.openxmlformats.org/officeDocument/2006/relationships/image" Target="../media/image421.png"/><Relationship Id="rId6" Type="http://schemas.openxmlformats.org/officeDocument/2006/relationships/oleObject" Target="../embeddings/oleObject20.bin"/><Relationship Id="rId7" Type="http://schemas.openxmlformats.org/officeDocument/2006/relationships/oleObject" Target="../embeddings/oleObject21.bin"/><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df"/><Relationship Id="rId4" Type="http://schemas.openxmlformats.org/officeDocument/2006/relationships/image" Target="../media/image441.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df"/><Relationship Id="rId4" Type="http://schemas.openxmlformats.org/officeDocument/2006/relationships/image" Target="../media/image441.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3" Type="http://schemas.openxmlformats.org/officeDocument/2006/relationships/image" Target="../media/image56.pdf"/><Relationship Id="rId4" Type="http://schemas.openxmlformats.org/officeDocument/2006/relationships/image" Target="../media/image44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22.bin"/><Relationship Id="rId5" Type="http://schemas.openxmlformats.org/officeDocument/2006/relationships/oleObject" Target="../embeddings/oleObject23.bin"/><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df"/><Relationship Id="rId4" Type="http://schemas.openxmlformats.org/officeDocument/2006/relationships/image" Target="../media/image441.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60.pdf"/><Relationship Id="rId4" Type="http://schemas.openxmlformats.org/officeDocument/2006/relationships/image" Target="../media/image491.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df"/><Relationship Id="rId4" Type="http://schemas.openxmlformats.org/officeDocument/2006/relationships/image" Target="../media/image3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3" Type="http://schemas.openxmlformats.org/officeDocument/2006/relationships/image" Target="../media/image53.pdf"/><Relationship Id="rId4" Type="http://schemas.openxmlformats.org/officeDocument/2006/relationships/image" Target="../media/image391.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56.pdf"/><Relationship Id="rId4" Type="http://schemas.openxmlformats.org/officeDocument/2006/relationships/image" Target="../media/image441.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video" Target="file://localhost/Users/tedkim/CONF/talks/SNU13/liquid%20videos/paper/pouring_original.mov" TargetMode="External"/><Relationship Id="rId2" Type="http://schemas.openxmlformats.org/officeDocument/2006/relationships/slideLayout" Target="../slideLayouts/slideLayout2.xml"/><Relationship Id="rId3"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video" Target="file://localhost/Users/tedkim/CONF/talks/SNU13/liquid%20videos/racing_stripes.mov" TargetMode="External"/><Relationship Id="rId2" Type="http://schemas.openxmlformats.org/officeDocument/2006/relationships/slideLayout" Target="../slideLayouts/slideLayout2.xml"/><Relationship Id="rId3"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66.png"/><Relationship Id="rId1" Type="http://schemas.openxmlformats.org/officeDocument/2006/relationships/video" Target="file://localhost/Users/tedkim/CONF/talks/SNU13/liquid%20videos/paper/frozen_core_side-by-side.mov" TargetMode="External"/><Relationship Id="rId2"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0.png"/><Relationship Id="rId1" Type="http://schemas.openxmlformats.org/officeDocument/2006/relationships/video" Target="file://localhost/Users/tedkim/CONF/talks/SNU13/liquid%20videos/narain08.mov" TargetMode="External"/><Relationship Id="rId2"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image" Target="../media/image3.png"/><Relationship Id="rId1" Type="http://schemas.openxmlformats.org/officeDocument/2006/relationships/video" Target="file://localhost/Users/tedkim/CONF/talks/SNU13/liquid%20videos/paper/paddle/paddle_original.mov" TargetMode="External"/><Relationship Id="rId2"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68.png"/><Relationship Id="rId1" Type="http://schemas.openxmlformats.org/officeDocument/2006/relationships/video" Target="file://localhost/Users/tedkim/CONF/talks/SNU13/liquid%20videos/paper/paddle/paddle_houdini_200.mov" TargetMode="External"/><Relationship Id="rId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video" Target="file://localhost/Users/tedkim/CONF/talks/SNU13/liquid%20videos/paper/paddle/paddle_400.mov" TargetMode="External"/><Relationship Id="rId2" Type="http://schemas.openxmlformats.org/officeDocument/2006/relationships/slideLayout" Target="../slideLayouts/slideLayout7.xml"/><Relationship Id="rId3" Type="http://schemas.openxmlformats.org/officeDocument/2006/relationships/image" Target="../media/image69.png"/></Relationships>
</file>

<file path=ppt/slides/_rels/slide84.xml.rels><?xml version="1.0" encoding="UTF-8" standalone="yes"?>
<Relationships xmlns="http://schemas.openxmlformats.org/package/2006/relationships"><Relationship Id="rId1" Type="http://schemas.openxmlformats.org/officeDocument/2006/relationships/video" Target="file://localhost/Users/tedkim/CONF/talks/SNU13/liquid%20videos/paper/paddle/paddle_800.mov" TargetMode="External"/><Relationship Id="rId2" Type="http://schemas.openxmlformats.org/officeDocument/2006/relationships/slideLayout" Target="../slideLayouts/slideLayout7.xml"/><Relationship Id="rId3"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71.png"/><Relationship Id="rId1" Type="http://schemas.openxmlformats.org/officeDocument/2006/relationships/video" Target="file://localhost/Users/tedkim/CONF/talks/SNU13/liquid%20videos/paper/paddle/8x_brute_force_2x.mov" TargetMode="External"/><Relationship Id="rId2"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72.png"/><Relationship Id="rId1" Type="http://schemas.openxmlformats.org/officeDocument/2006/relationships/video" Target="file://localhost/Users/tedkim/CONF/talks/SNU13/liquid%20videos/paper/damBreak_original.mov" TargetMode="External"/><Relationship Id="rId2"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73.png"/><Relationship Id="rId1" Type="http://schemas.openxmlformats.org/officeDocument/2006/relationships/video" Target="file://localhost/Users/tedkim/CONF/talks/SNU13/liquid%20videos/paper/damBreak_iwave_0.3.mov" TargetMode="External"/><Relationship Id="rId2"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image" Target="../media/image74.png"/><Relationship Id="rId1" Type="http://schemas.openxmlformats.org/officeDocument/2006/relationships/video" Target="file://localhost/Users/tedkim/CONF/talks/SNU13/liquid%20videos/paper/damBreak_split_screen.mov" TargetMode="Externa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image" Target="../media/image64.png"/><Relationship Id="rId1" Type="http://schemas.openxmlformats.org/officeDocument/2006/relationships/video" Target="file://localhost/Users/tedkim/CONF/talks/SNU13/liquid%20videos/paper/pouring_original.mov" TargetMode="External"/><Relationship Id="rId2"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image" Target="../media/image75.png"/><Relationship Id="rId1" Type="http://schemas.openxmlformats.org/officeDocument/2006/relationships/video" Target="file://localhost/Users/tedkim/CONF/talks/SNU13/liquid%20videos/paper/pouring_iwave_0.3.mov" TargetMode="External"/><Relationship Id="rId2"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image" Target="../media/image76.png"/><Relationship Id="rId1" Type="http://schemas.openxmlformats.org/officeDocument/2006/relationships/video" Target="file://localhost/Users/tedkim/CONF/talks/SNU13/liquid%20videos/paper/pouring_side_by_side.mov" TargetMode="External"/><Relationship Id="rId2"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77.png"/><Relationship Id="rId1" Type="http://schemas.openxmlformats.org/officeDocument/2006/relationships/video" Target="file://localhost/Users/tedkim/CONF/talks/SNU13/liquid%20videos/paper/damBreak_alphas.mov" TargetMode="Externa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ig13_teaser.png"/>
          <p:cNvPicPr>
            <a:picLocks noChangeAspect="1"/>
          </p:cNvPicPr>
          <p:nvPr/>
        </p:nvPicPr>
        <p:blipFill>
          <a:blip r:embed="rId3"/>
          <a:stretch>
            <a:fillRect/>
          </a:stretch>
        </p:blipFill>
        <p:spPr>
          <a:xfrm>
            <a:off x="0" y="2137660"/>
            <a:ext cx="9144000" cy="2044181"/>
          </a:xfrm>
          <a:prstGeom prst="rect">
            <a:avLst/>
          </a:prstGeom>
        </p:spPr>
      </p:pic>
      <p:sp>
        <p:nvSpPr>
          <p:cNvPr id="5" name="Subtitle 13"/>
          <p:cNvSpPr txBox="1">
            <a:spLocks/>
          </p:cNvSpPr>
          <p:nvPr/>
        </p:nvSpPr>
        <p:spPr bwMode="auto">
          <a:xfrm>
            <a:off x="0" y="4196216"/>
            <a:ext cx="8431213" cy="1228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ts val="600"/>
              </a:spcBef>
              <a:spcAft>
                <a:spcPts val="0"/>
              </a:spcAft>
              <a:buClr>
                <a:schemeClr val="accent2"/>
              </a:buClr>
              <a:buSzPct val="110000"/>
              <a:buFontTx/>
              <a:buNone/>
              <a:tabLst/>
              <a:defRPr/>
            </a:pPr>
            <a:r>
              <a:rPr kumimoji="0" lang="en-US" sz="3100" b="0" i="1" u="none" strike="noStrike" kern="0" cap="none" spc="0" normalizeH="0" baseline="0" noProof="0" dirty="0" smtClean="0">
                <a:ln>
                  <a:noFill/>
                </a:ln>
                <a:solidFill>
                  <a:schemeClr val="tx2"/>
                </a:solidFill>
                <a:effectLst/>
                <a:uLnTx/>
                <a:uFillTx/>
                <a:latin typeface="Cochin"/>
                <a:ea typeface="ＭＳ Ｐゴシック" charset="-128"/>
                <a:cs typeface="Cochin"/>
              </a:rPr>
              <a:t>Closest</a:t>
            </a:r>
            <a:r>
              <a:rPr kumimoji="0" lang="en-US" sz="3100" b="0" i="1" u="none" strike="noStrike" kern="0" cap="none" spc="0" normalizeH="0" noProof="0" dirty="0" smtClean="0">
                <a:ln>
                  <a:noFill/>
                </a:ln>
                <a:solidFill>
                  <a:schemeClr val="tx2"/>
                </a:solidFill>
                <a:effectLst/>
                <a:uLnTx/>
                <a:uFillTx/>
                <a:latin typeface="Cochin"/>
                <a:ea typeface="ＭＳ Ｐゴシック" charset="-128"/>
                <a:cs typeface="Cochin"/>
              </a:rPr>
              <a:t> Point Turbu</a:t>
            </a:r>
            <a:r>
              <a:rPr lang="en-US" sz="3100" i="1" kern="0" noProof="0" dirty="0" smtClean="0">
                <a:solidFill>
                  <a:schemeClr val="tx2"/>
                </a:solidFill>
                <a:latin typeface="Cochin"/>
                <a:ea typeface="ＭＳ Ｐゴシック" charset="-128"/>
                <a:cs typeface="Cochin"/>
              </a:rPr>
              <a:t>lence for Liquid Surfaces</a:t>
            </a:r>
          </a:p>
          <a:p>
            <a:pPr marL="0" marR="0" lvl="0" indent="0" algn="l" defTabSz="914400" rtl="0" eaLnBrk="0" fontAlgn="base" latinLnBrk="0" hangingPunct="0">
              <a:lnSpc>
                <a:spcPct val="110000"/>
              </a:lnSpc>
              <a:spcBef>
                <a:spcPts val="600"/>
              </a:spcBef>
              <a:spcAft>
                <a:spcPts val="0"/>
              </a:spcAft>
              <a:buClr>
                <a:schemeClr val="accent2"/>
              </a:buClr>
              <a:buSzPct val="110000"/>
              <a:buFontTx/>
              <a:buNone/>
              <a:tabLst/>
              <a:defRPr/>
            </a:pPr>
            <a:r>
              <a:rPr kumimoji="0" lang="en-US" sz="2400" b="0" u="none" strike="noStrike" kern="0" cap="none" spc="0" normalizeH="0" baseline="0" dirty="0" smtClean="0">
                <a:ln>
                  <a:noFill/>
                </a:ln>
                <a:solidFill>
                  <a:schemeClr val="tx2"/>
                </a:solidFill>
                <a:effectLst/>
                <a:uLnTx/>
                <a:uFillTx/>
                <a:latin typeface="Cochin"/>
                <a:ea typeface="ＭＳ Ｐゴシック" charset="-128"/>
                <a:cs typeface="Cochin"/>
              </a:rPr>
              <a:t>Theodore</a:t>
            </a:r>
            <a:r>
              <a:rPr kumimoji="0" lang="en-US" sz="2400" b="0" u="none" strike="noStrike" kern="0" cap="none" spc="0" normalizeH="0" dirty="0" smtClean="0">
                <a:ln>
                  <a:noFill/>
                </a:ln>
                <a:solidFill>
                  <a:schemeClr val="tx2"/>
                </a:solidFill>
                <a:effectLst/>
                <a:uLnTx/>
                <a:uFillTx/>
                <a:latin typeface="Cochin"/>
                <a:ea typeface="ＭＳ Ｐゴシック" charset="-128"/>
                <a:cs typeface="Cochin"/>
              </a:rPr>
              <a:t> Kim, Nils </a:t>
            </a:r>
            <a:r>
              <a:rPr kumimoji="0" lang="en-US" sz="2400" b="0" u="none" strike="noStrike" kern="0" cap="none" spc="0" normalizeH="0" dirty="0" err="1" smtClean="0">
                <a:ln>
                  <a:noFill/>
                </a:ln>
                <a:solidFill>
                  <a:schemeClr val="tx2"/>
                </a:solidFill>
                <a:effectLst/>
                <a:uLnTx/>
                <a:uFillTx/>
                <a:latin typeface="Cochin"/>
                <a:ea typeface="ＭＳ Ｐゴシック" charset="-128"/>
                <a:cs typeface="Cochin"/>
              </a:rPr>
              <a:t>Thuerey</a:t>
            </a:r>
            <a:r>
              <a:rPr kumimoji="0" lang="en-US" sz="2400" b="0" u="none" strike="noStrike" kern="0" cap="none" spc="0" normalizeH="0" dirty="0" smtClean="0">
                <a:ln>
                  <a:noFill/>
                </a:ln>
                <a:solidFill>
                  <a:schemeClr val="tx2"/>
                </a:solidFill>
                <a:effectLst/>
                <a:uLnTx/>
                <a:uFillTx/>
                <a:latin typeface="Cochin"/>
                <a:ea typeface="ＭＳ Ｐゴシック" charset="-128"/>
                <a:cs typeface="Cochin"/>
              </a:rPr>
              <a:t>, Jerry </a:t>
            </a:r>
            <a:r>
              <a:rPr kumimoji="0" lang="en-US" sz="2400" b="0" u="none" strike="noStrike" kern="0" cap="none" spc="0" normalizeH="0" dirty="0" err="1" smtClean="0">
                <a:ln>
                  <a:noFill/>
                </a:ln>
                <a:solidFill>
                  <a:schemeClr val="tx2"/>
                </a:solidFill>
                <a:effectLst/>
                <a:uLnTx/>
                <a:uFillTx/>
                <a:latin typeface="Cochin"/>
                <a:ea typeface="ＭＳ Ｐゴシック" charset="-128"/>
                <a:cs typeface="Cochin"/>
              </a:rPr>
              <a:t>Tessendorf</a:t>
            </a:r>
            <a:endParaRPr kumimoji="0" lang="en-US" sz="2400" b="0" u="none" strike="noStrike" kern="0" cap="none" spc="0" normalizeH="0" baseline="0" noProof="0" dirty="0" smtClean="0">
              <a:ln>
                <a:noFill/>
              </a:ln>
              <a:solidFill>
                <a:schemeClr val="tx2"/>
              </a:solidFill>
              <a:effectLst/>
              <a:uLnTx/>
              <a:uFillTx/>
              <a:latin typeface="Cochin"/>
              <a:ea typeface="ＭＳ Ｐゴシック" charset="-128"/>
              <a:cs typeface="Cochin"/>
            </a:endParaRPr>
          </a:p>
          <a:p>
            <a:pPr marL="0" marR="0" lvl="0" indent="0" algn="l" defTabSz="914400" rtl="0" eaLnBrk="0" fontAlgn="base" latinLnBrk="0" hangingPunct="0">
              <a:lnSpc>
                <a:spcPct val="110000"/>
              </a:lnSpc>
              <a:spcBef>
                <a:spcPts val="600"/>
              </a:spcBef>
              <a:spcAft>
                <a:spcPts val="0"/>
              </a:spcAft>
              <a:buClr>
                <a:schemeClr val="accent2"/>
              </a:buClr>
              <a:buSzPct val="110000"/>
              <a:buFontTx/>
              <a:buNone/>
              <a:tabLst/>
              <a:defRPr/>
            </a:pPr>
            <a:r>
              <a:rPr kumimoji="0" lang="en-US" sz="2400" b="0" u="none" strike="noStrike" kern="0" cap="none" spc="0" normalizeH="0" baseline="0" noProof="0" dirty="0" smtClean="0">
                <a:ln>
                  <a:noFill/>
                </a:ln>
                <a:solidFill>
                  <a:schemeClr val="tx2"/>
                </a:solidFill>
                <a:effectLst/>
                <a:uLnTx/>
                <a:uFillTx/>
                <a:latin typeface="Cochin"/>
                <a:ea typeface="ＭＳ Ｐゴシック" charset="-128"/>
                <a:cs typeface="Cochin"/>
              </a:rPr>
              <a:t>ACM Transactions on Graphics, 2013</a:t>
            </a:r>
            <a:endParaRPr kumimoji="0" lang="en-US" sz="2400" b="0" u="none" strike="noStrike" kern="0" cap="none" spc="0" normalizeH="0" baseline="0" noProof="0" dirty="0">
              <a:ln>
                <a:noFill/>
              </a:ln>
              <a:solidFill>
                <a:schemeClr val="tx2"/>
              </a:solidFill>
              <a:effectLst/>
              <a:uLnTx/>
              <a:uFillTx/>
              <a:latin typeface="Cochin"/>
              <a:ea typeface="ＭＳ Ｐゴシック" charset="-128"/>
              <a:cs typeface="Cochin"/>
            </a:endParaRPr>
          </a:p>
        </p:txBody>
      </p:sp>
    </p:spTree>
  </p:cSld>
  <p:clrMapOvr>
    <a:masterClrMapping/>
  </p:clrMapOvr>
  <p:transition advTm="684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rl.png"/>
          <p:cNvPicPr>
            <a:picLocks noChangeAspect="1"/>
          </p:cNvPicPr>
          <p:nvPr/>
        </p:nvPicPr>
        <p:blipFill>
          <a:blip r:embed="rId3"/>
          <a:srcRect l="5702" t="7544" r="2193" b="63227"/>
          <a:stretch>
            <a:fillRect/>
          </a:stretch>
        </p:blipFill>
        <p:spPr>
          <a:xfrm>
            <a:off x="381606" y="2024072"/>
            <a:ext cx="8422106" cy="1670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5"/>
          <p:cNvSpPr txBox="1">
            <a:spLocks/>
          </p:cNvSpPr>
          <p:nvPr/>
        </p:nvSpPr>
        <p:spPr bwMode="auto">
          <a:xfrm>
            <a:off x="166260" y="3983166"/>
            <a:ext cx="9139382" cy="2262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10000"/>
              </a:lnSpc>
              <a:spcBef>
                <a:spcPts val="600"/>
              </a:spcBef>
              <a:spcAft>
                <a:spcPts val="600"/>
              </a:spcAft>
              <a:buClr>
                <a:schemeClr val="accent2"/>
              </a:buClr>
              <a:buSzPct val="110000"/>
              <a:tabLst/>
              <a:defRPr/>
            </a:pPr>
            <a:r>
              <a:rPr kumimoji="0" lang="en-US" sz="2800" b="0" i="0" u="none" strike="noStrike" kern="0" cap="none" spc="0" normalizeH="0" baseline="0" noProof="0" dirty="0" smtClean="0">
                <a:ln>
                  <a:noFill/>
                </a:ln>
                <a:solidFill>
                  <a:schemeClr val="tx2"/>
                </a:solidFill>
                <a:effectLst/>
                <a:uLnTx/>
                <a:uFillTx/>
                <a:latin typeface="Cochin"/>
                <a:ea typeface="ＭＳ Ｐゴシック" charset="-128"/>
                <a:cs typeface="Cochin"/>
              </a:rPr>
              <a:t>Surface waves</a:t>
            </a:r>
            <a:r>
              <a:rPr kumimoji="0" lang="en-US" sz="2800" b="0" i="0" u="none" strike="noStrike" kern="0" cap="none" spc="0" normalizeH="0" noProof="0" dirty="0" smtClean="0">
                <a:ln>
                  <a:noFill/>
                </a:ln>
                <a:solidFill>
                  <a:schemeClr val="tx2"/>
                </a:solidFill>
                <a:effectLst/>
                <a:uLnTx/>
                <a:uFillTx/>
                <a:latin typeface="Cochin"/>
                <a:ea typeface="ＭＳ Ｐゴシック" charset="-128"/>
                <a:cs typeface="Cochin"/>
              </a:rPr>
              <a:t> </a:t>
            </a:r>
            <a:r>
              <a:rPr lang="en-US" sz="2800" kern="0" dirty="0" smtClean="0">
                <a:solidFill>
                  <a:schemeClr val="tx2"/>
                </a:solidFill>
                <a:latin typeface="Cochin"/>
                <a:ea typeface="ＭＳ Ｐゴシック" charset="-128"/>
                <a:cs typeface="Cochin"/>
              </a:rPr>
              <a:t>travel </a:t>
            </a:r>
            <a:r>
              <a:rPr lang="en-US" sz="2800" i="1" kern="0" dirty="0" smtClean="0">
                <a:solidFill>
                  <a:schemeClr val="tx2"/>
                </a:solidFill>
                <a:latin typeface="Cochin"/>
                <a:ea typeface="ＭＳ Ｐゴシック" charset="-128"/>
                <a:cs typeface="Cochin"/>
              </a:rPr>
              <a:t>much faster</a:t>
            </a:r>
            <a:r>
              <a:rPr lang="en-US" sz="2800" kern="0" dirty="0" smtClean="0">
                <a:solidFill>
                  <a:schemeClr val="tx2"/>
                </a:solidFill>
                <a:latin typeface="Cochin"/>
                <a:ea typeface="ＭＳ Ｐゴシック" charset="-128"/>
                <a:cs typeface="Cochin"/>
              </a:rPr>
              <a:t> than the underlying water</a:t>
            </a:r>
            <a:endParaRPr kumimoji="0" lang="en-US" sz="2800" b="0" i="0" u="none" strike="noStrike" kern="0" cap="none" spc="0" normalizeH="0" baseline="0" noProof="0" dirty="0" smtClean="0">
              <a:ln>
                <a:noFill/>
              </a:ln>
              <a:solidFill>
                <a:schemeClr val="tx2"/>
              </a:solidFill>
              <a:effectLst/>
              <a:uLnTx/>
              <a:uFillTx/>
              <a:latin typeface="Cochin"/>
              <a:ea typeface="ＭＳ Ｐゴシック" charset="-128"/>
              <a:cs typeface="Cochin"/>
            </a:endParaRPr>
          </a:p>
        </p:txBody>
      </p:sp>
    </p:spTree>
  </p:cSld>
  <p:clrMapOvr>
    <a:masterClrMapping/>
  </p:clrMapOvr>
  <p:transition advTm="33316"/>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damBreak_waveEqn_0.3.mov">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4" name="TextBox 3"/>
          <p:cNvSpPr txBox="1"/>
          <p:nvPr/>
        </p:nvSpPr>
        <p:spPr>
          <a:xfrm>
            <a:off x="0" y="6008563"/>
            <a:ext cx="3251280" cy="369332"/>
          </a:xfrm>
          <a:prstGeom prst="rect">
            <a:avLst/>
          </a:prstGeom>
          <a:noFill/>
        </p:spPr>
        <p:txBody>
          <a:bodyPr wrap="none" rtlCol="0">
            <a:spAutoFit/>
          </a:bodyPr>
          <a:lstStyle/>
          <a:p>
            <a:r>
              <a:rPr lang="en-US" dirty="0" smtClean="0">
                <a:latin typeface="Cochin"/>
                <a:cs typeface="Cochin"/>
              </a:rPr>
              <a:t>8x up-res, classic wave equation</a:t>
            </a:r>
            <a:endParaRPr lang="en-US" dirty="0">
              <a:latin typeface="Cochin"/>
              <a:cs typeface="Cochin"/>
            </a:endParaRPr>
          </a:p>
        </p:txBody>
      </p:sp>
    </p:spTree>
  </p:cSld>
  <p:clrMapOvr>
    <a:masterClrMapping/>
  </p:clrMapOvr>
  <p:transition advTm="14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damBreak_iwave_wave_side-by-side.mov">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ransition advTm="17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5118738"/>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Houdini, Direct</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Our Algorithm</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100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200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03:44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400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38:00</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00:58</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800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05:29</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1000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11:12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advTm="10416"/>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5118738"/>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Houdini, Direct</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Our Algorithm</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100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200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03:44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a:txBody>
                    <a:bodyPr/>
                    <a:lstStyle/>
                    <a:p>
                      <a:pPr algn="ctr"/>
                      <a:r>
                        <a:rPr lang="en-US" sz="2400" dirty="0" smtClean="0">
                          <a:latin typeface="Cochin"/>
                          <a:cs typeface="Cochin"/>
                        </a:rPr>
                        <a:t>00:12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400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38:00</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a:txBody>
                    <a:bodyPr/>
                    <a:lstStyle/>
                    <a:p>
                      <a:pPr algn="ctr"/>
                      <a:r>
                        <a:rPr lang="en-US" sz="2400" dirty="0" smtClean="0">
                          <a:latin typeface="Cochin"/>
                          <a:cs typeface="Cochin"/>
                        </a:rPr>
                        <a:t>00:58</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800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a:txBody>
                    <a:bodyPr/>
                    <a:lstStyle/>
                    <a:p>
                      <a:pPr algn="ctr"/>
                      <a:r>
                        <a:rPr lang="en-US" sz="2400" dirty="0" smtClean="0">
                          <a:latin typeface="Cochin"/>
                          <a:cs typeface="Cochin"/>
                        </a:rPr>
                        <a:t>05:29</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1000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a:txBody>
                    <a:bodyPr/>
                    <a:lstStyle/>
                    <a:p>
                      <a:pPr algn="ctr"/>
                      <a:r>
                        <a:rPr lang="en-US" sz="2400" dirty="0" smtClean="0">
                          <a:latin typeface="Cochin"/>
                          <a:cs typeface="Cochin"/>
                        </a:rPr>
                        <a:t>11:12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advTm="825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5118738"/>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Houdini, Direct</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Our Algorithm</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100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3636"/>
                    </a:solidFill>
                  </a:tcPr>
                </a:tc>
              </a:tr>
              <a:tr h="853123">
                <a:tc>
                  <a:txBody>
                    <a:bodyPr/>
                    <a:lstStyle/>
                    <a:p>
                      <a:pPr algn="ctr"/>
                      <a:r>
                        <a:rPr lang="en-US" sz="2400" dirty="0" smtClean="0">
                          <a:latin typeface="Cochin"/>
                          <a:cs typeface="Cochin"/>
                        </a:rPr>
                        <a:t>200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03:44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3636"/>
                    </a:solidFill>
                  </a:tcPr>
                </a:tc>
              </a:tr>
              <a:tr h="853123">
                <a:tc>
                  <a:txBody>
                    <a:bodyPr/>
                    <a:lstStyle/>
                    <a:p>
                      <a:pPr algn="ctr"/>
                      <a:r>
                        <a:rPr lang="en-US" sz="2400" dirty="0" smtClean="0">
                          <a:latin typeface="Cochin"/>
                          <a:cs typeface="Cochin"/>
                        </a:rPr>
                        <a:t>400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38:00</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00:58</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3636"/>
                    </a:solidFill>
                  </a:tcPr>
                </a:tc>
              </a:tr>
              <a:tr h="853123">
                <a:tc>
                  <a:txBody>
                    <a:bodyPr/>
                    <a:lstStyle/>
                    <a:p>
                      <a:pPr algn="ctr"/>
                      <a:r>
                        <a:rPr lang="en-US" sz="2400" dirty="0" smtClean="0">
                          <a:latin typeface="Cochin"/>
                          <a:cs typeface="Cochin"/>
                        </a:rPr>
                        <a:t>800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05:29</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3636"/>
                    </a:solidFill>
                  </a:tcPr>
                </a:tc>
              </a:tr>
              <a:tr h="853123">
                <a:tc>
                  <a:txBody>
                    <a:bodyPr/>
                    <a:lstStyle/>
                    <a:p>
                      <a:pPr algn="ctr"/>
                      <a:r>
                        <a:rPr lang="en-US" sz="2400" dirty="0" smtClean="0">
                          <a:latin typeface="Cochin"/>
                          <a:cs typeface="Cochin"/>
                        </a:rPr>
                        <a:t>1000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11:12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63636"/>
                    </a:solidFill>
                  </a:tcPr>
                </a:tc>
              </a:tr>
            </a:tbl>
          </a:graphicData>
        </a:graphic>
      </p:graphicFrame>
    </p:spTree>
  </p:cSld>
  <p:clrMapOvr>
    <a:masterClrMapping/>
  </p:clrMapOvr>
  <p:transition advTm="6283"/>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5118738"/>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Houdini, Direct</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Our Algorithm</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100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3636"/>
                    </a:solidFill>
                  </a:tcPr>
                </a:tc>
              </a:tr>
              <a:tr h="853123">
                <a:tc>
                  <a:txBody>
                    <a:bodyPr/>
                    <a:lstStyle/>
                    <a:p>
                      <a:pPr algn="ctr"/>
                      <a:r>
                        <a:rPr lang="en-US" sz="2400" dirty="0" smtClean="0">
                          <a:latin typeface="Cochin"/>
                          <a:cs typeface="Cochin"/>
                        </a:rPr>
                        <a:t>200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03:44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5655"/>
                    </a:solidFill>
                  </a:tcPr>
                </a:tc>
              </a:tr>
              <a:tr h="853123">
                <a:tc>
                  <a:txBody>
                    <a:bodyPr/>
                    <a:lstStyle/>
                    <a:p>
                      <a:pPr algn="ctr"/>
                      <a:r>
                        <a:rPr lang="en-US" sz="2400" dirty="0" smtClean="0">
                          <a:latin typeface="Cochin"/>
                          <a:cs typeface="Cochin"/>
                        </a:rPr>
                        <a:t>400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38:00</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00:58</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3636"/>
                    </a:solidFill>
                  </a:tcPr>
                </a:tc>
              </a:tr>
              <a:tr h="853123">
                <a:tc>
                  <a:txBody>
                    <a:bodyPr/>
                    <a:lstStyle/>
                    <a:p>
                      <a:pPr algn="ctr"/>
                      <a:r>
                        <a:rPr lang="en-US" sz="2400" dirty="0" smtClean="0">
                          <a:latin typeface="Cochin"/>
                          <a:cs typeface="Cochin"/>
                        </a:rPr>
                        <a:t>800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05:29</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3636"/>
                    </a:solidFill>
                  </a:tcPr>
                </a:tc>
              </a:tr>
              <a:tr h="853123">
                <a:tc>
                  <a:txBody>
                    <a:bodyPr/>
                    <a:lstStyle/>
                    <a:p>
                      <a:pPr algn="ctr"/>
                      <a:r>
                        <a:rPr lang="en-US" sz="2400" dirty="0" smtClean="0">
                          <a:latin typeface="Cochin"/>
                          <a:cs typeface="Cochin"/>
                        </a:rPr>
                        <a:t>1000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11:12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63636"/>
                    </a:solidFill>
                  </a:tcPr>
                </a:tc>
              </a:tr>
            </a:tbl>
          </a:graphicData>
        </a:graphic>
      </p:graphicFrame>
    </p:spTree>
  </p:cSld>
  <p:clrMapOvr>
    <a:masterClrMapping/>
  </p:clrMapOvr>
  <p:transition advTm="10683"/>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5118738"/>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Houdini, Direct</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Our Algorithm</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100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3636"/>
                    </a:solidFill>
                  </a:tcPr>
                </a:tc>
              </a:tr>
              <a:tr h="853123">
                <a:tc>
                  <a:txBody>
                    <a:bodyPr/>
                    <a:lstStyle/>
                    <a:p>
                      <a:pPr algn="ctr"/>
                      <a:r>
                        <a:rPr lang="en-US" sz="2400" dirty="0" smtClean="0">
                          <a:latin typeface="Cochin"/>
                          <a:cs typeface="Cochin"/>
                        </a:rPr>
                        <a:t>200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03:44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r>
              <a:tr h="853123">
                <a:tc>
                  <a:txBody>
                    <a:bodyPr/>
                    <a:lstStyle/>
                    <a:p>
                      <a:pPr algn="ctr"/>
                      <a:r>
                        <a:rPr lang="en-US" sz="2400" dirty="0" smtClean="0">
                          <a:latin typeface="Cochin"/>
                          <a:cs typeface="Cochin"/>
                        </a:rPr>
                        <a:t>400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38:00</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00:58</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3636"/>
                    </a:solidFill>
                  </a:tcPr>
                </a:tc>
              </a:tr>
              <a:tr h="853123">
                <a:tc>
                  <a:txBody>
                    <a:bodyPr/>
                    <a:lstStyle/>
                    <a:p>
                      <a:pPr algn="ctr"/>
                      <a:r>
                        <a:rPr lang="en-US" sz="2400" dirty="0" smtClean="0">
                          <a:latin typeface="Cochin"/>
                          <a:cs typeface="Cochin"/>
                        </a:rPr>
                        <a:t>800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05:29</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r>
              <a:tr h="853123">
                <a:tc>
                  <a:txBody>
                    <a:bodyPr/>
                    <a:lstStyle/>
                    <a:p>
                      <a:pPr algn="ctr"/>
                      <a:r>
                        <a:rPr lang="en-US" sz="2400" dirty="0" smtClean="0">
                          <a:latin typeface="Cochin"/>
                          <a:cs typeface="Cochin"/>
                        </a:rPr>
                        <a:t>1000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11:12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63636"/>
                    </a:solidFill>
                  </a:tcPr>
                </a:tc>
              </a:tr>
            </a:tbl>
          </a:graphicData>
        </a:graphic>
      </p:graphicFrame>
    </p:spTree>
  </p:cSld>
  <p:clrMapOvr>
    <a:masterClrMapping/>
  </p:clrMapOvr>
  <p:transition advTm="10066"/>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4265615"/>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Dam</a:t>
                      </a:r>
                      <a:r>
                        <a:rPr lang="en-US" sz="2400" baseline="0" dirty="0" smtClean="0">
                          <a:latin typeface="Cochin"/>
                          <a:cs typeface="Cochin"/>
                        </a:rPr>
                        <a:t> Break</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Pouring</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Original Simulation</a:t>
                      </a:r>
                      <a:endParaRPr lang="en-US" sz="2400" baseline="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01:52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2x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00:06</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00:07</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4x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00:21</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00:34</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8x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02:48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03:15</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advTm="3583"/>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4265615"/>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Dam</a:t>
                      </a:r>
                      <a:r>
                        <a:rPr lang="en-US" sz="2400" baseline="0" dirty="0" smtClean="0">
                          <a:latin typeface="Cochin"/>
                          <a:cs typeface="Cochin"/>
                        </a:rPr>
                        <a:t> Break</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Pouring</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Original Simulation</a:t>
                      </a:r>
                      <a:endParaRPr lang="en-US" sz="2400" baseline="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2400" dirty="0" smtClean="0">
                          <a:latin typeface="Cochin"/>
                          <a:cs typeface="Cochin"/>
                        </a:rPr>
                        <a:t>01:52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r>
              <a:tr h="853123">
                <a:tc>
                  <a:txBody>
                    <a:bodyPr/>
                    <a:lstStyle/>
                    <a:p>
                      <a:pPr algn="ctr"/>
                      <a:r>
                        <a:rPr lang="en-US" sz="2400" dirty="0" smtClean="0">
                          <a:latin typeface="Cochin"/>
                          <a:cs typeface="Cochin"/>
                        </a:rPr>
                        <a:t>2x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00:06</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00:07</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4x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00:21</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00:34</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8x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02:48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03:15</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advTm="4166"/>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4265615"/>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Dam</a:t>
                      </a:r>
                      <a:r>
                        <a:rPr lang="en-US" sz="2400" baseline="0" dirty="0" smtClean="0">
                          <a:latin typeface="Cochin"/>
                          <a:cs typeface="Cochin"/>
                        </a:rPr>
                        <a:t> Break</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Pouring</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Original Simulation</a:t>
                      </a:r>
                      <a:endParaRPr lang="en-US" sz="2400" baseline="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latin typeface="Cochin"/>
                          <a:cs typeface="Cochin"/>
                        </a:rPr>
                        <a:t>01:52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53123">
                <a:tc>
                  <a:txBody>
                    <a:bodyPr/>
                    <a:lstStyle/>
                    <a:p>
                      <a:pPr algn="ctr"/>
                      <a:r>
                        <a:rPr lang="en-US" sz="2400" dirty="0" smtClean="0">
                          <a:latin typeface="Cochin"/>
                          <a:cs typeface="Cochin"/>
                        </a:rPr>
                        <a:t>2x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00:06</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00:07</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4x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00:21</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5655"/>
                    </a:solidFill>
                  </a:tcPr>
                </a:tc>
                <a:tc>
                  <a:txBody>
                    <a:bodyPr/>
                    <a:lstStyle/>
                    <a:p>
                      <a:pPr algn="ctr"/>
                      <a:r>
                        <a:rPr lang="en-US" sz="2400" dirty="0" smtClean="0">
                          <a:latin typeface="Cochin"/>
                          <a:cs typeface="Cochin"/>
                        </a:rPr>
                        <a:t>00:34</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8x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02:48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03:15</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A5655"/>
                    </a:solidFill>
                  </a:tcPr>
                </a:tc>
              </a:tr>
            </a:tbl>
          </a:graphicData>
        </a:graphic>
      </p:graphicFrame>
    </p:spTree>
  </p:cSld>
  <p:clrMapOvr>
    <a:masterClrMapping/>
  </p:clrMapOvr>
  <p:transition advTm="148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Free Surface Turbulence</a:t>
            </a:r>
            <a:endParaRPr lang="en-US" dirty="0"/>
          </a:p>
        </p:txBody>
      </p:sp>
      <p:sp>
        <p:nvSpPr>
          <p:cNvPr id="6" name="Content Placeholder 5"/>
          <p:cNvSpPr>
            <a:spLocks noGrp="1"/>
          </p:cNvSpPr>
          <p:nvPr>
            <p:ph idx="1"/>
          </p:nvPr>
        </p:nvSpPr>
        <p:spPr>
          <a:xfrm>
            <a:off x="304800" y="2264199"/>
            <a:ext cx="8415338" cy="4247422"/>
          </a:xfrm>
        </p:spPr>
        <p:txBody>
          <a:bodyPr/>
          <a:lstStyle/>
          <a:p>
            <a:r>
              <a:rPr lang="en-US" dirty="0" err="1" smtClean="0"/>
              <a:t>Kolmogorov</a:t>
            </a:r>
            <a:r>
              <a:rPr lang="en-US" dirty="0" smtClean="0"/>
              <a:t> spectrum:</a:t>
            </a:r>
          </a:p>
          <a:p>
            <a:r>
              <a:rPr lang="en-US" dirty="0" err="1" smtClean="0"/>
              <a:t>Kolmogorov-</a:t>
            </a:r>
            <a:r>
              <a:rPr lang="en-US" i="1" dirty="0" err="1" smtClean="0"/>
              <a:t>Zakharov</a:t>
            </a:r>
            <a:r>
              <a:rPr lang="en-US" dirty="0" smtClean="0"/>
              <a:t> spectrum:</a:t>
            </a:r>
          </a:p>
          <a:p>
            <a:pPr lvl="1"/>
            <a:r>
              <a:rPr lang="en-US" dirty="0" smtClean="0"/>
              <a:t>A.k.a. “wave” or “weak” turbulence</a:t>
            </a:r>
          </a:p>
          <a:p>
            <a:pPr lvl="1"/>
            <a:r>
              <a:rPr lang="en-US" dirty="0" smtClean="0"/>
              <a:t>[</a:t>
            </a:r>
            <a:r>
              <a:rPr lang="en-US" dirty="0" err="1" smtClean="0"/>
              <a:t>Zakharov</a:t>
            </a:r>
            <a:r>
              <a:rPr lang="en-US" dirty="0" smtClean="0"/>
              <a:t> 1968]</a:t>
            </a:r>
          </a:p>
        </p:txBody>
      </p:sp>
      <p:graphicFrame>
        <p:nvGraphicFramePr>
          <p:cNvPr id="164866" name="Object 2"/>
          <p:cNvGraphicFramePr>
            <a:graphicFrameLocks noChangeAspect="1"/>
          </p:cNvGraphicFramePr>
          <p:nvPr/>
        </p:nvGraphicFramePr>
        <p:xfrm>
          <a:off x="4544843" y="2045124"/>
          <a:ext cx="661987" cy="762000"/>
        </p:xfrm>
        <a:graphic>
          <a:graphicData uri="http://schemas.openxmlformats.org/presentationml/2006/ole">
            <p:oleObj spid="_x0000_s164866" name="Equation" r:id="rId4" imgW="254000" imgH="292100" progId="Equation.DSMT4">
              <p:embed/>
            </p:oleObj>
          </a:graphicData>
        </a:graphic>
      </p:graphicFrame>
      <p:graphicFrame>
        <p:nvGraphicFramePr>
          <p:cNvPr id="164867" name="Object 3"/>
          <p:cNvGraphicFramePr>
            <a:graphicFrameLocks noChangeAspect="1"/>
          </p:cNvGraphicFramePr>
          <p:nvPr/>
        </p:nvGraphicFramePr>
        <p:xfrm>
          <a:off x="6089359" y="2723993"/>
          <a:ext cx="728662" cy="762000"/>
        </p:xfrm>
        <a:graphic>
          <a:graphicData uri="http://schemas.openxmlformats.org/presentationml/2006/ole">
            <p:oleObj spid="_x0000_s164867" name="Equation" r:id="rId5" imgW="279400" imgH="292100" progId="Equation.DSMT4">
              <p:embed/>
            </p:oleObj>
          </a:graphicData>
        </a:graphic>
      </p:graphicFrame>
    </p:spTree>
  </p:cSld>
  <p:clrMapOvr>
    <a:masterClrMapping/>
  </p:clrMapOvr>
  <p:transition advTm="32083"/>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nielsen-cropped.mov">
            <a:hlinkClick r:id="" action="ppaction://media"/>
          </p:cNvPr>
          <p:cNvPicPr/>
          <p:nvPr>
            <a:videoFile r:link="rId2"/>
          </p:nvPr>
        </p:nvPicPr>
        <p:blipFill>
          <a:blip r:embed="rId5"/>
          <a:stretch>
            <a:fillRect/>
          </a:stretch>
        </p:blipFill>
        <p:spPr>
          <a:xfrm>
            <a:off x="0" y="857250"/>
            <a:ext cx="9144000" cy="5143500"/>
          </a:xfrm>
          <a:prstGeom prst="rect">
            <a:avLst/>
          </a:prstGeom>
        </p:spPr>
      </p:pic>
      <p:sp>
        <p:nvSpPr>
          <p:cNvPr id="6" name="Text Placeholder 3"/>
          <p:cNvSpPr>
            <a:spLocks noGrp="1"/>
          </p:cNvSpPr>
          <p:nvPr>
            <p:ph type="body" sz="half" idx="1"/>
          </p:nvPr>
        </p:nvSpPr>
        <p:spPr>
          <a:xfrm>
            <a:off x="61925" y="5851880"/>
            <a:ext cx="3756526" cy="624555"/>
          </a:xfrm>
        </p:spPr>
        <p:txBody>
          <a:bodyPr/>
          <a:lstStyle/>
          <a:p>
            <a:pPr>
              <a:buNone/>
            </a:pPr>
            <a:r>
              <a:rPr lang="en-US" sz="2000" dirty="0" smtClean="0"/>
              <a:t>[Nielsen and </a:t>
            </a:r>
            <a:r>
              <a:rPr lang="en-US" sz="2000" dirty="0" err="1" smtClean="0"/>
              <a:t>Bridson</a:t>
            </a:r>
            <a:r>
              <a:rPr lang="en-US" sz="2000" dirty="0" smtClean="0"/>
              <a:t> 2011]</a:t>
            </a:r>
            <a:endParaRPr lang="en-US" sz="2000" dirty="0"/>
          </a:p>
        </p:txBody>
      </p:sp>
    </p:spTree>
    <p:custDataLst>
      <p:tags r:id="rId1"/>
    </p:custDataLst>
  </p:cSld>
  <p:clrMapOvr>
    <a:masterClrMapping/>
  </p:clrMapOvr>
  <p:transition advTm="5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008563"/>
            <a:ext cx="5262979" cy="369332"/>
          </a:xfrm>
          <a:prstGeom prst="rect">
            <a:avLst/>
          </a:prstGeom>
          <a:noFill/>
        </p:spPr>
        <p:txBody>
          <a:bodyPr wrap="none" rtlCol="0">
            <a:spAutoFit/>
          </a:bodyPr>
          <a:lstStyle/>
          <a:p>
            <a:r>
              <a:rPr lang="en-US" dirty="0" smtClean="0">
                <a:latin typeface="Cochin"/>
                <a:cs typeface="Cochin"/>
              </a:rPr>
              <a:t>8x up-res			                          Original</a:t>
            </a:r>
            <a:endParaRPr lang="en-US" dirty="0">
              <a:latin typeface="Cochin"/>
              <a:cs typeface="Cochin"/>
            </a:endParaRPr>
          </a:p>
        </p:txBody>
      </p:sp>
      <p:pic>
        <p:nvPicPr>
          <p:cNvPr id="6" name="split screen.mov">
            <a:hlinkClick r:id="" action="ppaction://media"/>
          </p:cNvPr>
          <p:cNvPicPr/>
          <p:nvPr>
            <a:videoFile r:link="rId2"/>
          </p:nvPr>
        </p:nvPicPr>
        <p:blipFill>
          <a:blip r:embed="rId5"/>
          <a:stretch>
            <a:fillRect/>
          </a:stretch>
        </p:blipFill>
        <p:spPr>
          <a:xfrm>
            <a:off x="0" y="857250"/>
            <a:ext cx="9144000" cy="5143500"/>
          </a:xfrm>
          <a:prstGeom prst="rect">
            <a:avLst/>
          </a:prstGeom>
        </p:spPr>
      </p:pic>
    </p:spTree>
    <p:custDataLst>
      <p:tags r:id="rId1"/>
    </p:custDataLst>
  </p:cSld>
  <p:clrMapOvr>
    <a:masterClrMapping/>
  </p:clrMapOvr>
  <p:transition advTm="5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addle_200.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3" name="TextBox 2"/>
          <p:cNvSpPr txBox="1"/>
          <p:nvPr/>
        </p:nvSpPr>
        <p:spPr>
          <a:xfrm>
            <a:off x="0" y="6008563"/>
            <a:ext cx="2702360" cy="369332"/>
          </a:xfrm>
          <a:prstGeom prst="rect">
            <a:avLst/>
          </a:prstGeom>
          <a:noFill/>
        </p:spPr>
        <p:txBody>
          <a:bodyPr wrap="none" rtlCol="0">
            <a:spAutoFit/>
          </a:bodyPr>
          <a:lstStyle/>
          <a:p>
            <a:r>
              <a:rPr lang="en-US" dirty="0" smtClean="0">
                <a:latin typeface="Cochin"/>
                <a:cs typeface="Cochin"/>
              </a:rPr>
              <a:t>2x up-res, 00:12 per frame</a:t>
            </a:r>
            <a:endParaRPr lang="en-US" dirty="0">
              <a:latin typeface="Cochin"/>
              <a:cs typeface="Cochin"/>
            </a:endParaRPr>
          </a:p>
        </p:txBody>
      </p:sp>
    </p:spTree>
  </p:cSld>
  <p:clrMapOvr>
    <a:masterClrMapping/>
  </p:clrMapOvr>
  <p:transition advTm="13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6008563"/>
            <a:ext cx="2817776" cy="369332"/>
          </a:xfrm>
          <a:prstGeom prst="rect">
            <a:avLst/>
          </a:prstGeom>
          <a:noFill/>
        </p:spPr>
        <p:txBody>
          <a:bodyPr wrap="none" rtlCol="0">
            <a:spAutoFit/>
          </a:bodyPr>
          <a:lstStyle/>
          <a:p>
            <a:r>
              <a:rPr lang="en-US" dirty="0" smtClean="0">
                <a:latin typeface="Cochin"/>
                <a:cs typeface="Cochin"/>
              </a:rPr>
              <a:t>10x up-res, 11:12 per frame</a:t>
            </a:r>
            <a:endParaRPr lang="en-US" dirty="0">
              <a:latin typeface="Cochin"/>
              <a:cs typeface="Cochin"/>
            </a:endParaRPr>
          </a:p>
        </p:txBody>
      </p:sp>
      <p:pic>
        <p:nvPicPr>
          <p:cNvPr id="4" name="paddle_1000_masked.mov">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ransition advTm="14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008563"/>
            <a:ext cx="5412560" cy="369332"/>
          </a:xfrm>
          <a:prstGeom prst="rect">
            <a:avLst/>
          </a:prstGeom>
          <a:noFill/>
        </p:spPr>
        <p:txBody>
          <a:bodyPr wrap="none" rtlCol="0">
            <a:spAutoFit/>
          </a:bodyPr>
          <a:lstStyle/>
          <a:p>
            <a:r>
              <a:rPr lang="en-US" dirty="0" smtClean="0">
                <a:latin typeface="Cochin"/>
                <a:cs typeface="Cochin"/>
              </a:rPr>
              <a:t>10x up-res			           8x up-res</a:t>
            </a:r>
            <a:endParaRPr lang="en-US" dirty="0">
              <a:latin typeface="Cochin"/>
              <a:cs typeface="Cochin"/>
            </a:endParaRPr>
          </a:p>
        </p:txBody>
      </p:sp>
      <p:pic>
        <p:nvPicPr>
          <p:cNvPr id="5" name="split screen, 800 by 1000.mov">
            <a:hlinkClick r:id="" action="ppaction://media"/>
          </p:cNvPr>
          <p:cNvPicPr/>
          <p:nvPr>
            <a:videoFile r:link="rId2"/>
          </p:nvPr>
        </p:nvPicPr>
        <p:blipFill>
          <a:blip r:embed="rId5"/>
          <a:stretch>
            <a:fillRect/>
          </a:stretch>
        </p:blipFill>
        <p:spPr>
          <a:xfrm>
            <a:off x="0" y="857250"/>
            <a:ext cx="9144000" cy="5143500"/>
          </a:xfrm>
          <a:prstGeom prst="rect">
            <a:avLst/>
          </a:prstGeom>
        </p:spPr>
      </p:pic>
    </p:spTree>
    <p:custDataLst>
      <p:tags r:id="rId1"/>
    </p:custDataLst>
  </p:cSld>
  <p:clrMapOvr>
    <a:masterClrMapping/>
  </p:clrMapOvr>
  <p:transition advTm="5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always_extend.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6" name="Title 5"/>
          <p:cNvSpPr>
            <a:spLocks noGrp="1"/>
          </p:cNvSpPr>
          <p:nvPr>
            <p:ph type="title"/>
          </p:nvPr>
        </p:nvSpPr>
        <p:spPr/>
        <p:txBody>
          <a:bodyPr/>
          <a:lstStyle/>
          <a:p>
            <a:r>
              <a:rPr lang="en-US" dirty="0" smtClean="0"/>
              <a:t>Extension Field</a:t>
            </a:r>
            <a:endParaRPr lang="en-US" dirty="0"/>
          </a:p>
        </p:txBody>
      </p:sp>
      <p:sp>
        <p:nvSpPr>
          <p:cNvPr id="7" name="TextBox 6"/>
          <p:cNvSpPr txBox="1"/>
          <p:nvPr/>
        </p:nvSpPr>
        <p:spPr>
          <a:xfrm>
            <a:off x="0" y="6008563"/>
            <a:ext cx="3005951" cy="430887"/>
          </a:xfrm>
          <a:prstGeom prst="rect">
            <a:avLst/>
          </a:prstGeom>
          <a:noFill/>
        </p:spPr>
        <p:txBody>
          <a:bodyPr wrap="none" rtlCol="0">
            <a:spAutoFit/>
          </a:bodyPr>
          <a:lstStyle/>
          <a:p>
            <a:r>
              <a:rPr lang="en-US" sz="2200" dirty="0" smtClean="0">
                <a:latin typeface="Cochin"/>
                <a:cs typeface="Cochin"/>
              </a:rPr>
              <a:t>Conventional Extension</a:t>
            </a:r>
            <a:endParaRPr lang="en-US" sz="2200" dirty="0">
              <a:latin typeface="Cochin"/>
              <a:cs typeface="Cochin"/>
            </a:endParaRPr>
          </a:p>
        </p:txBody>
      </p:sp>
    </p:spTree>
  </p:cSld>
  <p:clrMapOvr>
    <a:masterClrMapping/>
  </p:clrMapOvr>
  <p:transition advTm="145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6008563"/>
            <a:ext cx="1655121" cy="430887"/>
          </a:xfrm>
          <a:prstGeom prst="rect">
            <a:avLst/>
          </a:prstGeom>
          <a:noFill/>
        </p:spPr>
        <p:txBody>
          <a:bodyPr wrap="none" rtlCol="0">
            <a:spAutoFit/>
          </a:bodyPr>
          <a:lstStyle/>
          <a:p>
            <a:r>
              <a:rPr lang="en-US" sz="2200" dirty="0" smtClean="0">
                <a:latin typeface="Cochin"/>
                <a:cs typeface="Cochin"/>
              </a:rPr>
              <a:t>Extend once</a:t>
            </a:r>
            <a:endParaRPr lang="en-US" sz="2200" dirty="0">
              <a:latin typeface="Cochin"/>
              <a:cs typeface="Cochin"/>
            </a:endParaRPr>
          </a:p>
        </p:txBody>
      </p:sp>
      <p:pic>
        <p:nvPicPr>
          <p:cNvPr id="6" name="never_extend.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8" name="Title 5"/>
          <p:cNvSpPr txBox="1">
            <a:spLocks/>
          </p:cNvSpPr>
          <p:nvPr/>
        </p:nvSpPr>
        <p:spPr bwMode="auto">
          <a:xfrm>
            <a:off x="304800" y="127000"/>
            <a:ext cx="8402638" cy="738188"/>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700" b="0" i="0" u="none" strike="noStrike" kern="0" cap="none" spc="0" normalizeH="0" baseline="0" noProof="0" smtClean="0">
                <a:ln>
                  <a:noFill/>
                </a:ln>
                <a:solidFill>
                  <a:schemeClr val="tx2"/>
                </a:solidFill>
                <a:effectLst/>
                <a:uLnTx/>
                <a:uFillTx/>
                <a:latin typeface="Cochin"/>
                <a:ea typeface="ＭＳ Ｐゴシック" charset="-128"/>
                <a:cs typeface="Cochin"/>
              </a:rPr>
              <a:t>Extension Field</a:t>
            </a:r>
            <a:endParaRPr kumimoji="0" lang="en-US" sz="37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spTree>
  </p:cSld>
  <p:clrMapOvr>
    <a:masterClrMapping/>
  </p:clrMapOvr>
  <p:transition advTm="128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6008563"/>
            <a:ext cx="2775119" cy="430887"/>
          </a:xfrm>
          <a:prstGeom prst="rect">
            <a:avLst/>
          </a:prstGeom>
          <a:noFill/>
        </p:spPr>
        <p:txBody>
          <a:bodyPr wrap="none" rtlCol="0">
            <a:spAutoFit/>
          </a:bodyPr>
          <a:lstStyle/>
          <a:p>
            <a:r>
              <a:rPr lang="en-US" sz="2200" dirty="0" smtClean="0">
                <a:latin typeface="Cochin"/>
                <a:cs typeface="Cochin"/>
              </a:rPr>
              <a:t>Frozen core extension</a:t>
            </a:r>
            <a:endParaRPr lang="en-US" sz="2200" dirty="0">
              <a:latin typeface="Cochin"/>
              <a:cs typeface="Cochin"/>
            </a:endParaRPr>
          </a:p>
        </p:txBody>
      </p:sp>
      <p:pic>
        <p:nvPicPr>
          <p:cNvPr id="4" name="frozen_core.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6" name="Title 5"/>
          <p:cNvSpPr txBox="1">
            <a:spLocks/>
          </p:cNvSpPr>
          <p:nvPr/>
        </p:nvSpPr>
        <p:spPr bwMode="auto">
          <a:xfrm>
            <a:off x="304800" y="127000"/>
            <a:ext cx="8402638" cy="738188"/>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700" b="0" i="0" u="none" strike="noStrike" kern="0" cap="none" spc="0" normalizeH="0" baseline="0" noProof="0" smtClean="0">
                <a:ln>
                  <a:noFill/>
                </a:ln>
                <a:solidFill>
                  <a:schemeClr val="tx2"/>
                </a:solidFill>
                <a:effectLst/>
                <a:uLnTx/>
                <a:uFillTx/>
                <a:latin typeface="Cochin"/>
                <a:ea typeface="ＭＳ Ｐゴシック" charset="-128"/>
                <a:cs typeface="Cochin"/>
              </a:rPr>
              <a:t>Extension Field</a:t>
            </a:r>
            <a:endParaRPr kumimoji="0" lang="en-US" sz="37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spTree>
  </p:cSld>
  <p:clrMapOvr>
    <a:masterClrMapping/>
  </p:clrMapOvr>
  <p:transition advTm="103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Surface Turbulence</a:t>
            </a:r>
            <a:endParaRPr lang="en-US" dirty="0"/>
          </a:p>
        </p:txBody>
      </p:sp>
      <p:sp>
        <p:nvSpPr>
          <p:cNvPr id="3" name="Content Placeholder 2"/>
          <p:cNvSpPr>
            <a:spLocks noGrp="1"/>
          </p:cNvSpPr>
          <p:nvPr>
            <p:ph idx="1"/>
          </p:nvPr>
        </p:nvSpPr>
        <p:spPr>
          <a:xfrm>
            <a:off x="304800" y="2227066"/>
            <a:ext cx="8415338" cy="4182979"/>
          </a:xfrm>
        </p:spPr>
        <p:txBody>
          <a:bodyPr/>
          <a:lstStyle/>
          <a:p>
            <a:r>
              <a:rPr lang="en-US" dirty="0" smtClean="0"/>
              <a:t>The approach</a:t>
            </a:r>
          </a:p>
          <a:p>
            <a:pPr lvl="1"/>
            <a:r>
              <a:rPr lang="en-US" dirty="0" smtClean="0"/>
              <a:t>Low resolution simulation </a:t>
            </a:r>
            <a:r>
              <a:rPr lang="en-US" i="1" dirty="0" smtClean="0"/>
              <a:t>initiates</a:t>
            </a:r>
            <a:r>
              <a:rPr lang="en-US" dirty="0" smtClean="0"/>
              <a:t> waves</a:t>
            </a:r>
          </a:p>
          <a:p>
            <a:pPr lvl="1"/>
            <a:r>
              <a:rPr lang="en-US" dirty="0" smtClean="0"/>
              <a:t>Run a </a:t>
            </a:r>
            <a:r>
              <a:rPr lang="en-US" i="1" dirty="0" smtClean="0"/>
              <a:t>wave simulation</a:t>
            </a:r>
            <a:r>
              <a:rPr lang="en-US" dirty="0" smtClean="0"/>
              <a:t> on the liquid surface</a:t>
            </a:r>
          </a:p>
          <a:p>
            <a:pPr lvl="1"/>
            <a:r>
              <a:rPr lang="en-US" dirty="0" smtClean="0"/>
              <a:t>All purely </a:t>
            </a:r>
            <a:r>
              <a:rPr lang="en-US" dirty="0" err="1" smtClean="0"/>
              <a:t>Eulerian</a:t>
            </a:r>
            <a:endParaRPr lang="en-US" dirty="0" smtClean="0"/>
          </a:p>
        </p:txBody>
      </p:sp>
    </p:spTree>
  </p:cSld>
  <p:clrMapOvr>
    <a:masterClrMapping/>
  </p:clrMapOvr>
  <p:transition advTm="157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Simulation</a:t>
            </a:r>
            <a:endParaRPr lang="en-US" dirty="0"/>
          </a:p>
        </p:txBody>
      </p:sp>
      <p:pic>
        <p:nvPicPr>
          <p:cNvPr id="5" name="Picture 4" descr="nils_PG_paper.png"/>
          <p:cNvPicPr>
            <a:picLocks noChangeAspect="1"/>
          </p:cNvPicPr>
          <p:nvPr/>
        </p:nvPicPr>
        <p:blipFill>
          <a:blip r:embed="rId3"/>
          <a:srcRect l="6313" t="11212" r="1641" b="28182"/>
          <a:stretch>
            <a:fillRect/>
          </a:stretch>
        </p:blipFill>
        <p:spPr>
          <a:xfrm>
            <a:off x="381001" y="1674091"/>
            <a:ext cx="8416636" cy="3463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 Placeholder 3"/>
          <p:cNvSpPr txBox="1">
            <a:spLocks/>
          </p:cNvSpPr>
          <p:nvPr/>
        </p:nvSpPr>
        <p:spPr bwMode="auto">
          <a:xfrm>
            <a:off x="374318" y="1204468"/>
            <a:ext cx="4772526" cy="6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10000"/>
              </a:lnSpc>
              <a:spcBef>
                <a:spcPts val="600"/>
              </a:spcBef>
              <a:spcAft>
                <a:spcPts val="600"/>
              </a:spcAft>
              <a:buClr>
                <a:schemeClr val="accent2"/>
              </a:buClr>
              <a:buSzPct val="110000"/>
              <a:buFontTx/>
              <a:buNone/>
              <a:tabLst/>
              <a:defRPr/>
            </a:pP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[Angst et al. 2008]</a:t>
            </a:r>
            <a:endParaRPr kumimoji="0" lang="en-US" sz="20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spTree>
  </p:cSld>
  <p:clrMapOvr>
    <a:masterClrMapping/>
  </p:clrMapOvr>
  <p:transition advTm="126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Simulation</a:t>
            </a:r>
            <a:endParaRPr lang="en-US" dirty="0"/>
          </a:p>
        </p:txBody>
      </p:sp>
      <p:pic>
        <p:nvPicPr>
          <p:cNvPr id="5" name="Picture 4" descr="wojtan waves.png"/>
          <p:cNvPicPr>
            <a:picLocks noChangeAspect="1"/>
          </p:cNvPicPr>
          <p:nvPr/>
        </p:nvPicPr>
        <p:blipFill>
          <a:blip r:embed="rId3"/>
          <a:srcRect l="3030" t="19091" b="22323"/>
          <a:stretch>
            <a:fillRect/>
          </a:stretch>
        </p:blipFill>
        <p:spPr>
          <a:xfrm>
            <a:off x="138551" y="1754909"/>
            <a:ext cx="8866909" cy="3348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 Placeholder 3"/>
          <p:cNvSpPr txBox="1">
            <a:spLocks/>
          </p:cNvSpPr>
          <p:nvPr/>
        </p:nvSpPr>
        <p:spPr bwMode="auto">
          <a:xfrm>
            <a:off x="374318" y="1204468"/>
            <a:ext cx="4772526" cy="6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10000"/>
              </a:lnSpc>
              <a:spcBef>
                <a:spcPts val="600"/>
              </a:spcBef>
              <a:spcAft>
                <a:spcPts val="600"/>
              </a:spcAft>
              <a:buClr>
                <a:schemeClr val="accent2"/>
              </a:buClr>
              <a:buSzPct val="110000"/>
              <a:buFontTx/>
              <a:buNone/>
              <a:tabLst/>
              <a:defRPr/>
            </a:pP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a:t>
            </a:r>
            <a:r>
              <a:rPr kumimoji="0" lang="en-US" sz="2000" b="0" i="0" u="none" strike="noStrike" kern="0" cap="none" spc="0" normalizeH="0" baseline="0" noProof="0" dirty="0" err="1" smtClean="0">
                <a:ln>
                  <a:noFill/>
                </a:ln>
                <a:solidFill>
                  <a:schemeClr val="tx2"/>
                </a:solidFill>
                <a:effectLst/>
                <a:uLnTx/>
                <a:uFillTx/>
                <a:latin typeface="Cochin"/>
                <a:ea typeface="ＭＳ Ｐゴシック" charset="-128"/>
                <a:cs typeface="Cochin"/>
              </a:rPr>
              <a:t>Bojsen</a:t>
            </a: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-Hansen et al. 2012]</a:t>
            </a:r>
            <a:endParaRPr kumimoji="0" lang="en-US" sz="20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spTree>
  </p:cSld>
  <p:clrMapOvr>
    <a:masterClrMapping/>
  </p:clrMapOvr>
  <p:transition advTm="28666"/>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Simulation</a:t>
            </a:r>
            <a:endParaRPr lang="en-US" dirty="0"/>
          </a:p>
        </p:txBody>
      </p:sp>
      <p:sp>
        <p:nvSpPr>
          <p:cNvPr id="6" name="Text Placeholder 3"/>
          <p:cNvSpPr txBox="1">
            <a:spLocks/>
          </p:cNvSpPr>
          <p:nvPr/>
        </p:nvSpPr>
        <p:spPr bwMode="auto">
          <a:xfrm>
            <a:off x="420498" y="1285283"/>
            <a:ext cx="4772526" cy="6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10000"/>
              </a:lnSpc>
              <a:spcBef>
                <a:spcPts val="600"/>
              </a:spcBef>
              <a:spcAft>
                <a:spcPts val="600"/>
              </a:spcAft>
              <a:buClr>
                <a:schemeClr val="accent2"/>
              </a:buClr>
              <a:buSzPct val="110000"/>
              <a:buFontTx/>
              <a:buNone/>
              <a:tabLst/>
              <a:defRPr/>
            </a:pP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a:t>
            </a:r>
            <a:r>
              <a:rPr lang="en-US" sz="2000" kern="0" dirty="0" smtClean="0">
                <a:solidFill>
                  <a:schemeClr val="tx2"/>
                </a:solidFill>
                <a:latin typeface="Cochin"/>
                <a:ea typeface="ＭＳ Ｐゴシック" charset="-128"/>
                <a:cs typeface="Cochin"/>
              </a:rPr>
              <a:t>Nielsen</a:t>
            </a: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 et al. 2012]</a:t>
            </a:r>
            <a:endParaRPr kumimoji="0" lang="en-US" sz="20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pic>
        <p:nvPicPr>
          <p:cNvPr id="7" name="Picture 6" descr="Screen shot 2013-06-26 at 10.02.01 AM.png"/>
          <p:cNvPicPr>
            <a:picLocks noChangeAspect="1"/>
          </p:cNvPicPr>
          <p:nvPr/>
        </p:nvPicPr>
        <p:blipFill>
          <a:blip r:embed="rId3"/>
          <a:srcRect l="8333" t="27778" r="2020" b="13636"/>
          <a:stretch>
            <a:fillRect/>
          </a:stretch>
        </p:blipFill>
        <p:spPr>
          <a:xfrm>
            <a:off x="554173" y="1812642"/>
            <a:ext cx="8197273" cy="3348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advTm="2116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a:xfrm>
            <a:off x="304800" y="1657684"/>
            <a:ext cx="8415338" cy="4971716"/>
          </a:xfrm>
        </p:spPr>
        <p:txBody>
          <a:bodyPr/>
          <a:lstStyle/>
          <a:p>
            <a:r>
              <a:rPr lang="en-US" dirty="0" smtClean="0">
                <a:solidFill>
                  <a:schemeClr val="accent3">
                    <a:lumMod val="50000"/>
                  </a:schemeClr>
                </a:solidFill>
              </a:rPr>
              <a:t>Previous Works</a:t>
            </a:r>
          </a:p>
          <a:p>
            <a:r>
              <a:rPr lang="en-US" dirty="0" smtClean="0">
                <a:solidFill>
                  <a:schemeClr val="tx1"/>
                </a:solidFill>
              </a:rPr>
              <a:t>The Closest Point Method</a:t>
            </a:r>
          </a:p>
          <a:p>
            <a:r>
              <a:rPr lang="en-US" dirty="0" smtClean="0">
                <a:solidFill>
                  <a:schemeClr val="accent3">
                    <a:lumMod val="50000"/>
                  </a:schemeClr>
                </a:solidFill>
              </a:rPr>
              <a:t>3D </a:t>
            </a:r>
            <a:r>
              <a:rPr lang="en-US" dirty="0" err="1" smtClean="0">
                <a:solidFill>
                  <a:schemeClr val="accent3">
                    <a:lumMod val="50000"/>
                  </a:schemeClr>
                </a:solidFill>
              </a:rPr>
              <a:t>iWave</a:t>
            </a:r>
            <a:endParaRPr lang="en-US" dirty="0" smtClean="0">
              <a:solidFill>
                <a:schemeClr val="accent3">
                  <a:lumMod val="50000"/>
                </a:schemeClr>
              </a:solidFill>
            </a:endParaRPr>
          </a:p>
          <a:p>
            <a:r>
              <a:rPr lang="en-US" dirty="0" smtClean="0">
                <a:solidFill>
                  <a:schemeClr val="accent3">
                    <a:lumMod val="50000"/>
                  </a:schemeClr>
                </a:solidFill>
              </a:rPr>
              <a:t>Additional Extensions</a:t>
            </a:r>
          </a:p>
          <a:p>
            <a:r>
              <a:rPr lang="en-US" dirty="0" smtClean="0">
                <a:solidFill>
                  <a:schemeClr val="accent3">
                    <a:lumMod val="50000"/>
                  </a:schemeClr>
                </a:solidFill>
              </a:rPr>
              <a:t>Results</a:t>
            </a:r>
          </a:p>
          <a:p>
            <a:endParaRPr lang="en-US" dirty="0"/>
          </a:p>
        </p:txBody>
      </p:sp>
    </p:spTree>
  </p:cSld>
  <p:clrMapOvr>
    <a:masterClrMapping/>
  </p:clrMapOvr>
  <p:transition advTm="6233"/>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Closest Point Method</a:t>
            </a:r>
            <a:endParaRPr lang="en-US" dirty="0"/>
          </a:p>
        </p:txBody>
      </p:sp>
      <p:sp>
        <p:nvSpPr>
          <p:cNvPr id="3" name="Content Placeholder 2"/>
          <p:cNvSpPr>
            <a:spLocks noGrp="1"/>
          </p:cNvSpPr>
          <p:nvPr>
            <p:ph idx="1"/>
          </p:nvPr>
        </p:nvSpPr>
        <p:spPr>
          <a:xfrm>
            <a:off x="304800" y="1898316"/>
            <a:ext cx="8415338" cy="4731084"/>
          </a:xfrm>
        </p:spPr>
        <p:txBody>
          <a:bodyPr/>
          <a:lstStyle/>
          <a:p>
            <a:r>
              <a:rPr lang="en-US" dirty="0" smtClean="0"/>
              <a:t>A simple </a:t>
            </a:r>
            <a:r>
              <a:rPr lang="en-US" i="1" dirty="0" smtClean="0"/>
              <a:t>embedding</a:t>
            </a:r>
            <a:r>
              <a:rPr lang="en-US" dirty="0" smtClean="0"/>
              <a:t> method</a:t>
            </a:r>
          </a:p>
          <a:p>
            <a:pPr lvl="1"/>
            <a:r>
              <a:rPr lang="en-US" dirty="0" smtClean="0"/>
              <a:t>[</a:t>
            </a:r>
            <a:r>
              <a:rPr lang="en-US" dirty="0" err="1" smtClean="0"/>
              <a:t>Ruuth</a:t>
            </a:r>
            <a:r>
              <a:rPr lang="en-US" dirty="0" smtClean="0"/>
              <a:t> and Merriman, 2008]</a:t>
            </a:r>
          </a:p>
          <a:p>
            <a:pPr lvl="1"/>
            <a:r>
              <a:rPr lang="en-US" dirty="0" smtClean="0"/>
              <a:t>[Macdonald and </a:t>
            </a:r>
            <a:r>
              <a:rPr lang="en-US" dirty="0" err="1" smtClean="0"/>
              <a:t>Ruuth</a:t>
            </a:r>
            <a:r>
              <a:rPr lang="en-US" dirty="0" smtClean="0"/>
              <a:t> 2008]</a:t>
            </a:r>
          </a:p>
          <a:p>
            <a:pPr lvl="1"/>
            <a:r>
              <a:rPr lang="en-US" dirty="0" smtClean="0"/>
              <a:t>[Macdonald and </a:t>
            </a:r>
            <a:r>
              <a:rPr lang="en-US" dirty="0" err="1" smtClean="0"/>
              <a:t>Ruuth</a:t>
            </a:r>
            <a:r>
              <a:rPr lang="en-US" dirty="0" smtClean="0"/>
              <a:t> 2009]</a:t>
            </a:r>
          </a:p>
          <a:p>
            <a:pPr lvl="1"/>
            <a:r>
              <a:rPr lang="en-US" dirty="0" smtClean="0"/>
              <a:t>[Macdonald, </a:t>
            </a:r>
            <a:r>
              <a:rPr lang="en-US" dirty="0" err="1" smtClean="0"/>
              <a:t>Brandman</a:t>
            </a:r>
            <a:r>
              <a:rPr lang="en-US" dirty="0" smtClean="0"/>
              <a:t> and </a:t>
            </a:r>
            <a:r>
              <a:rPr lang="en-US" dirty="0" err="1" smtClean="0"/>
              <a:t>Ruuth</a:t>
            </a:r>
            <a:r>
              <a:rPr lang="en-US" dirty="0" smtClean="0"/>
              <a:t> 2011]</a:t>
            </a:r>
          </a:p>
          <a:p>
            <a:pPr lvl="1"/>
            <a:endParaRPr lang="en-US" dirty="0" smtClean="0"/>
          </a:p>
          <a:p>
            <a:pPr lvl="1"/>
            <a:endParaRPr lang="en-US" dirty="0"/>
          </a:p>
        </p:txBody>
      </p:sp>
    </p:spTree>
  </p:cSld>
  <p:clrMapOvr>
    <a:masterClrMapping/>
  </p:clrMapOvr>
  <p:transition advTm="1568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 Equation</a:t>
            </a:r>
            <a:endParaRPr lang="en-US" dirty="0"/>
          </a:p>
        </p:txBody>
      </p:sp>
      <p:graphicFrame>
        <p:nvGraphicFramePr>
          <p:cNvPr id="4" name="Content Placeholder 3"/>
          <p:cNvGraphicFramePr>
            <a:graphicFrameLocks noChangeAspect="1"/>
          </p:cNvGraphicFramePr>
          <p:nvPr>
            <p:ph idx="1"/>
          </p:nvPr>
        </p:nvGraphicFramePr>
        <p:xfrm>
          <a:off x="3106738" y="2909393"/>
          <a:ext cx="2813050" cy="1573212"/>
        </p:xfrm>
        <a:graphic>
          <a:graphicData uri="http://schemas.openxmlformats.org/presentationml/2006/ole">
            <p:oleObj spid="_x0000_s178178" name="Equation" r:id="rId4" imgW="749300" imgH="419100" progId="Equation.DSMT4">
              <p:embed/>
            </p:oleObj>
          </a:graphicData>
        </a:graphic>
      </p:graphicFrame>
    </p:spTree>
  </p:cSld>
  <p:clrMapOvr>
    <a:masterClrMapping/>
  </p:clrMapOvr>
  <p:transition advTm="4733"/>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 Equation</a:t>
            </a:r>
            <a:endParaRPr lang="en-US" dirty="0"/>
          </a:p>
        </p:txBody>
      </p:sp>
      <p:graphicFrame>
        <p:nvGraphicFramePr>
          <p:cNvPr id="4" name="Content Placeholder 3"/>
          <p:cNvGraphicFramePr>
            <a:graphicFrameLocks noChangeAspect="1"/>
          </p:cNvGraphicFramePr>
          <p:nvPr>
            <p:ph idx="1"/>
          </p:nvPr>
        </p:nvGraphicFramePr>
        <p:xfrm>
          <a:off x="3106738" y="2909393"/>
          <a:ext cx="2813050" cy="1573212"/>
        </p:xfrm>
        <a:graphic>
          <a:graphicData uri="http://schemas.openxmlformats.org/presentationml/2006/ole">
            <p:oleObj spid="_x0000_s180226" name="Equation" r:id="rId4" imgW="749300" imgH="419100" progId="Equation.DSMT4">
              <p:embed/>
            </p:oleObj>
          </a:graphicData>
        </a:graphic>
      </p:graphicFrame>
      <p:sp>
        <p:nvSpPr>
          <p:cNvPr id="5" name="Rectangle 4"/>
          <p:cNvSpPr/>
          <p:nvPr/>
        </p:nvSpPr>
        <p:spPr bwMode="auto">
          <a:xfrm>
            <a:off x="3007895" y="2767263"/>
            <a:ext cx="1163052" cy="1858211"/>
          </a:xfrm>
          <a:prstGeom prst="rect">
            <a:avLst/>
          </a:prstGeom>
          <a:no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3449"/>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addle_original.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7" name="TextBox 6"/>
          <p:cNvSpPr txBox="1"/>
          <p:nvPr/>
        </p:nvSpPr>
        <p:spPr>
          <a:xfrm>
            <a:off x="0" y="6008563"/>
            <a:ext cx="2584249" cy="369332"/>
          </a:xfrm>
          <a:prstGeom prst="rect">
            <a:avLst/>
          </a:prstGeom>
          <a:noFill/>
        </p:spPr>
        <p:txBody>
          <a:bodyPr wrap="none" rtlCol="0">
            <a:spAutoFit/>
          </a:bodyPr>
          <a:lstStyle/>
          <a:p>
            <a:r>
              <a:rPr lang="en-US" dirty="0" smtClean="0">
                <a:latin typeface="Cochin"/>
                <a:cs typeface="Cochin"/>
              </a:rPr>
              <a:t>100</a:t>
            </a:r>
            <a:r>
              <a:rPr lang="en-US" baseline="30000" dirty="0" smtClean="0">
                <a:latin typeface="Cochin"/>
                <a:cs typeface="Cochin"/>
              </a:rPr>
              <a:t>3 </a:t>
            </a:r>
            <a:r>
              <a:rPr lang="en-US" dirty="0" smtClean="0">
                <a:latin typeface="Cochin"/>
                <a:cs typeface="Cochin"/>
              </a:rPr>
              <a:t>Houdini simulation</a:t>
            </a:r>
            <a:endParaRPr lang="en-US" dirty="0">
              <a:latin typeface="Cochin"/>
              <a:cs typeface="Cochin"/>
            </a:endParaRPr>
          </a:p>
        </p:txBody>
      </p:sp>
    </p:spTree>
  </p:cSld>
  <p:clrMapOvr>
    <a:masterClrMapping/>
  </p:clrMapOvr>
  <p:transition advTm="13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 Equation</a:t>
            </a:r>
            <a:endParaRPr lang="en-US" dirty="0"/>
          </a:p>
        </p:txBody>
      </p:sp>
      <p:graphicFrame>
        <p:nvGraphicFramePr>
          <p:cNvPr id="4" name="Content Placeholder 3"/>
          <p:cNvGraphicFramePr>
            <a:graphicFrameLocks noChangeAspect="1"/>
          </p:cNvGraphicFramePr>
          <p:nvPr>
            <p:ph idx="1"/>
          </p:nvPr>
        </p:nvGraphicFramePr>
        <p:xfrm>
          <a:off x="3106738" y="2909393"/>
          <a:ext cx="2813050" cy="1573212"/>
        </p:xfrm>
        <a:graphic>
          <a:graphicData uri="http://schemas.openxmlformats.org/presentationml/2006/ole">
            <p:oleObj spid="_x0000_s182274" name="Equation" r:id="rId4" imgW="749300" imgH="419100" progId="Equation.DSMT4">
              <p:embed/>
            </p:oleObj>
          </a:graphicData>
        </a:graphic>
      </p:graphicFrame>
      <p:sp>
        <p:nvSpPr>
          <p:cNvPr id="5" name="Rectangle 4"/>
          <p:cNvSpPr/>
          <p:nvPr/>
        </p:nvSpPr>
        <p:spPr bwMode="auto">
          <a:xfrm>
            <a:off x="4585372" y="3342105"/>
            <a:ext cx="1363575" cy="842211"/>
          </a:xfrm>
          <a:prstGeom prst="rect">
            <a:avLst/>
          </a:prstGeom>
          <a:no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35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 Equation</a:t>
            </a:r>
            <a:endParaRPr lang="en-US" dirty="0"/>
          </a:p>
        </p:txBody>
      </p:sp>
      <p:graphicFrame>
        <p:nvGraphicFramePr>
          <p:cNvPr id="4" name="Content Placeholder 3"/>
          <p:cNvGraphicFramePr>
            <a:graphicFrameLocks noChangeAspect="1"/>
          </p:cNvGraphicFramePr>
          <p:nvPr>
            <p:ph idx="1"/>
          </p:nvPr>
        </p:nvGraphicFramePr>
        <p:xfrm>
          <a:off x="1195049" y="2802445"/>
          <a:ext cx="2813050" cy="1573212"/>
        </p:xfrm>
        <a:graphic>
          <a:graphicData uri="http://schemas.openxmlformats.org/presentationml/2006/ole">
            <p:oleObj spid="_x0000_s185346" name="Equation" r:id="rId4" imgW="749300" imgH="419100" progId="Equation.DSMT4">
              <p:embed/>
            </p:oleObj>
          </a:graphicData>
        </a:graphic>
      </p:graphicFrame>
      <p:sp>
        <p:nvSpPr>
          <p:cNvPr id="5" name="Rectangle 4"/>
          <p:cNvSpPr/>
          <p:nvPr/>
        </p:nvSpPr>
        <p:spPr bwMode="auto">
          <a:xfrm>
            <a:off x="2673683" y="3235157"/>
            <a:ext cx="1363575" cy="842211"/>
          </a:xfrm>
          <a:prstGeom prst="rect">
            <a:avLst/>
          </a:prstGeom>
          <a:noFill/>
          <a:ln w="254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ight Arrow 5"/>
          <p:cNvSpPr/>
          <p:nvPr/>
        </p:nvSpPr>
        <p:spPr bwMode="auto">
          <a:xfrm>
            <a:off x="4328065" y="3115404"/>
            <a:ext cx="1182527" cy="1006943"/>
          </a:xfrm>
          <a:prstGeom prst="rightArrow">
            <a:avLst/>
          </a:prstGeom>
          <a:no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aphicFrame>
        <p:nvGraphicFramePr>
          <p:cNvPr id="10" name="Table 9"/>
          <p:cNvGraphicFramePr>
            <a:graphicFrameLocks noGrp="1"/>
          </p:cNvGraphicFramePr>
          <p:nvPr/>
        </p:nvGraphicFramePr>
        <p:xfrm>
          <a:off x="5697471" y="2225945"/>
          <a:ext cx="2777067" cy="2789631"/>
        </p:xfrm>
        <a:graphic>
          <a:graphicData uri="http://schemas.openxmlformats.org/drawingml/2006/table">
            <a:tbl>
              <a:tblPr firstRow="1" bandRow="1">
                <a:tableStyleId>{5940675A-B579-460E-94D1-54222C63F5DA}</a:tableStyleId>
              </a:tblPr>
              <a:tblGrid>
                <a:gridCol w="925689"/>
                <a:gridCol w="925689"/>
                <a:gridCol w="925689"/>
              </a:tblGrid>
              <a:tr h="929877">
                <a:tc>
                  <a:txBody>
                    <a:bodyPr/>
                    <a:lstStyle/>
                    <a:p>
                      <a:pPr algn="ctr"/>
                      <a:endParaRPr lang="en-US" sz="3600" dirty="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c>
                  <a:txBody>
                    <a:bodyPr/>
                    <a:lstStyle/>
                    <a:p>
                      <a:pPr algn="ctr"/>
                      <a:endParaRPr lang="en-US" sz="3600" dirty="0"/>
                    </a:p>
                  </a:txBody>
                  <a:tcPr marL="135712" marR="135712" marT="67856" marB="67856" anchor="ctr"/>
                </a:tc>
              </a:tr>
              <a:tr h="929877">
                <a:tc>
                  <a:txBody>
                    <a:bodyPr/>
                    <a:lstStyle/>
                    <a:p>
                      <a:pPr algn="ctr"/>
                      <a:r>
                        <a:rPr lang="en-US" sz="3600" dirty="0" smtClean="0"/>
                        <a:t>1</a:t>
                      </a:r>
                      <a:endParaRPr lang="en-US" sz="3600" dirty="0"/>
                    </a:p>
                  </a:txBody>
                  <a:tcPr marL="135712" marR="135712" marT="67856" marB="67856" anchor="ctr"/>
                </a:tc>
                <a:tc>
                  <a:txBody>
                    <a:bodyPr/>
                    <a:lstStyle/>
                    <a:p>
                      <a:pPr algn="ctr"/>
                      <a:r>
                        <a:rPr lang="en-US" sz="3600" dirty="0" smtClean="0"/>
                        <a:t>-4</a:t>
                      </a:r>
                      <a:endParaRPr lang="en-US" sz="3600" dirty="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r>
              <a:tr h="929877">
                <a:tc>
                  <a:txBody>
                    <a:bodyPr/>
                    <a:lstStyle/>
                    <a:p>
                      <a:pPr algn="ctr"/>
                      <a:endParaRPr lang="en-US" sz="360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c>
                  <a:txBody>
                    <a:bodyPr/>
                    <a:lstStyle/>
                    <a:p>
                      <a:pPr algn="ctr"/>
                      <a:endParaRPr lang="en-US" sz="3600" dirty="0"/>
                    </a:p>
                  </a:txBody>
                  <a:tcPr marL="135712" marR="135712" marT="67856" marB="67856" anchor="ctr"/>
                </a:tc>
              </a:tr>
            </a:tbl>
          </a:graphicData>
        </a:graphic>
      </p:graphicFrame>
    </p:spTree>
  </p:cSld>
  <p:clrMapOvr>
    <a:masterClrMapping/>
  </p:clrMapOvr>
  <p:transition advTm="7133"/>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 Equation</a:t>
            </a:r>
            <a:endParaRPr lang="en-US" dirty="0"/>
          </a:p>
        </p:txBody>
      </p:sp>
      <p:sp>
        <p:nvSpPr>
          <p:cNvPr id="6" name="Right Arrow 5"/>
          <p:cNvSpPr/>
          <p:nvPr/>
        </p:nvSpPr>
        <p:spPr bwMode="auto">
          <a:xfrm flipH="1">
            <a:off x="4328065" y="3115404"/>
            <a:ext cx="1182527" cy="1006943"/>
          </a:xfrm>
          <a:prstGeom prst="rightArrow">
            <a:avLst/>
          </a:prstGeom>
          <a:no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aphicFrame>
        <p:nvGraphicFramePr>
          <p:cNvPr id="10" name="Table 9"/>
          <p:cNvGraphicFramePr>
            <a:graphicFrameLocks noGrp="1"/>
          </p:cNvGraphicFramePr>
          <p:nvPr/>
        </p:nvGraphicFramePr>
        <p:xfrm>
          <a:off x="5697471" y="2225945"/>
          <a:ext cx="2777067" cy="2789631"/>
        </p:xfrm>
        <a:graphic>
          <a:graphicData uri="http://schemas.openxmlformats.org/drawingml/2006/table">
            <a:tbl>
              <a:tblPr firstRow="1" bandRow="1">
                <a:tableStyleId>{5940675A-B579-460E-94D1-54222C63F5DA}</a:tableStyleId>
              </a:tblPr>
              <a:tblGrid>
                <a:gridCol w="925689"/>
                <a:gridCol w="925689"/>
                <a:gridCol w="925689"/>
              </a:tblGrid>
              <a:tr h="929877">
                <a:tc>
                  <a:txBody>
                    <a:bodyPr/>
                    <a:lstStyle/>
                    <a:p>
                      <a:pPr algn="ctr"/>
                      <a:endParaRPr lang="en-US" sz="3600" dirty="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c>
                  <a:txBody>
                    <a:bodyPr/>
                    <a:lstStyle/>
                    <a:p>
                      <a:pPr algn="ctr"/>
                      <a:endParaRPr lang="en-US" sz="3600" dirty="0"/>
                    </a:p>
                  </a:txBody>
                  <a:tcPr marL="135712" marR="135712" marT="67856" marB="67856" anchor="ctr"/>
                </a:tc>
              </a:tr>
              <a:tr h="929877">
                <a:tc>
                  <a:txBody>
                    <a:bodyPr/>
                    <a:lstStyle/>
                    <a:p>
                      <a:pPr algn="ctr"/>
                      <a:r>
                        <a:rPr lang="en-US" sz="3600" dirty="0" smtClean="0"/>
                        <a:t>1</a:t>
                      </a:r>
                      <a:endParaRPr lang="en-US" sz="3600" dirty="0"/>
                    </a:p>
                  </a:txBody>
                  <a:tcPr marL="135712" marR="135712" marT="67856" marB="67856" anchor="ctr"/>
                </a:tc>
                <a:tc>
                  <a:txBody>
                    <a:bodyPr/>
                    <a:lstStyle/>
                    <a:p>
                      <a:pPr algn="ctr"/>
                      <a:r>
                        <a:rPr lang="en-US" sz="3600" dirty="0" smtClean="0"/>
                        <a:t>-4</a:t>
                      </a:r>
                      <a:endParaRPr lang="en-US" sz="3600" dirty="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r>
              <a:tr h="929877">
                <a:tc>
                  <a:txBody>
                    <a:bodyPr/>
                    <a:lstStyle/>
                    <a:p>
                      <a:pPr algn="ctr"/>
                      <a:endParaRPr lang="en-US" sz="360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c>
                  <a:txBody>
                    <a:bodyPr/>
                    <a:lstStyle/>
                    <a:p>
                      <a:pPr algn="ctr"/>
                      <a:endParaRPr lang="en-US" sz="3600" dirty="0"/>
                    </a:p>
                  </a:txBody>
                  <a:tcPr marL="135712" marR="135712" marT="67856" marB="67856" anchor="ctr"/>
                </a:tc>
              </a:tr>
            </a:tbl>
          </a:graphicData>
        </a:graphic>
      </p:graphicFrame>
      <p:grpSp>
        <p:nvGrpSpPr>
          <p:cNvPr id="392" name="Group 391"/>
          <p:cNvGrpSpPr/>
          <p:nvPr/>
        </p:nvGrpSpPr>
        <p:grpSpPr>
          <a:xfrm>
            <a:off x="667320" y="1989195"/>
            <a:ext cx="3239478" cy="3239382"/>
            <a:chOff x="700743" y="2000335"/>
            <a:chExt cx="3239478" cy="3239382"/>
          </a:xfrm>
        </p:grpSpPr>
        <p:grpSp>
          <p:nvGrpSpPr>
            <p:cNvPr id="200" name="Group 199"/>
            <p:cNvGrpSpPr/>
            <p:nvPr/>
          </p:nvGrpSpPr>
          <p:grpSpPr>
            <a:xfrm>
              <a:off x="700743" y="2000335"/>
              <a:ext cx="3239478" cy="1620132"/>
              <a:chOff x="700743" y="2000335"/>
              <a:chExt cx="3239478" cy="1620132"/>
            </a:xfrm>
          </p:grpSpPr>
          <p:grpSp>
            <p:nvGrpSpPr>
              <p:cNvPr id="104" name="Group 103"/>
              <p:cNvGrpSpPr/>
              <p:nvPr/>
            </p:nvGrpSpPr>
            <p:grpSpPr>
              <a:xfrm>
                <a:off x="700743" y="2000773"/>
                <a:ext cx="1619694" cy="1619694"/>
                <a:chOff x="444500" y="1143000"/>
                <a:chExt cx="3251200" cy="3251200"/>
              </a:xfrm>
            </p:grpSpPr>
            <p:grpSp>
              <p:nvGrpSpPr>
                <p:cNvPr id="56" name="Group 55"/>
                <p:cNvGrpSpPr/>
                <p:nvPr/>
              </p:nvGrpSpPr>
              <p:grpSpPr>
                <a:xfrm>
                  <a:off x="444500" y="1143000"/>
                  <a:ext cx="3251200" cy="1625600"/>
                  <a:chOff x="444500" y="1143000"/>
                  <a:chExt cx="3251200" cy="1625600"/>
                </a:xfrm>
              </p:grpSpPr>
              <p:grpSp>
                <p:nvGrpSpPr>
                  <p:cNvPr id="32" name="Group 31"/>
                  <p:cNvGrpSpPr/>
                  <p:nvPr/>
                </p:nvGrpSpPr>
                <p:grpSpPr>
                  <a:xfrm>
                    <a:off x="444500" y="1143000"/>
                    <a:ext cx="3251200" cy="812800"/>
                    <a:chOff x="444500" y="1143000"/>
                    <a:chExt cx="3251200" cy="812800"/>
                  </a:xfrm>
                </p:grpSpPr>
                <p:grpSp>
                  <p:nvGrpSpPr>
                    <p:cNvPr id="20" name="Group 19"/>
                    <p:cNvGrpSpPr/>
                    <p:nvPr/>
                  </p:nvGrpSpPr>
                  <p:grpSpPr>
                    <a:xfrm>
                      <a:off x="444500" y="1143000"/>
                      <a:ext cx="3251200" cy="406400"/>
                      <a:chOff x="444500" y="1143000"/>
                      <a:chExt cx="3251200" cy="406400"/>
                    </a:xfrm>
                  </p:grpSpPr>
                  <p:grpSp>
                    <p:nvGrpSpPr>
                      <p:cNvPr id="14" name="Group 13"/>
                      <p:cNvGrpSpPr/>
                      <p:nvPr/>
                    </p:nvGrpSpPr>
                    <p:grpSpPr>
                      <a:xfrm>
                        <a:off x="444500" y="1143000"/>
                        <a:ext cx="1625600" cy="406400"/>
                        <a:chOff x="444500" y="1143000"/>
                        <a:chExt cx="1625600" cy="406400"/>
                      </a:xfrm>
                    </p:grpSpPr>
                    <p:sp>
                      <p:nvSpPr>
                        <p:cNvPr id="9" name="Rectangle 8"/>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5" name="Group 14"/>
                      <p:cNvGrpSpPr/>
                      <p:nvPr/>
                    </p:nvGrpSpPr>
                    <p:grpSpPr>
                      <a:xfrm>
                        <a:off x="2070100" y="1143000"/>
                        <a:ext cx="1625600" cy="406400"/>
                        <a:chOff x="444500" y="1143000"/>
                        <a:chExt cx="1625600" cy="406400"/>
                      </a:xfrm>
                    </p:grpSpPr>
                    <p:sp>
                      <p:nvSpPr>
                        <p:cNvPr id="16"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Rectangle 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Rectangle 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Rectangle 1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1" name="Group 20"/>
                    <p:cNvGrpSpPr/>
                    <p:nvPr/>
                  </p:nvGrpSpPr>
                  <p:grpSpPr>
                    <a:xfrm>
                      <a:off x="444500" y="1549400"/>
                      <a:ext cx="3251200" cy="406400"/>
                      <a:chOff x="444500" y="1143000"/>
                      <a:chExt cx="3251200" cy="406400"/>
                    </a:xfrm>
                  </p:grpSpPr>
                  <p:grpSp>
                    <p:nvGrpSpPr>
                      <p:cNvPr id="22" name="Group 13"/>
                      <p:cNvGrpSpPr/>
                      <p:nvPr/>
                    </p:nvGrpSpPr>
                    <p:grpSpPr>
                      <a:xfrm>
                        <a:off x="444500" y="1143000"/>
                        <a:ext cx="1625600" cy="406400"/>
                        <a:chOff x="444500" y="1143000"/>
                        <a:chExt cx="1625600" cy="406400"/>
                      </a:xfrm>
                    </p:grpSpPr>
                    <p:sp>
                      <p:nvSpPr>
                        <p:cNvPr id="28" name="Rectangle 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Rectangle 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Rectangle 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Rectangle 3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3" name="Group 14"/>
                      <p:cNvGrpSpPr/>
                      <p:nvPr/>
                    </p:nvGrpSpPr>
                    <p:grpSpPr>
                      <a:xfrm>
                        <a:off x="2070100" y="1143000"/>
                        <a:ext cx="1625600" cy="406400"/>
                        <a:chOff x="444500" y="1143000"/>
                        <a:chExt cx="1625600" cy="406400"/>
                      </a:xfrm>
                    </p:grpSpPr>
                    <p:sp>
                      <p:nvSpPr>
                        <p:cNvPr id="24" name="Rectangle 23"/>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ectangle 25"/>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Rectangle 2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33" name="Group 32"/>
                  <p:cNvGrpSpPr/>
                  <p:nvPr/>
                </p:nvGrpSpPr>
                <p:grpSpPr>
                  <a:xfrm>
                    <a:off x="444500" y="1955800"/>
                    <a:ext cx="3251200" cy="812800"/>
                    <a:chOff x="444500" y="1143000"/>
                    <a:chExt cx="3251200" cy="812800"/>
                  </a:xfrm>
                </p:grpSpPr>
                <p:grpSp>
                  <p:nvGrpSpPr>
                    <p:cNvPr id="34" name="Group 19"/>
                    <p:cNvGrpSpPr/>
                    <p:nvPr/>
                  </p:nvGrpSpPr>
                  <p:grpSpPr>
                    <a:xfrm>
                      <a:off x="444500" y="1143000"/>
                      <a:ext cx="3251200" cy="406400"/>
                      <a:chOff x="444500" y="1143000"/>
                      <a:chExt cx="3251200" cy="406400"/>
                    </a:xfrm>
                  </p:grpSpPr>
                  <p:grpSp>
                    <p:nvGrpSpPr>
                      <p:cNvPr id="46" name="Group 13"/>
                      <p:cNvGrpSpPr/>
                      <p:nvPr/>
                    </p:nvGrpSpPr>
                    <p:grpSpPr>
                      <a:xfrm>
                        <a:off x="444500" y="1143000"/>
                        <a:ext cx="1625600" cy="406400"/>
                        <a:chOff x="444500" y="1143000"/>
                        <a:chExt cx="1625600" cy="406400"/>
                      </a:xfrm>
                    </p:grpSpPr>
                    <p:sp>
                      <p:nvSpPr>
                        <p:cNvPr id="52" name="Rectangle 51"/>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Rectangle 5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 name="Rectangle 5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Rectangle 5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7" name="Group 14"/>
                      <p:cNvGrpSpPr/>
                      <p:nvPr/>
                    </p:nvGrpSpPr>
                    <p:grpSpPr>
                      <a:xfrm>
                        <a:off x="2070100" y="1143000"/>
                        <a:ext cx="1625600" cy="406400"/>
                        <a:chOff x="444500" y="1143000"/>
                        <a:chExt cx="1625600" cy="406400"/>
                      </a:xfrm>
                    </p:grpSpPr>
                    <p:sp>
                      <p:nvSpPr>
                        <p:cNvPr id="48"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9" name="Rectangle 4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Rectangle 4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1" name="Rectangle 5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5" name="Group 20"/>
                    <p:cNvGrpSpPr/>
                    <p:nvPr/>
                  </p:nvGrpSpPr>
                  <p:grpSpPr>
                    <a:xfrm>
                      <a:off x="444500" y="1549400"/>
                      <a:ext cx="3251200" cy="406400"/>
                      <a:chOff x="444500" y="1143000"/>
                      <a:chExt cx="3251200" cy="406400"/>
                    </a:xfrm>
                  </p:grpSpPr>
                  <p:grpSp>
                    <p:nvGrpSpPr>
                      <p:cNvPr id="36" name="Group 13"/>
                      <p:cNvGrpSpPr/>
                      <p:nvPr/>
                    </p:nvGrpSpPr>
                    <p:grpSpPr>
                      <a:xfrm>
                        <a:off x="444500" y="1143000"/>
                        <a:ext cx="1625600" cy="406400"/>
                        <a:chOff x="444500" y="1143000"/>
                        <a:chExt cx="1625600" cy="406400"/>
                      </a:xfrm>
                    </p:grpSpPr>
                    <p:sp>
                      <p:nvSpPr>
                        <p:cNvPr id="42" name="Rectangle 41"/>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Rectangle 4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4" name="Rectangle 4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Rectangle 4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7" name="Group 14"/>
                      <p:cNvGrpSpPr/>
                      <p:nvPr/>
                    </p:nvGrpSpPr>
                    <p:grpSpPr>
                      <a:xfrm>
                        <a:off x="2070100" y="1143000"/>
                        <a:ext cx="1625600" cy="406400"/>
                        <a:chOff x="444500" y="1143000"/>
                        <a:chExt cx="1625600" cy="406400"/>
                      </a:xfrm>
                    </p:grpSpPr>
                    <p:sp>
                      <p:nvSpPr>
                        <p:cNvPr id="38" name="Rectangle 3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Rectangle 3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Rectangle 3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Rectangle 4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57" name="Group 56"/>
                <p:cNvGrpSpPr/>
                <p:nvPr/>
              </p:nvGrpSpPr>
              <p:grpSpPr>
                <a:xfrm>
                  <a:off x="444500" y="2768600"/>
                  <a:ext cx="3251200" cy="1625600"/>
                  <a:chOff x="444500" y="1143000"/>
                  <a:chExt cx="3251200" cy="1625600"/>
                </a:xfrm>
              </p:grpSpPr>
              <p:grpSp>
                <p:nvGrpSpPr>
                  <p:cNvPr id="58" name="Group 31"/>
                  <p:cNvGrpSpPr/>
                  <p:nvPr/>
                </p:nvGrpSpPr>
                <p:grpSpPr>
                  <a:xfrm>
                    <a:off x="444500" y="1143000"/>
                    <a:ext cx="3251200" cy="812800"/>
                    <a:chOff x="444500" y="1143000"/>
                    <a:chExt cx="3251200" cy="812800"/>
                  </a:xfrm>
                </p:grpSpPr>
                <p:grpSp>
                  <p:nvGrpSpPr>
                    <p:cNvPr id="82" name="Group 19"/>
                    <p:cNvGrpSpPr/>
                    <p:nvPr/>
                  </p:nvGrpSpPr>
                  <p:grpSpPr>
                    <a:xfrm>
                      <a:off x="444500" y="1143000"/>
                      <a:ext cx="3251200" cy="406400"/>
                      <a:chOff x="444500" y="1143000"/>
                      <a:chExt cx="3251200" cy="406400"/>
                    </a:xfrm>
                  </p:grpSpPr>
                  <p:grpSp>
                    <p:nvGrpSpPr>
                      <p:cNvPr id="94" name="Group 13"/>
                      <p:cNvGrpSpPr/>
                      <p:nvPr/>
                    </p:nvGrpSpPr>
                    <p:grpSpPr>
                      <a:xfrm>
                        <a:off x="444500" y="1143000"/>
                        <a:ext cx="1625600" cy="406400"/>
                        <a:chOff x="444500" y="1143000"/>
                        <a:chExt cx="1625600" cy="406400"/>
                      </a:xfrm>
                    </p:grpSpPr>
                    <p:sp>
                      <p:nvSpPr>
                        <p:cNvPr id="100" name="Rectangle 8"/>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1" name="Rectangle 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2" name="Rectangle 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Rectangle 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95" name="Group 14"/>
                      <p:cNvGrpSpPr/>
                      <p:nvPr/>
                    </p:nvGrpSpPr>
                    <p:grpSpPr>
                      <a:xfrm>
                        <a:off x="2070100" y="1143000"/>
                        <a:ext cx="1625600" cy="406400"/>
                        <a:chOff x="444500" y="1143000"/>
                        <a:chExt cx="1625600" cy="406400"/>
                      </a:xfrm>
                    </p:grpSpPr>
                    <p:sp>
                      <p:nvSpPr>
                        <p:cNvPr id="96" name="Rectangle 9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7" name="Rectangle 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8" name="Rectangle 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9" name="Rectangle 9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83" name="Group 20"/>
                    <p:cNvGrpSpPr/>
                    <p:nvPr/>
                  </p:nvGrpSpPr>
                  <p:grpSpPr>
                    <a:xfrm>
                      <a:off x="444500" y="1549400"/>
                      <a:ext cx="3251200" cy="406400"/>
                      <a:chOff x="444500" y="1143000"/>
                      <a:chExt cx="3251200" cy="406400"/>
                    </a:xfrm>
                  </p:grpSpPr>
                  <p:grpSp>
                    <p:nvGrpSpPr>
                      <p:cNvPr id="84" name="Group 13"/>
                      <p:cNvGrpSpPr/>
                      <p:nvPr/>
                    </p:nvGrpSpPr>
                    <p:grpSpPr>
                      <a:xfrm>
                        <a:off x="444500" y="1143000"/>
                        <a:ext cx="1625600" cy="406400"/>
                        <a:chOff x="444500" y="1143000"/>
                        <a:chExt cx="1625600" cy="406400"/>
                      </a:xfrm>
                    </p:grpSpPr>
                    <p:sp>
                      <p:nvSpPr>
                        <p:cNvPr id="90" name="Rectangle 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1" name="Rectangle 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2" name="Rectangle 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3" name="Rectangle 9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85" name="Group 14"/>
                      <p:cNvGrpSpPr/>
                      <p:nvPr/>
                    </p:nvGrpSpPr>
                    <p:grpSpPr>
                      <a:xfrm>
                        <a:off x="2070100" y="1143000"/>
                        <a:ext cx="1625600" cy="406400"/>
                        <a:chOff x="444500" y="1143000"/>
                        <a:chExt cx="1625600" cy="406400"/>
                      </a:xfrm>
                    </p:grpSpPr>
                    <p:sp>
                      <p:nvSpPr>
                        <p:cNvPr id="86" name="Rectangle 8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7" name="Rectangle 8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Rectangle 8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9" name="Rectangle 2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59" name="Group 32"/>
                  <p:cNvGrpSpPr/>
                  <p:nvPr/>
                </p:nvGrpSpPr>
                <p:grpSpPr>
                  <a:xfrm>
                    <a:off x="444500" y="1955800"/>
                    <a:ext cx="3251200" cy="812800"/>
                    <a:chOff x="444500" y="1143000"/>
                    <a:chExt cx="3251200" cy="812800"/>
                  </a:xfrm>
                </p:grpSpPr>
                <p:grpSp>
                  <p:nvGrpSpPr>
                    <p:cNvPr id="60" name="Group 19"/>
                    <p:cNvGrpSpPr/>
                    <p:nvPr/>
                  </p:nvGrpSpPr>
                  <p:grpSpPr>
                    <a:xfrm>
                      <a:off x="444500" y="1143000"/>
                      <a:ext cx="3251200" cy="406400"/>
                      <a:chOff x="444500" y="1143000"/>
                      <a:chExt cx="3251200" cy="406400"/>
                    </a:xfrm>
                  </p:grpSpPr>
                  <p:grpSp>
                    <p:nvGrpSpPr>
                      <p:cNvPr id="72" name="Group 13"/>
                      <p:cNvGrpSpPr/>
                      <p:nvPr/>
                    </p:nvGrpSpPr>
                    <p:grpSpPr>
                      <a:xfrm>
                        <a:off x="444500" y="1143000"/>
                        <a:ext cx="1625600" cy="406400"/>
                        <a:chOff x="444500" y="1143000"/>
                        <a:chExt cx="1625600" cy="406400"/>
                      </a:xfrm>
                    </p:grpSpPr>
                    <p:sp>
                      <p:nvSpPr>
                        <p:cNvPr id="78" name="Rectangle 7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9" name="Rectangle 7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0" name="Rectangle 7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Rectangle 8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73" name="Group 14"/>
                      <p:cNvGrpSpPr/>
                      <p:nvPr/>
                    </p:nvGrpSpPr>
                    <p:grpSpPr>
                      <a:xfrm>
                        <a:off x="2070100" y="1143000"/>
                        <a:ext cx="1625600" cy="406400"/>
                        <a:chOff x="444500" y="1143000"/>
                        <a:chExt cx="1625600" cy="406400"/>
                      </a:xfrm>
                    </p:grpSpPr>
                    <p:sp>
                      <p:nvSpPr>
                        <p:cNvPr id="74"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5" name="Rectangle 74"/>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6" name="Rectangle 75"/>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7" name="Rectangle 7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61" name="Group 20"/>
                    <p:cNvGrpSpPr/>
                    <p:nvPr/>
                  </p:nvGrpSpPr>
                  <p:grpSpPr>
                    <a:xfrm>
                      <a:off x="444500" y="1549400"/>
                      <a:ext cx="3251200" cy="406400"/>
                      <a:chOff x="444500" y="1143000"/>
                      <a:chExt cx="3251200" cy="406400"/>
                    </a:xfrm>
                  </p:grpSpPr>
                  <p:grpSp>
                    <p:nvGrpSpPr>
                      <p:cNvPr id="62" name="Group 13"/>
                      <p:cNvGrpSpPr/>
                      <p:nvPr/>
                    </p:nvGrpSpPr>
                    <p:grpSpPr>
                      <a:xfrm>
                        <a:off x="444500" y="1143000"/>
                        <a:ext cx="1625600" cy="406400"/>
                        <a:chOff x="444500" y="1143000"/>
                        <a:chExt cx="1625600" cy="406400"/>
                      </a:xfrm>
                    </p:grpSpPr>
                    <p:sp>
                      <p:nvSpPr>
                        <p:cNvPr id="68" name="Rectangle 6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9" name="Rectangle 6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0" name="Rectangle 6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1" name="Rectangle 7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3" name="Group 14"/>
                      <p:cNvGrpSpPr/>
                      <p:nvPr/>
                    </p:nvGrpSpPr>
                    <p:grpSpPr>
                      <a:xfrm>
                        <a:off x="2070100" y="1143000"/>
                        <a:ext cx="1625600" cy="406400"/>
                        <a:chOff x="444500" y="1143000"/>
                        <a:chExt cx="1625600" cy="406400"/>
                      </a:xfrm>
                    </p:grpSpPr>
                    <p:sp>
                      <p:nvSpPr>
                        <p:cNvPr id="64" name="Rectangle 63"/>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5" name="Rectangle 64"/>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6" name="Rectangle 65"/>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7" name="Rectangle 6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nvGrpSpPr>
              <p:cNvPr id="105" name="Group 104"/>
              <p:cNvGrpSpPr/>
              <p:nvPr/>
            </p:nvGrpSpPr>
            <p:grpSpPr>
              <a:xfrm>
                <a:off x="2320527" y="2000335"/>
                <a:ext cx="1619694" cy="1619695"/>
                <a:chOff x="444500" y="1143000"/>
                <a:chExt cx="3251200" cy="3251202"/>
              </a:xfrm>
            </p:grpSpPr>
            <p:grpSp>
              <p:nvGrpSpPr>
                <p:cNvPr id="106" name="Group 55"/>
                <p:cNvGrpSpPr/>
                <p:nvPr/>
              </p:nvGrpSpPr>
              <p:grpSpPr>
                <a:xfrm>
                  <a:off x="444500" y="1143000"/>
                  <a:ext cx="3251200" cy="1625602"/>
                  <a:chOff x="444500" y="1143000"/>
                  <a:chExt cx="3251200" cy="1625602"/>
                </a:xfrm>
              </p:grpSpPr>
              <p:grpSp>
                <p:nvGrpSpPr>
                  <p:cNvPr id="154" name="Group 31"/>
                  <p:cNvGrpSpPr/>
                  <p:nvPr/>
                </p:nvGrpSpPr>
                <p:grpSpPr>
                  <a:xfrm>
                    <a:off x="444500" y="1143000"/>
                    <a:ext cx="3251200" cy="812801"/>
                    <a:chOff x="444500" y="1143000"/>
                    <a:chExt cx="3251200" cy="812801"/>
                  </a:xfrm>
                </p:grpSpPr>
                <p:grpSp>
                  <p:nvGrpSpPr>
                    <p:cNvPr id="178" name="Group 19"/>
                    <p:cNvGrpSpPr/>
                    <p:nvPr/>
                  </p:nvGrpSpPr>
                  <p:grpSpPr>
                    <a:xfrm>
                      <a:off x="444500" y="1143000"/>
                      <a:ext cx="3251200" cy="406401"/>
                      <a:chOff x="444500" y="1143000"/>
                      <a:chExt cx="3251200" cy="406401"/>
                    </a:xfrm>
                  </p:grpSpPr>
                  <p:grpSp>
                    <p:nvGrpSpPr>
                      <p:cNvPr id="190" name="Group 13"/>
                      <p:cNvGrpSpPr/>
                      <p:nvPr/>
                    </p:nvGrpSpPr>
                    <p:grpSpPr>
                      <a:xfrm>
                        <a:off x="444500" y="1143000"/>
                        <a:ext cx="1625600" cy="406401"/>
                        <a:chOff x="444500" y="1143000"/>
                        <a:chExt cx="1625600" cy="406401"/>
                      </a:xfrm>
                    </p:grpSpPr>
                    <p:sp>
                      <p:nvSpPr>
                        <p:cNvPr id="196" name="Rectangle 8"/>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7" name="Rectangle 1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8" name="Rectangle 1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9" name="Rectangle 1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91" name="Group 14"/>
                      <p:cNvGrpSpPr/>
                      <p:nvPr/>
                    </p:nvGrpSpPr>
                    <p:grpSpPr>
                      <a:xfrm>
                        <a:off x="2070100" y="1143000"/>
                        <a:ext cx="1625600" cy="406401"/>
                        <a:chOff x="444500" y="1143000"/>
                        <a:chExt cx="1625600" cy="406401"/>
                      </a:xfrm>
                    </p:grpSpPr>
                    <p:sp>
                      <p:nvSpPr>
                        <p:cNvPr id="192"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3" name="Rectangle 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4" name="Rectangle 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5" name="Rectangle 1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79" name="Group 20"/>
                    <p:cNvGrpSpPr/>
                    <p:nvPr/>
                  </p:nvGrpSpPr>
                  <p:grpSpPr>
                    <a:xfrm>
                      <a:off x="444500" y="1549400"/>
                      <a:ext cx="3251200" cy="406401"/>
                      <a:chOff x="444500" y="1143000"/>
                      <a:chExt cx="3251200" cy="406401"/>
                    </a:xfrm>
                  </p:grpSpPr>
                  <p:grpSp>
                    <p:nvGrpSpPr>
                      <p:cNvPr id="180" name="Group 13"/>
                      <p:cNvGrpSpPr/>
                      <p:nvPr/>
                    </p:nvGrpSpPr>
                    <p:grpSpPr>
                      <a:xfrm>
                        <a:off x="444500" y="1143000"/>
                        <a:ext cx="1625600" cy="406401"/>
                        <a:chOff x="444500" y="1143000"/>
                        <a:chExt cx="1625600" cy="406401"/>
                      </a:xfrm>
                    </p:grpSpPr>
                    <p:sp>
                      <p:nvSpPr>
                        <p:cNvPr id="186" name="Rectangle 18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7" name="Rectangle 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8" name="Rectangle 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9" name="Rectangle 3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81" name="Group 14"/>
                      <p:cNvGrpSpPr/>
                      <p:nvPr/>
                    </p:nvGrpSpPr>
                    <p:grpSpPr>
                      <a:xfrm>
                        <a:off x="2070100" y="1143000"/>
                        <a:ext cx="1625600" cy="406400"/>
                        <a:chOff x="444500" y="1143000"/>
                        <a:chExt cx="1625600" cy="406400"/>
                      </a:xfrm>
                    </p:grpSpPr>
                    <p:sp>
                      <p:nvSpPr>
                        <p:cNvPr id="182" name="Rectangle 181"/>
                        <p:cNvSpPr/>
                        <p:nvPr/>
                      </p:nvSpPr>
                      <p:spPr bwMode="auto">
                        <a:xfrm>
                          <a:off x="444500"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3" name="Rectangle 182"/>
                        <p:cNvSpPr/>
                        <p:nvPr/>
                      </p:nvSpPr>
                      <p:spPr bwMode="auto">
                        <a:xfrm>
                          <a:off x="8509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4" name="Rectangle 183"/>
                        <p:cNvSpPr/>
                        <p:nvPr/>
                      </p:nvSpPr>
                      <p:spPr bwMode="auto">
                        <a:xfrm>
                          <a:off x="12573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5" name="Rectangle 184"/>
                        <p:cNvSpPr/>
                        <p:nvPr/>
                      </p:nvSpPr>
                      <p:spPr bwMode="auto">
                        <a:xfrm>
                          <a:off x="1663699"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155" name="Group 32"/>
                  <p:cNvGrpSpPr/>
                  <p:nvPr/>
                </p:nvGrpSpPr>
                <p:grpSpPr>
                  <a:xfrm>
                    <a:off x="444500" y="1955800"/>
                    <a:ext cx="3251200" cy="812802"/>
                    <a:chOff x="444500" y="1143000"/>
                    <a:chExt cx="3251200" cy="812802"/>
                  </a:xfrm>
                </p:grpSpPr>
                <p:grpSp>
                  <p:nvGrpSpPr>
                    <p:cNvPr id="156" name="Group 19"/>
                    <p:cNvGrpSpPr/>
                    <p:nvPr/>
                  </p:nvGrpSpPr>
                  <p:grpSpPr>
                    <a:xfrm>
                      <a:off x="444500" y="1143000"/>
                      <a:ext cx="3251200" cy="406401"/>
                      <a:chOff x="444500" y="1143000"/>
                      <a:chExt cx="3251200" cy="406401"/>
                    </a:xfrm>
                  </p:grpSpPr>
                  <p:grpSp>
                    <p:nvGrpSpPr>
                      <p:cNvPr id="168" name="Group 13"/>
                      <p:cNvGrpSpPr/>
                      <p:nvPr/>
                    </p:nvGrpSpPr>
                    <p:grpSpPr>
                      <a:xfrm>
                        <a:off x="444500" y="1143000"/>
                        <a:ext cx="1625600" cy="406401"/>
                        <a:chOff x="444500" y="1143000"/>
                        <a:chExt cx="1625600" cy="406401"/>
                      </a:xfrm>
                    </p:grpSpPr>
                    <p:sp>
                      <p:nvSpPr>
                        <p:cNvPr id="174" name="Rectangle 51"/>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5" name="Rectangle 52"/>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6" name="Rectangle 53"/>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7" name="Rectangle 54"/>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69" name="Group 14"/>
                      <p:cNvGrpSpPr/>
                      <p:nvPr/>
                    </p:nvGrpSpPr>
                    <p:grpSpPr>
                      <a:xfrm>
                        <a:off x="2070100" y="1143000"/>
                        <a:ext cx="1625600" cy="406401"/>
                        <a:chOff x="444500" y="1143000"/>
                        <a:chExt cx="1625600" cy="406401"/>
                      </a:xfrm>
                    </p:grpSpPr>
                    <p:sp>
                      <p:nvSpPr>
                        <p:cNvPr id="170"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1" name="Rectangle 17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2" name="Rectangle 17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3" name="Rectangle 5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57" name="Group 20"/>
                    <p:cNvGrpSpPr/>
                    <p:nvPr/>
                  </p:nvGrpSpPr>
                  <p:grpSpPr>
                    <a:xfrm>
                      <a:off x="444500" y="1549400"/>
                      <a:ext cx="3251200" cy="406402"/>
                      <a:chOff x="444500" y="1143000"/>
                      <a:chExt cx="3251200" cy="406402"/>
                    </a:xfrm>
                  </p:grpSpPr>
                  <p:grpSp>
                    <p:nvGrpSpPr>
                      <p:cNvPr id="158" name="Group 13"/>
                      <p:cNvGrpSpPr/>
                      <p:nvPr/>
                    </p:nvGrpSpPr>
                    <p:grpSpPr>
                      <a:xfrm>
                        <a:off x="444500" y="1143000"/>
                        <a:ext cx="1625600" cy="406401"/>
                        <a:chOff x="444500" y="1143000"/>
                        <a:chExt cx="1625600" cy="406401"/>
                      </a:xfrm>
                    </p:grpSpPr>
                    <p:sp>
                      <p:nvSpPr>
                        <p:cNvPr id="164" name="Rectangle 41"/>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5" name="Rectangle 164"/>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6" name="Rectangle 165"/>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7" name="Rectangle 166"/>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59" name="Group 14"/>
                      <p:cNvGrpSpPr/>
                      <p:nvPr/>
                    </p:nvGrpSpPr>
                    <p:grpSpPr>
                      <a:xfrm>
                        <a:off x="2070100" y="1143002"/>
                        <a:ext cx="1625600" cy="406400"/>
                        <a:chOff x="444500" y="1143002"/>
                        <a:chExt cx="1625600" cy="406400"/>
                      </a:xfrm>
                    </p:grpSpPr>
                    <p:sp>
                      <p:nvSpPr>
                        <p:cNvPr id="160" name="Rectangle 159"/>
                        <p:cNvSpPr/>
                        <p:nvPr/>
                      </p:nvSpPr>
                      <p:spPr bwMode="auto">
                        <a:xfrm>
                          <a:off x="444500"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1" name="Rectangle 160"/>
                        <p:cNvSpPr/>
                        <p:nvPr/>
                      </p:nvSpPr>
                      <p:spPr bwMode="auto">
                        <a:xfrm>
                          <a:off x="8509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2" name="Rectangle 161"/>
                        <p:cNvSpPr/>
                        <p:nvPr/>
                      </p:nvSpPr>
                      <p:spPr bwMode="auto">
                        <a:xfrm>
                          <a:off x="12573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3" name="Rectangle 40"/>
                        <p:cNvSpPr/>
                        <p:nvPr/>
                      </p:nvSpPr>
                      <p:spPr bwMode="auto">
                        <a:xfrm>
                          <a:off x="1663699"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107" name="Group 56"/>
                <p:cNvGrpSpPr/>
                <p:nvPr/>
              </p:nvGrpSpPr>
              <p:grpSpPr>
                <a:xfrm>
                  <a:off x="444500" y="2768600"/>
                  <a:ext cx="3251200" cy="1625602"/>
                  <a:chOff x="444500" y="1143000"/>
                  <a:chExt cx="3251200" cy="1625602"/>
                </a:xfrm>
              </p:grpSpPr>
              <p:grpSp>
                <p:nvGrpSpPr>
                  <p:cNvPr id="108" name="Group 31"/>
                  <p:cNvGrpSpPr/>
                  <p:nvPr/>
                </p:nvGrpSpPr>
                <p:grpSpPr>
                  <a:xfrm>
                    <a:off x="444500" y="1143000"/>
                    <a:ext cx="3251200" cy="812801"/>
                    <a:chOff x="444500" y="1143000"/>
                    <a:chExt cx="3251200" cy="812801"/>
                  </a:xfrm>
                </p:grpSpPr>
                <p:grpSp>
                  <p:nvGrpSpPr>
                    <p:cNvPr id="132" name="Group 19"/>
                    <p:cNvGrpSpPr/>
                    <p:nvPr/>
                  </p:nvGrpSpPr>
                  <p:grpSpPr>
                    <a:xfrm>
                      <a:off x="444500" y="1143000"/>
                      <a:ext cx="3251200" cy="406401"/>
                      <a:chOff x="444500" y="1143000"/>
                      <a:chExt cx="3251200" cy="406401"/>
                    </a:xfrm>
                  </p:grpSpPr>
                  <p:grpSp>
                    <p:nvGrpSpPr>
                      <p:cNvPr id="144" name="Group 13"/>
                      <p:cNvGrpSpPr/>
                      <p:nvPr/>
                    </p:nvGrpSpPr>
                    <p:grpSpPr>
                      <a:xfrm>
                        <a:off x="444500" y="1143000"/>
                        <a:ext cx="1625600" cy="406401"/>
                        <a:chOff x="444500" y="1143000"/>
                        <a:chExt cx="1625600" cy="406401"/>
                      </a:xfrm>
                    </p:grpSpPr>
                    <p:sp>
                      <p:nvSpPr>
                        <p:cNvPr id="150" name="Rectangle 8"/>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1" name="Rectangle 1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2" name="Rectangle 1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3" name="Rectangle 1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45" name="Group 14"/>
                      <p:cNvGrpSpPr/>
                      <p:nvPr/>
                    </p:nvGrpSpPr>
                    <p:grpSpPr>
                      <a:xfrm>
                        <a:off x="2070100" y="1143000"/>
                        <a:ext cx="1625600" cy="406401"/>
                        <a:chOff x="444500" y="1143000"/>
                        <a:chExt cx="1625600" cy="406401"/>
                      </a:xfrm>
                    </p:grpSpPr>
                    <p:sp>
                      <p:nvSpPr>
                        <p:cNvPr id="146" name="Rectangle 14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7" name="Rectangle 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8" name="Rectangle 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9" name="Rectangle 14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33" name="Group 20"/>
                    <p:cNvGrpSpPr/>
                    <p:nvPr/>
                  </p:nvGrpSpPr>
                  <p:grpSpPr>
                    <a:xfrm>
                      <a:off x="444500" y="1549400"/>
                      <a:ext cx="3251200" cy="406401"/>
                      <a:chOff x="444500" y="1143000"/>
                      <a:chExt cx="3251200" cy="406401"/>
                    </a:xfrm>
                  </p:grpSpPr>
                  <p:grpSp>
                    <p:nvGrpSpPr>
                      <p:cNvPr id="134" name="Group 13"/>
                      <p:cNvGrpSpPr/>
                      <p:nvPr/>
                    </p:nvGrpSpPr>
                    <p:grpSpPr>
                      <a:xfrm>
                        <a:off x="444500" y="1143000"/>
                        <a:ext cx="1625600" cy="406401"/>
                        <a:chOff x="444500" y="1143000"/>
                        <a:chExt cx="1625600" cy="406401"/>
                      </a:xfrm>
                    </p:grpSpPr>
                    <p:sp>
                      <p:nvSpPr>
                        <p:cNvPr id="140" name="Rectangle 27"/>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1" name="Rectangle 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2" name="Rectangle 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3" name="Rectangle 14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35" name="Group 14"/>
                      <p:cNvGrpSpPr/>
                      <p:nvPr/>
                    </p:nvGrpSpPr>
                    <p:grpSpPr>
                      <a:xfrm>
                        <a:off x="2070100" y="1143000"/>
                        <a:ext cx="1625600" cy="406400"/>
                        <a:chOff x="444500" y="1143000"/>
                        <a:chExt cx="1625600" cy="406400"/>
                      </a:xfrm>
                    </p:grpSpPr>
                    <p:sp>
                      <p:nvSpPr>
                        <p:cNvPr id="136" name="Rectangle 135"/>
                        <p:cNvSpPr/>
                        <p:nvPr/>
                      </p:nvSpPr>
                      <p:spPr bwMode="auto">
                        <a:xfrm>
                          <a:off x="444500"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7" name="Rectangle 136"/>
                        <p:cNvSpPr/>
                        <p:nvPr/>
                      </p:nvSpPr>
                      <p:spPr bwMode="auto">
                        <a:xfrm>
                          <a:off x="8509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8" name="Rectangle 137"/>
                        <p:cNvSpPr/>
                        <p:nvPr/>
                      </p:nvSpPr>
                      <p:spPr bwMode="auto">
                        <a:xfrm>
                          <a:off x="12573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9" name="Rectangle 26"/>
                        <p:cNvSpPr/>
                        <p:nvPr/>
                      </p:nvSpPr>
                      <p:spPr bwMode="auto">
                        <a:xfrm>
                          <a:off x="1663699"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109" name="Group 32"/>
                  <p:cNvGrpSpPr/>
                  <p:nvPr/>
                </p:nvGrpSpPr>
                <p:grpSpPr>
                  <a:xfrm>
                    <a:off x="444500" y="1955800"/>
                    <a:ext cx="3251200" cy="812802"/>
                    <a:chOff x="444500" y="1143000"/>
                    <a:chExt cx="3251200" cy="812802"/>
                  </a:xfrm>
                </p:grpSpPr>
                <p:grpSp>
                  <p:nvGrpSpPr>
                    <p:cNvPr id="110" name="Group 19"/>
                    <p:cNvGrpSpPr/>
                    <p:nvPr/>
                  </p:nvGrpSpPr>
                  <p:grpSpPr>
                    <a:xfrm>
                      <a:off x="444500" y="1143000"/>
                      <a:ext cx="3251200" cy="406401"/>
                      <a:chOff x="444500" y="1143000"/>
                      <a:chExt cx="3251200" cy="406401"/>
                    </a:xfrm>
                  </p:grpSpPr>
                  <p:grpSp>
                    <p:nvGrpSpPr>
                      <p:cNvPr id="122" name="Group 13"/>
                      <p:cNvGrpSpPr/>
                      <p:nvPr/>
                    </p:nvGrpSpPr>
                    <p:grpSpPr>
                      <a:xfrm>
                        <a:off x="444500" y="1143000"/>
                        <a:ext cx="1625600" cy="406401"/>
                        <a:chOff x="444500" y="1143000"/>
                        <a:chExt cx="1625600" cy="406401"/>
                      </a:xfrm>
                    </p:grpSpPr>
                    <p:sp>
                      <p:nvSpPr>
                        <p:cNvPr id="128" name="Rectangle 127"/>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9" name="Rectangle 1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0" name="Rectangle 1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1" name="Rectangle 13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23" name="Group 14"/>
                      <p:cNvGrpSpPr/>
                      <p:nvPr/>
                    </p:nvGrpSpPr>
                    <p:grpSpPr>
                      <a:xfrm>
                        <a:off x="2070100" y="1143000"/>
                        <a:ext cx="1625600" cy="406401"/>
                        <a:chOff x="444500" y="1143000"/>
                        <a:chExt cx="1625600" cy="406401"/>
                      </a:xfrm>
                    </p:grpSpPr>
                    <p:sp>
                      <p:nvSpPr>
                        <p:cNvPr id="124"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5" name="Rectangle 124"/>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6" name="Rectangle 125"/>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7" name="Rectangle 126"/>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11" name="Group 20"/>
                    <p:cNvGrpSpPr/>
                    <p:nvPr/>
                  </p:nvGrpSpPr>
                  <p:grpSpPr>
                    <a:xfrm>
                      <a:off x="444500" y="1549400"/>
                      <a:ext cx="3251200" cy="406402"/>
                      <a:chOff x="444500" y="1143000"/>
                      <a:chExt cx="3251200" cy="406402"/>
                    </a:xfrm>
                  </p:grpSpPr>
                  <p:grpSp>
                    <p:nvGrpSpPr>
                      <p:cNvPr id="112" name="Group 13"/>
                      <p:cNvGrpSpPr/>
                      <p:nvPr/>
                    </p:nvGrpSpPr>
                    <p:grpSpPr>
                      <a:xfrm>
                        <a:off x="444500" y="1143000"/>
                        <a:ext cx="1625600" cy="406401"/>
                        <a:chOff x="444500" y="1143000"/>
                        <a:chExt cx="1625600" cy="406401"/>
                      </a:xfrm>
                    </p:grpSpPr>
                    <p:sp>
                      <p:nvSpPr>
                        <p:cNvPr id="118" name="Rectangle 117"/>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9" name="Rectangle 11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0" name="Rectangle 11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1" name="Rectangle 12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13" name="Group 14"/>
                      <p:cNvGrpSpPr/>
                      <p:nvPr/>
                    </p:nvGrpSpPr>
                    <p:grpSpPr>
                      <a:xfrm>
                        <a:off x="2070100" y="1143002"/>
                        <a:ext cx="1625600" cy="406400"/>
                        <a:chOff x="444500" y="1143002"/>
                        <a:chExt cx="1625600" cy="406400"/>
                      </a:xfrm>
                    </p:grpSpPr>
                    <p:sp>
                      <p:nvSpPr>
                        <p:cNvPr id="114" name="Rectangle 113"/>
                        <p:cNvSpPr/>
                        <p:nvPr/>
                      </p:nvSpPr>
                      <p:spPr bwMode="auto">
                        <a:xfrm>
                          <a:off x="444500"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5" name="Rectangle 114"/>
                        <p:cNvSpPr/>
                        <p:nvPr/>
                      </p:nvSpPr>
                      <p:spPr bwMode="auto">
                        <a:xfrm>
                          <a:off x="8509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6" name="Rectangle 115"/>
                        <p:cNvSpPr/>
                        <p:nvPr/>
                      </p:nvSpPr>
                      <p:spPr bwMode="auto">
                        <a:xfrm>
                          <a:off x="12573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7" name="Rectangle 116"/>
                        <p:cNvSpPr/>
                        <p:nvPr/>
                      </p:nvSpPr>
                      <p:spPr bwMode="auto">
                        <a:xfrm>
                          <a:off x="1663699"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grpSp>
          <p:nvGrpSpPr>
            <p:cNvPr id="201" name="Group 200"/>
            <p:cNvGrpSpPr/>
            <p:nvPr/>
          </p:nvGrpSpPr>
          <p:grpSpPr>
            <a:xfrm>
              <a:off x="700743" y="3619585"/>
              <a:ext cx="3239478" cy="1620132"/>
              <a:chOff x="700743" y="2000335"/>
              <a:chExt cx="3239478" cy="1620132"/>
            </a:xfrm>
          </p:grpSpPr>
          <p:grpSp>
            <p:nvGrpSpPr>
              <p:cNvPr id="202" name="Group 103"/>
              <p:cNvGrpSpPr/>
              <p:nvPr/>
            </p:nvGrpSpPr>
            <p:grpSpPr>
              <a:xfrm>
                <a:off x="700743" y="2000773"/>
                <a:ext cx="1619694" cy="1619696"/>
                <a:chOff x="444500" y="1143000"/>
                <a:chExt cx="3251200" cy="3251200"/>
              </a:xfrm>
            </p:grpSpPr>
            <p:grpSp>
              <p:nvGrpSpPr>
                <p:cNvPr id="298" name="Group 55"/>
                <p:cNvGrpSpPr/>
                <p:nvPr/>
              </p:nvGrpSpPr>
              <p:grpSpPr>
                <a:xfrm>
                  <a:off x="444500" y="1143000"/>
                  <a:ext cx="3251200" cy="1625600"/>
                  <a:chOff x="444500" y="1143000"/>
                  <a:chExt cx="3251200" cy="1625600"/>
                </a:xfrm>
              </p:grpSpPr>
              <p:grpSp>
                <p:nvGrpSpPr>
                  <p:cNvPr id="346" name="Group 31"/>
                  <p:cNvGrpSpPr/>
                  <p:nvPr/>
                </p:nvGrpSpPr>
                <p:grpSpPr>
                  <a:xfrm>
                    <a:off x="444500" y="1143000"/>
                    <a:ext cx="3251200" cy="812800"/>
                    <a:chOff x="444500" y="1143000"/>
                    <a:chExt cx="3251200" cy="812800"/>
                  </a:xfrm>
                </p:grpSpPr>
                <p:grpSp>
                  <p:nvGrpSpPr>
                    <p:cNvPr id="370" name="Group 19"/>
                    <p:cNvGrpSpPr/>
                    <p:nvPr/>
                  </p:nvGrpSpPr>
                  <p:grpSpPr>
                    <a:xfrm>
                      <a:off x="444500" y="1143000"/>
                      <a:ext cx="3251200" cy="406400"/>
                      <a:chOff x="444500" y="1143000"/>
                      <a:chExt cx="3251200" cy="406400"/>
                    </a:xfrm>
                  </p:grpSpPr>
                  <p:grpSp>
                    <p:nvGrpSpPr>
                      <p:cNvPr id="382" name="Group 13"/>
                      <p:cNvGrpSpPr/>
                      <p:nvPr/>
                    </p:nvGrpSpPr>
                    <p:grpSpPr>
                      <a:xfrm>
                        <a:off x="444500" y="1143000"/>
                        <a:ext cx="1625600" cy="406400"/>
                        <a:chOff x="444500" y="1143000"/>
                        <a:chExt cx="1625600" cy="406400"/>
                      </a:xfrm>
                    </p:grpSpPr>
                    <p:sp>
                      <p:nvSpPr>
                        <p:cNvPr id="388" name="Rectangle 8"/>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9" name="Rectangle 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0" name="Rectangle 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1" name="Rectangle 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83" name="Group 14"/>
                      <p:cNvGrpSpPr/>
                      <p:nvPr/>
                    </p:nvGrpSpPr>
                    <p:grpSpPr>
                      <a:xfrm>
                        <a:off x="2070100" y="1143000"/>
                        <a:ext cx="1625600" cy="406400"/>
                        <a:chOff x="444500" y="1143000"/>
                        <a:chExt cx="1625600" cy="406400"/>
                      </a:xfrm>
                    </p:grpSpPr>
                    <p:sp>
                      <p:nvSpPr>
                        <p:cNvPr id="384"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5" name="Rectangle 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6" name="Rectangle 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7" name="Rectangle 1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71" name="Group 20"/>
                    <p:cNvGrpSpPr/>
                    <p:nvPr/>
                  </p:nvGrpSpPr>
                  <p:grpSpPr>
                    <a:xfrm>
                      <a:off x="444500" y="1549400"/>
                      <a:ext cx="3251200" cy="406400"/>
                      <a:chOff x="444500" y="1143000"/>
                      <a:chExt cx="3251200" cy="406400"/>
                    </a:xfrm>
                  </p:grpSpPr>
                  <p:grpSp>
                    <p:nvGrpSpPr>
                      <p:cNvPr id="372" name="Group 13"/>
                      <p:cNvGrpSpPr/>
                      <p:nvPr/>
                    </p:nvGrpSpPr>
                    <p:grpSpPr>
                      <a:xfrm>
                        <a:off x="444500" y="1143000"/>
                        <a:ext cx="1625600" cy="406400"/>
                        <a:chOff x="444500" y="1143000"/>
                        <a:chExt cx="1625600" cy="406400"/>
                      </a:xfrm>
                    </p:grpSpPr>
                    <p:sp>
                      <p:nvSpPr>
                        <p:cNvPr id="378" name="Rectangle 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9" name="Rectangle 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0" name="Rectangle 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1" name="Rectangle 3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73" name="Group 14"/>
                      <p:cNvGrpSpPr/>
                      <p:nvPr/>
                    </p:nvGrpSpPr>
                    <p:grpSpPr>
                      <a:xfrm>
                        <a:off x="2070100" y="1143000"/>
                        <a:ext cx="1625600" cy="406400"/>
                        <a:chOff x="444500" y="1143000"/>
                        <a:chExt cx="1625600" cy="406400"/>
                      </a:xfrm>
                    </p:grpSpPr>
                    <p:sp>
                      <p:nvSpPr>
                        <p:cNvPr id="374" name="Rectangle 23"/>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5" name="Rectangle 24"/>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6" name="Rectangle 25"/>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7" name="Rectangle 2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347" name="Group 32"/>
                  <p:cNvGrpSpPr/>
                  <p:nvPr/>
                </p:nvGrpSpPr>
                <p:grpSpPr>
                  <a:xfrm>
                    <a:off x="444500" y="1955800"/>
                    <a:ext cx="3251200" cy="812800"/>
                    <a:chOff x="444500" y="1143000"/>
                    <a:chExt cx="3251200" cy="812800"/>
                  </a:xfrm>
                </p:grpSpPr>
                <p:grpSp>
                  <p:nvGrpSpPr>
                    <p:cNvPr id="348" name="Group 19"/>
                    <p:cNvGrpSpPr/>
                    <p:nvPr/>
                  </p:nvGrpSpPr>
                  <p:grpSpPr>
                    <a:xfrm>
                      <a:off x="444500" y="1143000"/>
                      <a:ext cx="3251200" cy="406400"/>
                      <a:chOff x="444500" y="1143000"/>
                      <a:chExt cx="3251200" cy="406400"/>
                    </a:xfrm>
                  </p:grpSpPr>
                  <p:grpSp>
                    <p:nvGrpSpPr>
                      <p:cNvPr id="360" name="Group 13"/>
                      <p:cNvGrpSpPr/>
                      <p:nvPr/>
                    </p:nvGrpSpPr>
                    <p:grpSpPr>
                      <a:xfrm>
                        <a:off x="444500" y="1143000"/>
                        <a:ext cx="1625600" cy="406400"/>
                        <a:chOff x="444500" y="1143000"/>
                        <a:chExt cx="1625600" cy="406400"/>
                      </a:xfrm>
                    </p:grpSpPr>
                    <p:sp>
                      <p:nvSpPr>
                        <p:cNvPr id="366" name="Rectangle 36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7" name="Rectangle 5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8" name="Rectangle 5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9" name="Rectangle 5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61" name="Group 14"/>
                      <p:cNvGrpSpPr/>
                      <p:nvPr/>
                    </p:nvGrpSpPr>
                    <p:grpSpPr>
                      <a:xfrm>
                        <a:off x="2070100" y="1143000"/>
                        <a:ext cx="1625600" cy="406400"/>
                        <a:chOff x="444500" y="1143000"/>
                        <a:chExt cx="1625600" cy="406400"/>
                      </a:xfrm>
                    </p:grpSpPr>
                    <p:sp>
                      <p:nvSpPr>
                        <p:cNvPr id="362"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3" name="Rectangle 36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4" name="Rectangle 36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5" name="Rectangle 36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49" name="Group 20"/>
                    <p:cNvGrpSpPr/>
                    <p:nvPr/>
                  </p:nvGrpSpPr>
                  <p:grpSpPr>
                    <a:xfrm>
                      <a:off x="444500" y="1549400"/>
                      <a:ext cx="3251200" cy="406400"/>
                      <a:chOff x="444500" y="1143000"/>
                      <a:chExt cx="3251200" cy="406400"/>
                    </a:xfrm>
                  </p:grpSpPr>
                  <p:grpSp>
                    <p:nvGrpSpPr>
                      <p:cNvPr id="350" name="Group 13"/>
                      <p:cNvGrpSpPr/>
                      <p:nvPr/>
                    </p:nvGrpSpPr>
                    <p:grpSpPr>
                      <a:xfrm>
                        <a:off x="444500" y="1143000"/>
                        <a:ext cx="1625600" cy="406400"/>
                        <a:chOff x="444500" y="1143000"/>
                        <a:chExt cx="1625600" cy="406400"/>
                      </a:xfrm>
                    </p:grpSpPr>
                    <p:sp>
                      <p:nvSpPr>
                        <p:cNvPr id="356" name="Rectangle 35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7" name="Rectangle 4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8" name="Rectangle 4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9" name="Rectangle 35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51" name="Group 14"/>
                      <p:cNvGrpSpPr/>
                      <p:nvPr/>
                    </p:nvGrpSpPr>
                    <p:grpSpPr>
                      <a:xfrm>
                        <a:off x="2070100" y="1143000"/>
                        <a:ext cx="1625600" cy="406400"/>
                        <a:chOff x="444500" y="1143000"/>
                        <a:chExt cx="1625600" cy="406400"/>
                      </a:xfrm>
                    </p:grpSpPr>
                    <p:sp>
                      <p:nvSpPr>
                        <p:cNvPr id="352" name="Rectangle 351"/>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3" name="Rectangle 35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4" name="Rectangle 35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5" name="Rectangle 35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299" name="Group 56"/>
                <p:cNvGrpSpPr/>
                <p:nvPr/>
              </p:nvGrpSpPr>
              <p:grpSpPr>
                <a:xfrm>
                  <a:off x="444500" y="2768600"/>
                  <a:ext cx="3251200" cy="1625600"/>
                  <a:chOff x="444500" y="1143000"/>
                  <a:chExt cx="3251200" cy="1625600"/>
                </a:xfrm>
              </p:grpSpPr>
              <p:grpSp>
                <p:nvGrpSpPr>
                  <p:cNvPr id="300" name="Group 31"/>
                  <p:cNvGrpSpPr/>
                  <p:nvPr/>
                </p:nvGrpSpPr>
                <p:grpSpPr>
                  <a:xfrm>
                    <a:off x="444500" y="1143000"/>
                    <a:ext cx="3251200" cy="812800"/>
                    <a:chOff x="444500" y="1143000"/>
                    <a:chExt cx="3251200" cy="812800"/>
                  </a:xfrm>
                </p:grpSpPr>
                <p:grpSp>
                  <p:nvGrpSpPr>
                    <p:cNvPr id="324" name="Group 19"/>
                    <p:cNvGrpSpPr/>
                    <p:nvPr/>
                  </p:nvGrpSpPr>
                  <p:grpSpPr>
                    <a:xfrm>
                      <a:off x="444500" y="1143000"/>
                      <a:ext cx="3251200" cy="406400"/>
                      <a:chOff x="444500" y="1143000"/>
                      <a:chExt cx="3251200" cy="406400"/>
                    </a:xfrm>
                  </p:grpSpPr>
                  <p:grpSp>
                    <p:nvGrpSpPr>
                      <p:cNvPr id="336" name="Group 13"/>
                      <p:cNvGrpSpPr/>
                      <p:nvPr/>
                    </p:nvGrpSpPr>
                    <p:grpSpPr>
                      <a:xfrm>
                        <a:off x="444500" y="1143000"/>
                        <a:ext cx="1625600" cy="406400"/>
                        <a:chOff x="444500" y="1143000"/>
                        <a:chExt cx="1625600" cy="406400"/>
                      </a:xfrm>
                    </p:grpSpPr>
                    <p:sp>
                      <p:nvSpPr>
                        <p:cNvPr id="342" name="Rectangle 8"/>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3" name="Rectangle 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4" name="Rectangle 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5" name="Rectangle 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37" name="Group 14"/>
                      <p:cNvGrpSpPr/>
                      <p:nvPr/>
                    </p:nvGrpSpPr>
                    <p:grpSpPr>
                      <a:xfrm>
                        <a:off x="2070100" y="1143000"/>
                        <a:ext cx="1625600" cy="406400"/>
                        <a:chOff x="444500" y="1143000"/>
                        <a:chExt cx="1625600" cy="406400"/>
                      </a:xfrm>
                    </p:grpSpPr>
                    <p:sp>
                      <p:nvSpPr>
                        <p:cNvPr id="338" name="Rectangle 33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9" name="Rectangle 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0" name="Rectangle 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1" name="Rectangle 9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25" name="Group 20"/>
                    <p:cNvGrpSpPr/>
                    <p:nvPr/>
                  </p:nvGrpSpPr>
                  <p:grpSpPr>
                    <a:xfrm>
                      <a:off x="444500" y="1549400"/>
                      <a:ext cx="3251200" cy="406400"/>
                      <a:chOff x="444500" y="1143000"/>
                      <a:chExt cx="3251200" cy="406400"/>
                    </a:xfrm>
                  </p:grpSpPr>
                  <p:grpSp>
                    <p:nvGrpSpPr>
                      <p:cNvPr id="326" name="Group 13"/>
                      <p:cNvGrpSpPr/>
                      <p:nvPr/>
                    </p:nvGrpSpPr>
                    <p:grpSpPr>
                      <a:xfrm>
                        <a:off x="444500" y="1143000"/>
                        <a:ext cx="1625600" cy="406400"/>
                        <a:chOff x="444500" y="1143000"/>
                        <a:chExt cx="1625600" cy="406400"/>
                      </a:xfrm>
                    </p:grpSpPr>
                    <p:sp>
                      <p:nvSpPr>
                        <p:cNvPr id="332" name="Rectangle 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3" name="Rectangle 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4" name="Rectangle 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5" name="Rectangle 33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27" name="Group 14"/>
                      <p:cNvGrpSpPr/>
                      <p:nvPr/>
                    </p:nvGrpSpPr>
                    <p:grpSpPr>
                      <a:xfrm>
                        <a:off x="2070100" y="1143000"/>
                        <a:ext cx="1625600" cy="406400"/>
                        <a:chOff x="444500" y="1143000"/>
                        <a:chExt cx="1625600" cy="406400"/>
                      </a:xfrm>
                    </p:grpSpPr>
                    <p:sp>
                      <p:nvSpPr>
                        <p:cNvPr id="328" name="Rectangle 3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9" name="Rectangle 3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0" name="Rectangle 3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1" name="Rectangle 2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301" name="Group 32"/>
                  <p:cNvGrpSpPr/>
                  <p:nvPr/>
                </p:nvGrpSpPr>
                <p:grpSpPr>
                  <a:xfrm>
                    <a:off x="444500" y="1955800"/>
                    <a:ext cx="3251200" cy="812800"/>
                    <a:chOff x="444500" y="1143000"/>
                    <a:chExt cx="3251200" cy="812800"/>
                  </a:xfrm>
                </p:grpSpPr>
                <p:grpSp>
                  <p:nvGrpSpPr>
                    <p:cNvPr id="302" name="Group 19"/>
                    <p:cNvGrpSpPr/>
                    <p:nvPr/>
                  </p:nvGrpSpPr>
                  <p:grpSpPr>
                    <a:xfrm>
                      <a:off x="444500" y="1143000"/>
                      <a:ext cx="3251200" cy="406400"/>
                      <a:chOff x="444500" y="1143000"/>
                      <a:chExt cx="3251200" cy="406400"/>
                    </a:xfrm>
                  </p:grpSpPr>
                  <p:grpSp>
                    <p:nvGrpSpPr>
                      <p:cNvPr id="314" name="Group 13"/>
                      <p:cNvGrpSpPr/>
                      <p:nvPr/>
                    </p:nvGrpSpPr>
                    <p:grpSpPr>
                      <a:xfrm>
                        <a:off x="444500" y="1143000"/>
                        <a:ext cx="1625600" cy="406400"/>
                        <a:chOff x="444500" y="1143000"/>
                        <a:chExt cx="1625600" cy="406400"/>
                      </a:xfrm>
                    </p:grpSpPr>
                    <p:sp>
                      <p:nvSpPr>
                        <p:cNvPr id="320" name="Rectangle 7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1" name="Rectangle 7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2" name="Rectangle 7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3" name="Rectangle 32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15" name="Group 14"/>
                      <p:cNvGrpSpPr/>
                      <p:nvPr/>
                    </p:nvGrpSpPr>
                    <p:grpSpPr>
                      <a:xfrm>
                        <a:off x="2070100" y="1143000"/>
                        <a:ext cx="1625600" cy="406400"/>
                        <a:chOff x="444500" y="1143000"/>
                        <a:chExt cx="1625600" cy="406400"/>
                      </a:xfrm>
                    </p:grpSpPr>
                    <p:sp>
                      <p:nvSpPr>
                        <p:cNvPr id="316"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7" name="Rectangle 3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8" name="Rectangle 3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9" name="Rectangle 7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03" name="Group 20"/>
                    <p:cNvGrpSpPr/>
                    <p:nvPr/>
                  </p:nvGrpSpPr>
                  <p:grpSpPr>
                    <a:xfrm>
                      <a:off x="444500" y="1549400"/>
                      <a:ext cx="3251200" cy="406400"/>
                      <a:chOff x="444500" y="1143000"/>
                      <a:chExt cx="3251200" cy="406400"/>
                    </a:xfrm>
                  </p:grpSpPr>
                  <p:grpSp>
                    <p:nvGrpSpPr>
                      <p:cNvPr id="304" name="Group 13"/>
                      <p:cNvGrpSpPr/>
                      <p:nvPr/>
                    </p:nvGrpSpPr>
                    <p:grpSpPr>
                      <a:xfrm>
                        <a:off x="444500" y="1143000"/>
                        <a:ext cx="1625600" cy="406400"/>
                        <a:chOff x="444500" y="1143000"/>
                        <a:chExt cx="1625600" cy="406400"/>
                      </a:xfrm>
                    </p:grpSpPr>
                    <p:sp>
                      <p:nvSpPr>
                        <p:cNvPr id="310" name="Rectangle 6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1" name="Rectangle 3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2" name="Rectangle 3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3" name="Rectangle 3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05" name="Group 14"/>
                      <p:cNvGrpSpPr/>
                      <p:nvPr/>
                    </p:nvGrpSpPr>
                    <p:grpSpPr>
                      <a:xfrm>
                        <a:off x="2070100" y="1143000"/>
                        <a:ext cx="1625600" cy="406400"/>
                        <a:chOff x="444500" y="1143000"/>
                        <a:chExt cx="1625600" cy="406400"/>
                      </a:xfrm>
                    </p:grpSpPr>
                    <p:sp>
                      <p:nvSpPr>
                        <p:cNvPr id="306" name="Rectangle 30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7" name="Rectangle 30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8" name="Rectangle 30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9" name="Rectangle 6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nvGrpSpPr>
              <p:cNvPr id="203" name="Group 104"/>
              <p:cNvGrpSpPr/>
              <p:nvPr/>
            </p:nvGrpSpPr>
            <p:grpSpPr>
              <a:xfrm>
                <a:off x="2320527" y="2000335"/>
                <a:ext cx="1619694" cy="1619695"/>
                <a:chOff x="444500" y="1143000"/>
                <a:chExt cx="3251200" cy="3251202"/>
              </a:xfrm>
            </p:grpSpPr>
            <p:grpSp>
              <p:nvGrpSpPr>
                <p:cNvPr id="204" name="Group 55"/>
                <p:cNvGrpSpPr/>
                <p:nvPr/>
              </p:nvGrpSpPr>
              <p:grpSpPr>
                <a:xfrm>
                  <a:off x="444500" y="1143000"/>
                  <a:ext cx="3251200" cy="1625602"/>
                  <a:chOff x="444500" y="1143000"/>
                  <a:chExt cx="3251200" cy="1625602"/>
                </a:xfrm>
              </p:grpSpPr>
              <p:grpSp>
                <p:nvGrpSpPr>
                  <p:cNvPr id="252" name="Group 31"/>
                  <p:cNvGrpSpPr/>
                  <p:nvPr/>
                </p:nvGrpSpPr>
                <p:grpSpPr>
                  <a:xfrm>
                    <a:off x="444500" y="1143000"/>
                    <a:ext cx="3251200" cy="812801"/>
                    <a:chOff x="444500" y="1143000"/>
                    <a:chExt cx="3251200" cy="812801"/>
                  </a:xfrm>
                </p:grpSpPr>
                <p:grpSp>
                  <p:nvGrpSpPr>
                    <p:cNvPr id="276" name="Group 19"/>
                    <p:cNvGrpSpPr/>
                    <p:nvPr/>
                  </p:nvGrpSpPr>
                  <p:grpSpPr>
                    <a:xfrm>
                      <a:off x="444500" y="1143000"/>
                      <a:ext cx="3251200" cy="406401"/>
                      <a:chOff x="444500" y="1143000"/>
                      <a:chExt cx="3251200" cy="406401"/>
                    </a:xfrm>
                  </p:grpSpPr>
                  <p:grpSp>
                    <p:nvGrpSpPr>
                      <p:cNvPr id="288" name="Group 13"/>
                      <p:cNvGrpSpPr/>
                      <p:nvPr/>
                    </p:nvGrpSpPr>
                    <p:grpSpPr>
                      <a:xfrm>
                        <a:off x="444500" y="1143000"/>
                        <a:ext cx="1625600" cy="406401"/>
                        <a:chOff x="444500" y="1143000"/>
                        <a:chExt cx="1625600" cy="406401"/>
                      </a:xfrm>
                    </p:grpSpPr>
                    <p:sp>
                      <p:nvSpPr>
                        <p:cNvPr id="294" name="Rectangle 8"/>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5" name="Rectangle 1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6" name="Rectangle 1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7" name="Rectangle 1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89" name="Group 14"/>
                      <p:cNvGrpSpPr/>
                      <p:nvPr/>
                    </p:nvGrpSpPr>
                    <p:grpSpPr>
                      <a:xfrm>
                        <a:off x="2070100" y="1143000"/>
                        <a:ext cx="1625600" cy="406401"/>
                        <a:chOff x="444500" y="1143000"/>
                        <a:chExt cx="1625600" cy="406401"/>
                      </a:xfrm>
                    </p:grpSpPr>
                    <p:sp>
                      <p:nvSpPr>
                        <p:cNvPr id="290"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1" name="Rectangle 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2" name="Rectangle 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3" name="Rectangle 1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77" name="Group 20"/>
                    <p:cNvGrpSpPr/>
                    <p:nvPr/>
                  </p:nvGrpSpPr>
                  <p:grpSpPr>
                    <a:xfrm>
                      <a:off x="444500" y="1549400"/>
                      <a:ext cx="3251200" cy="406401"/>
                      <a:chOff x="444500" y="1143000"/>
                      <a:chExt cx="3251200" cy="406401"/>
                    </a:xfrm>
                  </p:grpSpPr>
                  <p:grpSp>
                    <p:nvGrpSpPr>
                      <p:cNvPr id="278" name="Group 13"/>
                      <p:cNvGrpSpPr/>
                      <p:nvPr/>
                    </p:nvGrpSpPr>
                    <p:grpSpPr>
                      <a:xfrm>
                        <a:off x="444500" y="1143000"/>
                        <a:ext cx="1625600" cy="406401"/>
                        <a:chOff x="444500" y="1143000"/>
                        <a:chExt cx="1625600" cy="406401"/>
                      </a:xfrm>
                    </p:grpSpPr>
                    <p:sp>
                      <p:nvSpPr>
                        <p:cNvPr id="284" name="Rectangle 283"/>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5" name="Rectangle 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6" name="Rectangle 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7" name="Rectangle 3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79" name="Group 14"/>
                      <p:cNvGrpSpPr/>
                      <p:nvPr/>
                    </p:nvGrpSpPr>
                    <p:grpSpPr>
                      <a:xfrm>
                        <a:off x="2070100" y="1143000"/>
                        <a:ext cx="1625600" cy="406400"/>
                        <a:chOff x="444500" y="1143000"/>
                        <a:chExt cx="1625600" cy="406400"/>
                      </a:xfrm>
                    </p:grpSpPr>
                    <p:sp>
                      <p:nvSpPr>
                        <p:cNvPr id="280" name="Rectangle 279"/>
                        <p:cNvSpPr/>
                        <p:nvPr/>
                      </p:nvSpPr>
                      <p:spPr bwMode="auto">
                        <a:xfrm>
                          <a:off x="444500"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1" name="Rectangle 280"/>
                        <p:cNvSpPr/>
                        <p:nvPr/>
                      </p:nvSpPr>
                      <p:spPr bwMode="auto">
                        <a:xfrm>
                          <a:off x="8509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2" name="Rectangle 281"/>
                        <p:cNvSpPr/>
                        <p:nvPr/>
                      </p:nvSpPr>
                      <p:spPr bwMode="auto">
                        <a:xfrm>
                          <a:off x="12573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3" name="Rectangle 282"/>
                        <p:cNvSpPr/>
                        <p:nvPr/>
                      </p:nvSpPr>
                      <p:spPr bwMode="auto">
                        <a:xfrm>
                          <a:off x="1663699"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253" name="Group 32"/>
                  <p:cNvGrpSpPr/>
                  <p:nvPr/>
                </p:nvGrpSpPr>
                <p:grpSpPr>
                  <a:xfrm>
                    <a:off x="444500" y="1955800"/>
                    <a:ext cx="3251200" cy="812802"/>
                    <a:chOff x="444500" y="1143000"/>
                    <a:chExt cx="3251200" cy="812802"/>
                  </a:xfrm>
                </p:grpSpPr>
                <p:grpSp>
                  <p:nvGrpSpPr>
                    <p:cNvPr id="254" name="Group 19"/>
                    <p:cNvGrpSpPr/>
                    <p:nvPr/>
                  </p:nvGrpSpPr>
                  <p:grpSpPr>
                    <a:xfrm>
                      <a:off x="444500" y="1143000"/>
                      <a:ext cx="3251200" cy="406401"/>
                      <a:chOff x="444500" y="1143000"/>
                      <a:chExt cx="3251200" cy="406401"/>
                    </a:xfrm>
                  </p:grpSpPr>
                  <p:grpSp>
                    <p:nvGrpSpPr>
                      <p:cNvPr id="266" name="Group 13"/>
                      <p:cNvGrpSpPr/>
                      <p:nvPr/>
                    </p:nvGrpSpPr>
                    <p:grpSpPr>
                      <a:xfrm>
                        <a:off x="444500" y="1143000"/>
                        <a:ext cx="1625600" cy="406401"/>
                        <a:chOff x="444500" y="1143000"/>
                        <a:chExt cx="1625600" cy="406401"/>
                      </a:xfrm>
                    </p:grpSpPr>
                    <p:sp>
                      <p:nvSpPr>
                        <p:cNvPr id="272" name="Rectangle 51"/>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3" name="Rectangle 52"/>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4" name="Rectangle 53"/>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5" name="Rectangle 54"/>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67" name="Group 14"/>
                      <p:cNvGrpSpPr/>
                      <p:nvPr/>
                    </p:nvGrpSpPr>
                    <p:grpSpPr>
                      <a:xfrm>
                        <a:off x="2070100" y="1143000"/>
                        <a:ext cx="1625600" cy="406401"/>
                        <a:chOff x="444500" y="1143000"/>
                        <a:chExt cx="1625600" cy="406401"/>
                      </a:xfrm>
                    </p:grpSpPr>
                    <p:sp>
                      <p:nvSpPr>
                        <p:cNvPr id="268"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9" name="Rectangle 26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0" name="Rectangle 26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1" name="Rectangle 5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55" name="Group 20"/>
                    <p:cNvGrpSpPr/>
                    <p:nvPr/>
                  </p:nvGrpSpPr>
                  <p:grpSpPr>
                    <a:xfrm>
                      <a:off x="444500" y="1549400"/>
                      <a:ext cx="3251200" cy="406402"/>
                      <a:chOff x="444500" y="1143000"/>
                      <a:chExt cx="3251200" cy="406402"/>
                    </a:xfrm>
                  </p:grpSpPr>
                  <p:grpSp>
                    <p:nvGrpSpPr>
                      <p:cNvPr id="256" name="Group 13"/>
                      <p:cNvGrpSpPr/>
                      <p:nvPr/>
                    </p:nvGrpSpPr>
                    <p:grpSpPr>
                      <a:xfrm>
                        <a:off x="444500" y="1143000"/>
                        <a:ext cx="1625600" cy="406401"/>
                        <a:chOff x="444500" y="1143000"/>
                        <a:chExt cx="1625600" cy="406401"/>
                      </a:xfrm>
                    </p:grpSpPr>
                    <p:sp>
                      <p:nvSpPr>
                        <p:cNvPr id="262" name="Rectangle 41"/>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3" name="Rectangle 262"/>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4" name="Rectangle 263"/>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5" name="Rectangle 264"/>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57" name="Group 14"/>
                      <p:cNvGrpSpPr/>
                      <p:nvPr/>
                    </p:nvGrpSpPr>
                    <p:grpSpPr>
                      <a:xfrm>
                        <a:off x="2070100" y="1143002"/>
                        <a:ext cx="1625600" cy="406400"/>
                        <a:chOff x="444500" y="1143002"/>
                        <a:chExt cx="1625600" cy="406400"/>
                      </a:xfrm>
                    </p:grpSpPr>
                    <p:sp>
                      <p:nvSpPr>
                        <p:cNvPr id="258" name="Rectangle 257"/>
                        <p:cNvSpPr/>
                        <p:nvPr/>
                      </p:nvSpPr>
                      <p:spPr bwMode="auto">
                        <a:xfrm>
                          <a:off x="444500"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9" name="Rectangle 258"/>
                        <p:cNvSpPr/>
                        <p:nvPr/>
                      </p:nvSpPr>
                      <p:spPr bwMode="auto">
                        <a:xfrm>
                          <a:off x="8509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0" name="Rectangle 259"/>
                        <p:cNvSpPr/>
                        <p:nvPr/>
                      </p:nvSpPr>
                      <p:spPr bwMode="auto">
                        <a:xfrm>
                          <a:off x="12573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1" name="Rectangle 40"/>
                        <p:cNvSpPr/>
                        <p:nvPr/>
                      </p:nvSpPr>
                      <p:spPr bwMode="auto">
                        <a:xfrm>
                          <a:off x="1663699"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205" name="Group 56"/>
                <p:cNvGrpSpPr/>
                <p:nvPr/>
              </p:nvGrpSpPr>
              <p:grpSpPr>
                <a:xfrm>
                  <a:off x="444500" y="2768600"/>
                  <a:ext cx="3251200" cy="1625602"/>
                  <a:chOff x="444500" y="1143000"/>
                  <a:chExt cx="3251200" cy="1625602"/>
                </a:xfrm>
              </p:grpSpPr>
              <p:grpSp>
                <p:nvGrpSpPr>
                  <p:cNvPr id="206" name="Group 31"/>
                  <p:cNvGrpSpPr/>
                  <p:nvPr/>
                </p:nvGrpSpPr>
                <p:grpSpPr>
                  <a:xfrm>
                    <a:off x="444500" y="1143000"/>
                    <a:ext cx="3251200" cy="812801"/>
                    <a:chOff x="444500" y="1143000"/>
                    <a:chExt cx="3251200" cy="812801"/>
                  </a:xfrm>
                </p:grpSpPr>
                <p:grpSp>
                  <p:nvGrpSpPr>
                    <p:cNvPr id="230" name="Group 19"/>
                    <p:cNvGrpSpPr/>
                    <p:nvPr/>
                  </p:nvGrpSpPr>
                  <p:grpSpPr>
                    <a:xfrm>
                      <a:off x="444500" y="1143000"/>
                      <a:ext cx="3251200" cy="406401"/>
                      <a:chOff x="444500" y="1143000"/>
                      <a:chExt cx="3251200" cy="406401"/>
                    </a:xfrm>
                  </p:grpSpPr>
                  <p:grpSp>
                    <p:nvGrpSpPr>
                      <p:cNvPr id="242" name="Group 13"/>
                      <p:cNvGrpSpPr/>
                      <p:nvPr/>
                    </p:nvGrpSpPr>
                    <p:grpSpPr>
                      <a:xfrm>
                        <a:off x="444500" y="1143000"/>
                        <a:ext cx="1625600" cy="406401"/>
                        <a:chOff x="444500" y="1143000"/>
                        <a:chExt cx="1625600" cy="406401"/>
                      </a:xfrm>
                    </p:grpSpPr>
                    <p:sp>
                      <p:nvSpPr>
                        <p:cNvPr id="248" name="Rectangle 8"/>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9" name="Rectangle 1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0" name="Rectangle 1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1" name="Rectangle 1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43" name="Group 14"/>
                      <p:cNvGrpSpPr/>
                      <p:nvPr/>
                    </p:nvGrpSpPr>
                    <p:grpSpPr>
                      <a:xfrm>
                        <a:off x="2070100" y="1143000"/>
                        <a:ext cx="1625600" cy="406401"/>
                        <a:chOff x="444500" y="1143000"/>
                        <a:chExt cx="1625600" cy="406401"/>
                      </a:xfrm>
                    </p:grpSpPr>
                    <p:sp>
                      <p:nvSpPr>
                        <p:cNvPr id="244" name="Rectangle 243"/>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5" name="Rectangle 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6" name="Rectangle 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7" name="Rectangle 246"/>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31" name="Group 20"/>
                    <p:cNvGrpSpPr/>
                    <p:nvPr/>
                  </p:nvGrpSpPr>
                  <p:grpSpPr>
                    <a:xfrm>
                      <a:off x="444500" y="1549400"/>
                      <a:ext cx="3251200" cy="406401"/>
                      <a:chOff x="444500" y="1143000"/>
                      <a:chExt cx="3251200" cy="406401"/>
                    </a:xfrm>
                  </p:grpSpPr>
                  <p:grpSp>
                    <p:nvGrpSpPr>
                      <p:cNvPr id="232" name="Group 13"/>
                      <p:cNvGrpSpPr/>
                      <p:nvPr/>
                    </p:nvGrpSpPr>
                    <p:grpSpPr>
                      <a:xfrm>
                        <a:off x="444500" y="1143000"/>
                        <a:ext cx="1625600" cy="406401"/>
                        <a:chOff x="444500" y="1143000"/>
                        <a:chExt cx="1625600" cy="406401"/>
                      </a:xfrm>
                    </p:grpSpPr>
                    <p:sp>
                      <p:nvSpPr>
                        <p:cNvPr id="238" name="Rectangle 27"/>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9" name="Rectangle 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0" name="Rectangle 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1" name="Rectangle 24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33" name="Group 14"/>
                      <p:cNvGrpSpPr/>
                      <p:nvPr/>
                    </p:nvGrpSpPr>
                    <p:grpSpPr>
                      <a:xfrm>
                        <a:off x="2070100" y="1143000"/>
                        <a:ext cx="1625600" cy="406400"/>
                        <a:chOff x="444500" y="1143000"/>
                        <a:chExt cx="1625600" cy="406400"/>
                      </a:xfrm>
                    </p:grpSpPr>
                    <p:sp>
                      <p:nvSpPr>
                        <p:cNvPr id="234" name="Rectangle 233"/>
                        <p:cNvSpPr/>
                        <p:nvPr/>
                      </p:nvSpPr>
                      <p:spPr bwMode="auto">
                        <a:xfrm>
                          <a:off x="444500"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5" name="Rectangle 234"/>
                        <p:cNvSpPr/>
                        <p:nvPr/>
                      </p:nvSpPr>
                      <p:spPr bwMode="auto">
                        <a:xfrm>
                          <a:off x="8509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6" name="Rectangle 235"/>
                        <p:cNvSpPr/>
                        <p:nvPr/>
                      </p:nvSpPr>
                      <p:spPr bwMode="auto">
                        <a:xfrm>
                          <a:off x="12573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7" name="Rectangle 26"/>
                        <p:cNvSpPr/>
                        <p:nvPr/>
                      </p:nvSpPr>
                      <p:spPr bwMode="auto">
                        <a:xfrm>
                          <a:off x="1663699"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207" name="Group 32"/>
                  <p:cNvGrpSpPr/>
                  <p:nvPr/>
                </p:nvGrpSpPr>
                <p:grpSpPr>
                  <a:xfrm>
                    <a:off x="444500" y="1955800"/>
                    <a:ext cx="3251200" cy="812802"/>
                    <a:chOff x="444500" y="1143000"/>
                    <a:chExt cx="3251200" cy="812802"/>
                  </a:xfrm>
                </p:grpSpPr>
                <p:grpSp>
                  <p:nvGrpSpPr>
                    <p:cNvPr id="208" name="Group 19"/>
                    <p:cNvGrpSpPr/>
                    <p:nvPr/>
                  </p:nvGrpSpPr>
                  <p:grpSpPr>
                    <a:xfrm>
                      <a:off x="444500" y="1143000"/>
                      <a:ext cx="3251200" cy="406401"/>
                      <a:chOff x="444500" y="1143000"/>
                      <a:chExt cx="3251200" cy="406401"/>
                    </a:xfrm>
                  </p:grpSpPr>
                  <p:grpSp>
                    <p:nvGrpSpPr>
                      <p:cNvPr id="220" name="Group 13"/>
                      <p:cNvGrpSpPr/>
                      <p:nvPr/>
                    </p:nvGrpSpPr>
                    <p:grpSpPr>
                      <a:xfrm>
                        <a:off x="444500" y="1143000"/>
                        <a:ext cx="1625600" cy="406401"/>
                        <a:chOff x="444500" y="1143000"/>
                        <a:chExt cx="1625600" cy="406401"/>
                      </a:xfrm>
                    </p:grpSpPr>
                    <p:sp>
                      <p:nvSpPr>
                        <p:cNvPr id="226" name="Rectangle 22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7" name="Rectangle 22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8" name="Rectangle 22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9" name="Rectangle 22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21" name="Group 14"/>
                      <p:cNvGrpSpPr/>
                      <p:nvPr/>
                    </p:nvGrpSpPr>
                    <p:grpSpPr>
                      <a:xfrm>
                        <a:off x="2070100" y="1143000"/>
                        <a:ext cx="1625600" cy="406401"/>
                        <a:chOff x="444500" y="1143000"/>
                        <a:chExt cx="1625600" cy="406401"/>
                      </a:xfrm>
                    </p:grpSpPr>
                    <p:sp>
                      <p:nvSpPr>
                        <p:cNvPr id="222"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3" name="Rectangle 222"/>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4" name="Rectangle 223"/>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5" name="Rectangle 224"/>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09" name="Group 20"/>
                    <p:cNvGrpSpPr/>
                    <p:nvPr/>
                  </p:nvGrpSpPr>
                  <p:grpSpPr>
                    <a:xfrm>
                      <a:off x="444500" y="1549400"/>
                      <a:ext cx="3251200" cy="406402"/>
                      <a:chOff x="444500" y="1143000"/>
                      <a:chExt cx="3251200" cy="406402"/>
                    </a:xfrm>
                  </p:grpSpPr>
                  <p:grpSp>
                    <p:nvGrpSpPr>
                      <p:cNvPr id="210" name="Group 13"/>
                      <p:cNvGrpSpPr/>
                      <p:nvPr/>
                    </p:nvGrpSpPr>
                    <p:grpSpPr>
                      <a:xfrm>
                        <a:off x="444500" y="1143000"/>
                        <a:ext cx="1625600" cy="406401"/>
                        <a:chOff x="444500" y="1143000"/>
                        <a:chExt cx="1625600" cy="406401"/>
                      </a:xfrm>
                    </p:grpSpPr>
                    <p:sp>
                      <p:nvSpPr>
                        <p:cNvPr id="216" name="Rectangle 2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7" name="Rectangle 2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8" name="Rectangle 2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9" name="Rectangle 21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11" name="Group 14"/>
                      <p:cNvGrpSpPr/>
                      <p:nvPr/>
                    </p:nvGrpSpPr>
                    <p:grpSpPr>
                      <a:xfrm>
                        <a:off x="2070100" y="1143002"/>
                        <a:ext cx="1625600" cy="406400"/>
                        <a:chOff x="444500" y="1143002"/>
                        <a:chExt cx="1625600" cy="406400"/>
                      </a:xfrm>
                    </p:grpSpPr>
                    <p:sp>
                      <p:nvSpPr>
                        <p:cNvPr id="212" name="Rectangle 211"/>
                        <p:cNvSpPr/>
                        <p:nvPr/>
                      </p:nvSpPr>
                      <p:spPr bwMode="auto">
                        <a:xfrm>
                          <a:off x="444500"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3" name="Rectangle 212"/>
                        <p:cNvSpPr/>
                        <p:nvPr/>
                      </p:nvSpPr>
                      <p:spPr bwMode="auto">
                        <a:xfrm>
                          <a:off x="8509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4" name="Rectangle 213"/>
                        <p:cNvSpPr/>
                        <p:nvPr/>
                      </p:nvSpPr>
                      <p:spPr bwMode="auto">
                        <a:xfrm>
                          <a:off x="12573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5" name="Rectangle 214"/>
                        <p:cNvSpPr/>
                        <p:nvPr/>
                      </p:nvSpPr>
                      <p:spPr bwMode="auto">
                        <a:xfrm>
                          <a:off x="1663699"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grpSp>
      <p:graphicFrame>
        <p:nvGraphicFramePr>
          <p:cNvPr id="189443" name="Content Placeholder 3"/>
          <p:cNvGraphicFramePr>
            <a:graphicFrameLocks noChangeAspect="1"/>
          </p:cNvGraphicFramePr>
          <p:nvPr/>
        </p:nvGraphicFramePr>
        <p:xfrm>
          <a:off x="2059847" y="5358253"/>
          <a:ext cx="476250" cy="715962"/>
        </p:xfrm>
        <a:graphic>
          <a:graphicData uri="http://schemas.openxmlformats.org/presentationml/2006/ole">
            <p:oleObj spid="_x0000_s189443" name="Equation" r:id="rId4" imgW="127000" imgH="190500" progId="Equation.DSMT4">
              <p:embed/>
            </p:oleObj>
          </a:graphicData>
        </a:graphic>
      </p:graphicFrame>
    </p:spTree>
  </p:cSld>
  <p:clrMapOvr>
    <a:masterClrMapping/>
  </p:clrMapOvr>
  <p:transition advTm="6566"/>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lane_displaced.mov">
            <a:hlinkClick r:id="" action="ppaction://media"/>
          </p:cNvPr>
          <p:cNvPicPr/>
          <p:nvPr>
            <a:videoFile r:link="rId1"/>
          </p:nvPr>
        </p:nvPicPr>
        <p:blipFill>
          <a:blip r:embed="rId4"/>
          <a:stretch>
            <a:fillRect/>
          </a:stretch>
        </p:blipFill>
        <p:spPr>
          <a:xfrm>
            <a:off x="1143000" y="0"/>
            <a:ext cx="6858000" cy="6858000"/>
          </a:xfrm>
          <a:prstGeom prst="rect">
            <a:avLst/>
          </a:prstGeom>
        </p:spPr>
      </p:pic>
    </p:spTree>
  </p:cSld>
  <p:clrMapOvr>
    <a:masterClrMapping/>
  </p:clrMapOvr>
  <p:transition advTm="8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lane_scalar.mov">
            <a:hlinkClick r:id="" action="ppaction://media"/>
          </p:cNvPr>
          <p:cNvPicPr/>
          <p:nvPr>
            <a:videoFile r:link="rId1"/>
          </p:nvPr>
        </p:nvPicPr>
        <p:blipFill>
          <a:blip r:embed="rId4"/>
          <a:stretch>
            <a:fillRect/>
          </a:stretch>
        </p:blipFill>
        <p:spPr>
          <a:xfrm>
            <a:off x="1143000" y="0"/>
            <a:ext cx="6858000" cy="6858000"/>
          </a:xfrm>
          <a:prstGeom prst="rect">
            <a:avLst/>
          </a:prstGeom>
        </p:spPr>
      </p:pic>
    </p:spTree>
  </p:cSld>
  <p:clrMapOvr>
    <a:masterClrMapping/>
  </p:clrMapOvr>
  <p:transition advTm="98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3D volume.png"/>
          <p:cNvPicPr>
            <a:picLocks noChangeAspect="1"/>
          </p:cNvPicPr>
          <p:nvPr/>
        </p:nvPicPr>
        <p:blipFill>
          <a:blip r:embed="rId3"/>
          <a:stretch>
            <a:fillRect/>
          </a:stretch>
        </p:blipFill>
        <p:spPr>
          <a:xfrm>
            <a:off x="1219200" y="0"/>
            <a:ext cx="6705600" cy="6858000"/>
          </a:xfrm>
          <a:prstGeom prst="rect">
            <a:avLst/>
          </a:prstGeom>
        </p:spPr>
      </p:pic>
      <p:sp>
        <p:nvSpPr>
          <p:cNvPr id="3" name="Rectangle 2"/>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15666"/>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3D volume plus slice.png"/>
          <p:cNvPicPr>
            <a:picLocks noChangeAspect="1"/>
          </p:cNvPicPr>
          <p:nvPr/>
        </p:nvPicPr>
        <p:blipFill>
          <a:blip r:embed="rId3"/>
          <a:stretch>
            <a:fillRect/>
          </a:stretch>
        </p:blipFill>
        <p:spPr>
          <a:xfrm>
            <a:off x="1219200" y="0"/>
            <a:ext cx="6705600" cy="6858000"/>
          </a:xfrm>
          <a:prstGeom prst="rect">
            <a:avLst/>
          </a:prstGeom>
        </p:spPr>
      </p:pic>
      <p:sp>
        <p:nvSpPr>
          <p:cNvPr id="4" name="Rectangle 3"/>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5166"/>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3D volume plus slice.png"/>
          <p:cNvPicPr>
            <a:picLocks noChangeAspect="1"/>
          </p:cNvPicPr>
          <p:nvPr/>
        </p:nvPicPr>
        <p:blipFill>
          <a:blip r:embed="rId3"/>
          <a:stretch>
            <a:fillRect/>
          </a:stretch>
        </p:blipFill>
        <p:spPr>
          <a:xfrm>
            <a:off x="1219200" y="0"/>
            <a:ext cx="6705600" cy="6858000"/>
          </a:xfrm>
          <a:prstGeom prst="rect">
            <a:avLst/>
          </a:prstGeom>
        </p:spPr>
      </p:pic>
      <p:pic>
        <p:nvPicPr>
          <p:cNvPr id="4" name="Picture 3" descr="developed_slice.png"/>
          <p:cNvPicPr>
            <a:picLocks noChangeAspect="1"/>
          </p:cNvPicPr>
          <p:nvPr/>
        </p:nvPicPr>
        <p:blipFill>
          <a:blip r:embed="rId4"/>
          <a:stretch>
            <a:fillRect/>
          </a:stretch>
        </p:blipFill>
        <p:spPr>
          <a:xfrm>
            <a:off x="1219200" y="0"/>
            <a:ext cx="6705600" cy="6858000"/>
          </a:xfrm>
          <a:prstGeom prst="rect">
            <a:avLst/>
          </a:prstGeom>
        </p:spPr>
      </p:pic>
      <p:sp>
        <p:nvSpPr>
          <p:cNvPr id="5" name="Rectangle 4"/>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35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3D volume plus slice.png"/>
          <p:cNvPicPr>
            <a:picLocks noChangeAspect="1"/>
          </p:cNvPicPr>
          <p:nvPr/>
        </p:nvPicPr>
        <p:blipFill>
          <a:blip r:embed="rId3"/>
          <a:stretch>
            <a:fillRect/>
          </a:stretch>
        </p:blipFill>
        <p:spPr>
          <a:xfrm>
            <a:off x="1219200" y="0"/>
            <a:ext cx="6705600" cy="6858000"/>
          </a:xfrm>
          <a:prstGeom prst="rect">
            <a:avLst/>
          </a:prstGeom>
        </p:spPr>
      </p:pic>
      <p:pic>
        <p:nvPicPr>
          <p:cNvPr id="4" name="Picture 3" descr="developed_slice.png"/>
          <p:cNvPicPr>
            <a:picLocks noChangeAspect="1"/>
          </p:cNvPicPr>
          <p:nvPr/>
        </p:nvPicPr>
        <p:blipFill>
          <a:blip r:embed="rId4"/>
          <a:stretch>
            <a:fillRect/>
          </a:stretch>
        </p:blipFill>
        <p:spPr>
          <a:xfrm>
            <a:off x="1219200" y="0"/>
            <a:ext cx="6705600" cy="6858000"/>
          </a:xfrm>
          <a:prstGeom prst="rect">
            <a:avLst/>
          </a:prstGeom>
        </p:spPr>
      </p:pic>
      <p:pic>
        <p:nvPicPr>
          <p:cNvPr id="5" name="Picture 4" descr="developed_unextended.png"/>
          <p:cNvPicPr>
            <a:picLocks noChangeAspect="1"/>
          </p:cNvPicPr>
          <p:nvPr/>
        </p:nvPicPr>
        <p:blipFill>
          <a:blip r:embed="rId5"/>
          <a:stretch>
            <a:fillRect/>
          </a:stretch>
        </p:blipFill>
        <p:spPr>
          <a:xfrm>
            <a:off x="1219200" y="0"/>
            <a:ext cx="6705600" cy="6858000"/>
          </a:xfrm>
          <a:prstGeom prst="rect">
            <a:avLst/>
          </a:prstGeom>
        </p:spPr>
      </p:pic>
      <p:sp>
        <p:nvSpPr>
          <p:cNvPr id="6" name="Rectangle 5"/>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9883"/>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3D volume plus slice.png"/>
          <p:cNvPicPr>
            <a:picLocks noChangeAspect="1"/>
          </p:cNvPicPr>
          <p:nvPr/>
        </p:nvPicPr>
        <p:blipFill>
          <a:blip r:embed="rId3"/>
          <a:stretch>
            <a:fillRect/>
          </a:stretch>
        </p:blipFill>
        <p:spPr>
          <a:xfrm>
            <a:off x="1219200" y="0"/>
            <a:ext cx="6705600" cy="6858000"/>
          </a:xfrm>
          <a:prstGeom prst="rect">
            <a:avLst/>
          </a:prstGeom>
        </p:spPr>
      </p:pic>
      <p:pic>
        <p:nvPicPr>
          <p:cNvPr id="4" name="Picture 3" descr="developed_slice.png"/>
          <p:cNvPicPr>
            <a:picLocks noChangeAspect="1"/>
          </p:cNvPicPr>
          <p:nvPr/>
        </p:nvPicPr>
        <p:blipFill>
          <a:blip r:embed="rId4"/>
          <a:stretch>
            <a:fillRect/>
          </a:stretch>
        </p:blipFill>
        <p:spPr>
          <a:xfrm>
            <a:off x="1219200" y="0"/>
            <a:ext cx="6705600" cy="6858000"/>
          </a:xfrm>
          <a:prstGeom prst="rect">
            <a:avLst/>
          </a:prstGeom>
        </p:spPr>
      </p:pic>
      <p:pic>
        <p:nvPicPr>
          <p:cNvPr id="5" name="Picture 4" descr="developed_unextended.png"/>
          <p:cNvPicPr>
            <a:picLocks noChangeAspect="1"/>
          </p:cNvPicPr>
          <p:nvPr/>
        </p:nvPicPr>
        <p:blipFill>
          <a:blip r:embed="rId5"/>
          <a:stretch>
            <a:fillRect/>
          </a:stretch>
        </p:blipFill>
        <p:spPr>
          <a:xfrm>
            <a:off x="1219200" y="0"/>
            <a:ext cx="6705600" cy="6858000"/>
          </a:xfrm>
          <a:prstGeom prst="rect">
            <a:avLst/>
          </a:prstGeom>
        </p:spPr>
      </p:pic>
      <p:pic>
        <p:nvPicPr>
          <p:cNvPr id="6" name="Picture 5" descr="developed_unextended_colored.png"/>
          <p:cNvPicPr>
            <a:picLocks noChangeAspect="1"/>
          </p:cNvPicPr>
          <p:nvPr/>
        </p:nvPicPr>
        <p:blipFill>
          <a:blip r:embed="rId6"/>
          <a:stretch>
            <a:fillRect/>
          </a:stretch>
        </p:blipFill>
        <p:spPr>
          <a:xfrm>
            <a:off x="1219200" y="0"/>
            <a:ext cx="6705600" cy="6858000"/>
          </a:xfrm>
          <a:prstGeom prst="rect">
            <a:avLst/>
          </a:prstGeom>
        </p:spPr>
      </p:pic>
      <p:sp>
        <p:nvSpPr>
          <p:cNvPr id="7" name="Rectangle 6"/>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7466"/>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addle_800.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3" name="TextBox 2"/>
          <p:cNvSpPr txBox="1"/>
          <p:nvPr/>
        </p:nvSpPr>
        <p:spPr>
          <a:xfrm>
            <a:off x="0" y="6008563"/>
            <a:ext cx="3518912" cy="369332"/>
          </a:xfrm>
          <a:prstGeom prst="rect">
            <a:avLst/>
          </a:prstGeom>
          <a:noFill/>
        </p:spPr>
        <p:txBody>
          <a:bodyPr wrap="none" rtlCol="0">
            <a:spAutoFit/>
          </a:bodyPr>
          <a:lstStyle/>
          <a:p>
            <a:r>
              <a:rPr lang="en-US" dirty="0" smtClean="0">
                <a:latin typeface="Cochin"/>
                <a:cs typeface="Cochin"/>
              </a:rPr>
              <a:t>8x up-res, 100</a:t>
            </a:r>
            <a:r>
              <a:rPr lang="en-US" baseline="30000" dirty="0" smtClean="0">
                <a:latin typeface="Cochin"/>
                <a:cs typeface="Cochin"/>
              </a:rPr>
              <a:t>3 </a:t>
            </a:r>
            <a:r>
              <a:rPr lang="en-US" dirty="0" smtClean="0">
                <a:latin typeface="Cochin"/>
                <a:cs typeface="Cochin"/>
              </a:rPr>
              <a:t>Houdini simulation</a:t>
            </a:r>
            <a:endParaRPr lang="en-US" dirty="0">
              <a:latin typeface="Cochin"/>
              <a:cs typeface="Cochin"/>
            </a:endParaRPr>
          </a:p>
        </p:txBody>
      </p:sp>
    </p:spTree>
  </p:cSld>
  <p:clrMapOvr>
    <a:masterClrMapping/>
  </p:clrMapOvr>
  <p:transition advTm="141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3D volume plus slice.png"/>
          <p:cNvPicPr>
            <a:picLocks noChangeAspect="1"/>
          </p:cNvPicPr>
          <p:nvPr/>
        </p:nvPicPr>
        <p:blipFill>
          <a:blip r:embed="rId3"/>
          <a:stretch>
            <a:fillRect/>
          </a:stretch>
        </p:blipFill>
        <p:spPr>
          <a:xfrm>
            <a:off x="1219200" y="0"/>
            <a:ext cx="6705600" cy="6858000"/>
          </a:xfrm>
          <a:prstGeom prst="rect">
            <a:avLst/>
          </a:prstGeom>
        </p:spPr>
      </p:pic>
      <p:pic>
        <p:nvPicPr>
          <p:cNvPr id="4" name="Picture 3" descr="developed_slice.png"/>
          <p:cNvPicPr>
            <a:picLocks noChangeAspect="1"/>
          </p:cNvPicPr>
          <p:nvPr/>
        </p:nvPicPr>
        <p:blipFill>
          <a:blip r:embed="rId4"/>
          <a:stretch>
            <a:fillRect/>
          </a:stretch>
        </p:blipFill>
        <p:spPr>
          <a:xfrm>
            <a:off x="1219200" y="0"/>
            <a:ext cx="6705600" cy="6858000"/>
          </a:xfrm>
          <a:prstGeom prst="rect">
            <a:avLst/>
          </a:prstGeom>
        </p:spPr>
      </p:pic>
      <p:pic>
        <p:nvPicPr>
          <p:cNvPr id="5" name="Picture 4" descr="developed_unextended.png"/>
          <p:cNvPicPr>
            <a:picLocks noChangeAspect="1"/>
          </p:cNvPicPr>
          <p:nvPr/>
        </p:nvPicPr>
        <p:blipFill>
          <a:blip r:embed="rId5"/>
          <a:stretch>
            <a:fillRect/>
          </a:stretch>
        </p:blipFill>
        <p:spPr>
          <a:xfrm>
            <a:off x="1219200" y="0"/>
            <a:ext cx="6705600" cy="6858000"/>
          </a:xfrm>
          <a:prstGeom prst="rect">
            <a:avLst/>
          </a:prstGeom>
        </p:spPr>
      </p:pic>
      <p:pic>
        <p:nvPicPr>
          <p:cNvPr id="6" name="Picture 5" descr="developed_unextended_colored.png"/>
          <p:cNvPicPr>
            <a:picLocks noChangeAspect="1"/>
          </p:cNvPicPr>
          <p:nvPr/>
        </p:nvPicPr>
        <p:blipFill>
          <a:blip r:embed="rId6"/>
          <a:stretch>
            <a:fillRect/>
          </a:stretch>
        </p:blipFill>
        <p:spPr>
          <a:xfrm>
            <a:off x="1219200" y="0"/>
            <a:ext cx="6705600" cy="6858000"/>
          </a:xfrm>
          <a:prstGeom prst="rect">
            <a:avLst/>
          </a:prstGeom>
        </p:spPr>
      </p:pic>
      <p:grpSp>
        <p:nvGrpSpPr>
          <p:cNvPr id="16" name="Group 15"/>
          <p:cNvGrpSpPr/>
          <p:nvPr/>
        </p:nvGrpSpPr>
        <p:grpSpPr>
          <a:xfrm>
            <a:off x="1823643" y="2366513"/>
            <a:ext cx="5517643" cy="771588"/>
            <a:chOff x="1693383" y="2366513"/>
            <a:chExt cx="5517643" cy="771588"/>
          </a:xfrm>
          <a:noFill/>
        </p:grpSpPr>
        <p:grpSp>
          <p:nvGrpSpPr>
            <p:cNvPr id="9" name="Group 8"/>
            <p:cNvGrpSpPr/>
            <p:nvPr/>
          </p:nvGrpSpPr>
          <p:grpSpPr>
            <a:xfrm>
              <a:off x="1693383" y="2366513"/>
              <a:ext cx="1696245" cy="771166"/>
              <a:chOff x="1693383" y="2366513"/>
              <a:chExt cx="1696245" cy="771166"/>
            </a:xfrm>
            <a:grpFill/>
          </p:grpSpPr>
          <p:sp>
            <p:nvSpPr>
              <p:cNvPr id="7" name="Up Arrow 6"/>
              <p:cNvSpPr/>
              <p:nvPr/>
            </p:nvSpPr>
            <p:spPr bwMode="auto">
              <a:xfrm>
                <a:off x="1693383" y="2366513"/>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Up Arrow 7"/>
              <p:cNvSpPr/>
              <p:nvPr/>
            </p:nvSpPr>
            <p:spPr bwMode="auto">
              <a:xfrm>
                <a:off x="2659910" y="2366935"/>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0" name="Group 9"/>
            <p:cNvGrpSpPr/>
            <p:nvPr/>
          </p:nvGrpSpPr>
          <p:grpSpPr>
            <a:xfrm>
              <a:off x="3615151" y="2366934"/>
              <a:ext cx="1696245" cy="771166"/>
              <a:chOff x="1693383" y="2366513"/>
              <a:chExt cx="1696245" cy="771166"/>
            </a:xfrm>
            <a:grpFill/>
          </p:grpSpPr>
          <p:sp>
            <p:nvSpPr>
              <p:cNvPr id="11" name="Up Arrow 10"/>
              <p:cNvSpPr/>
              <p:nvPr/>
            </p:nvSpPr>
            <p:spPr bwMode="auto">
              <a:xfrm>
                <a:off x="1693383" y="2366513"/>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Up Arrow 11"/>
              <p:cNvSpPr/>
              <p:nvPr/>
            </p:nvSpPr>
            <p:spPr bwMode="auto">
              <a:xfrm>
                <a:off x="2659910" y="2366935"/>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3" name="Group 12"/>
            <p:cNvGrpSpPr/>
            <p:nvPr/>
          </p:nvGrpSpPr>
          <p:grpSpPr>
            <a:xfrm>
              <a:off x="5514781" y="2366935"/>
              <a:ext cx="1696245" cy="771166"/>
              <a:chOff x="1693383" y="2366513"/>
              <a:chExt cx="1696245" cy="771166"/>
            </a:xfrm>
            <a:grpFill/>
          </p:grpSpPr>
          <p:sp>
            <p:nvSpPr>
              <p:cNvPr id="14" name="Up Arrow 13"/>
              <p:cNvSpPr/>
              <p:nvPr/>
            </p:nvSpPr>
            <p:spPr bwMode="auto">
              <a:xfrm>
                <a:off x="1693383" y="2366513"/>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Up Arrow 14"/>
              <p:cNvSpPr/>
              <p:nvPr/>
            </p:nvSpPr>
            <p:spPr bwMode="auto">
              <a:xfrm>
                <a:off x="2659910" y="2366935"/>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7" name="Group 16"/>
          <p:cNvGrpSpPr/>
          <p:nvPr/>
        </p:nvGrpSpPr>
        <p:grpSpPr>
          <a:xfrm flipV="1">
            <a:off x="1824073" y="3723883"/>
            <a:ext cx="5517643" cy="771588"/>
            <a:chOff x="1693383" y="2366513"/>
            <a:chExt cx="5517643" cy="771588"/>
          </a:xfrm>
          <a:noFill/>
        </p:grpSpPr>
        <p:grpSp>
          <p:nvGrpSpPr>
            <p:cNvPr id="18" name="Group 8"/>
            <p:cNvGrpSpPr/>
            <p:nvPr/>
          </p:nvGrpSpPr>
          <p:grpSpPr>
            <a:xfrm>
              <a:off x="1693383" y="2366513"/>
              <a:ext cx="1696245" cy="771166"/>
              <a:chOff x="1693383" y="2366513"/>
              <a:chExt cx="1696245" cy="771166"/>
            </a:xfrm>
            <a:grpFill/>
          </p:grpSpPr>
          <p:sp>
            <p:nvSpPr>
              <p:cNvPr id="25" name="Up Arrow 24"/>
              <p:cNvSpPr/>
              <p:nvPr/>
            </p:nvSpPr>
            <p:spPr bwMode="auto">
              <a:xfrm>
                <a:off x="1693383" y="2366513"/>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Up Arrow 25"/>
              <p:cNvSpPr/>
              <p:nvPr/>
            </p:nvSpPr>
            <p:spPr bwMode="auto">
              <a:xfrm>
                <a:off x="2659910" y="2366935"/>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9" name="Group 9"/>
            <p:cNvGrpSpPr/>
            <p:nvPr/>
          </p:nvGrpSpPr>
          <p:grpSpPr>
            <a:xfrm>
              <a:off x="3615151" y="2366934"/>
              <a:ext cx="1696245" cy="771166"/>
              <a:chOff x="1693383" y="2366513"/>
              <a:chExt cx="1696245" cy="771166"/>
            </a:xfrm>
            <a:grpFill/>
          </p:grpSpPr>
          <p:sp>
            <p:nvSpPr>
              <p:cNvPr id="23" name="Up Arrow 22"/>
              <p:cNvSpPr/>
              <p:nvPr/>
            </p:nvSpPr>
            <p:spPr bwMode="auto">
              <a:xfrm>
                <a:off x="1693383" y="2366513"/>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Up Arrow 23"/>
              <p:cNvSpPr/>
              <p:nvPr/>
            </p:nvSpPr>
            <p:spPr bwMode="auto">
              <a:xfrm>
                <a:off x="2659910" y="2366935"/>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0" name="Group 12"/>
            <p:cNvGrpSpPr/>
            <p:nvPr/>
          </p:nvGrpSpPr>
          <p:grpSpPr>
            <a:xfrm>
              <a:off x="5514781" y="2366935"/>
              <a:ext cx="1696245" cy="771166"/>
              <a:chOff x="1693383" y="2366513"/>
              <a:chExt cx="1696245" cy="771166"/>
            </a:xfrm>
            <a:grpFill/>
          </p:grpSpPr>
          <p:sp>
            <p:nvSpPr>
              <p:cNvPr id="21" name="Up Arrow 20"/>
              <p:cNvSpPr/>
              <p:nvPr/>
            </p:nvSpPr>
            <p:spPr bwMode="auto">
              <a:xfrm>
                <a:off x="1693383" y="2366513"/>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Up Arrow 21"/>
              <p:cNvSpPr/>
              <p:nvPr/>
            </p:nvSpPr>
            <p:spPr bwMode="auto">
              <a:xfrm>
                <a:off x="2659910" y="2366935"/>
                <a:ext cx="729718" cy="770744"/>
              </a:xfrm>
              <a:prstGeom prst="upArrow">
                <a:avLst/>
              </a:prstGeom>
              <a:grp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sp>
        <p:nvSpPr>
          <p:cNvPr id="27" name="Rectangle 26"/>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4549"/>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 name="Picture 26" descr="developed_colored.png"/>
          <p:cNvPicPr>
            <a:picLocks noChangeAspect="1"/>
          </p:cNvPicPr>
          <p:nvPr/>
        </p:nvPicPr>
        <p:blipFill>
          <a:blip r:embed="rId3"/>
          <a:stretch>
            <a:fillRect/>
          </a:stretch>
        </p:blipFill>
        <p:spPr>
          <a:xfrm>
            <a:off x="1219200" y="0"/>
            <a:ext cx="6705600" cy="6858000"/>
          </a:xfrm>
          <a:prstGeom prst="rect">
            <a:avLst/>
          </a:prstGeom>
        </p:spPr>
      </p:pic>
      <p:sp>
        <p:nvSpPr>
          <p:cNvPr id="3" name="Rectangle 2"/>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4833"/>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ight Arrow 5"/>
          <p:cNvSpPr/>
          <p:nvPr/>
        </p:nvSpPr>
        <p:spPr bwMode="auto">
          <a:xfrm flipH="1">
            <a:off x="4328065" y="3115404"/>
            <a:ext cx="1182527" cy="1006943"/>
          </a:xfrm>
          <a:prstGeom prst="rightArrow">
            <a:avLst/>
          </a:prstGeom>
          <a:no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aphicFrame>
        <p:nvGraphicFramePr>
          <p:cNvPr id="10" name="Table 9"/>
          <p:cNvGraphicFramePr>
            <a:graphicFrameLocks noGrp="1"/>
          </p:cNvGraphicFramePr>
          <p:nvPr/>
        </p:nvGraphicFramePr>
        <p:xfrm>
          <a:off x="5697471" y="2225945"/>
          <a:ext cx="2777067" cy="2789631"/>
        </p:xfrm>
        <a:graphic>
          <a:graphicData uri="http://schemas.openxmlformats.org/drawingml/2006/table">
            <a:tbl>
              <a:tblPr firstRow="1" bandRow="1">
                <a:tableStyleId>{5940675A-B579-460E-94D1-54222C63F5DA}</a:tableStyleId>
              </a:tblPr>
              <a:tblGrid>
                <a:gridCol w="925689"/>
                <a:gridCol w="925689"/>
                <a:gridCol w="925689"/>
              </a:tblGrid>
              <a:tr h="929877">
                <a:tc>
                  <a:txBody>
                    <a:bodyPr/>
                    <a:lstStyle/>
                    <a:p>
                      <a:pPr algn="ctr"/>
                      <a:endParaRPr lang="en-US" sz="3600" dirty="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c>
                  <a:txBody>
                    <a:bodyPr/>
                    <a:lstStyle/>
                    <a:p>
                      <a:pPr algn="ctr"/>
                      <a:endParaRPr lang="en-US" sz="3600" dirty="0"/>
                    </a:p>
                  </a:txBody>
                  <a:tcPr marL="135712" marR="135712" marT="67856" marB="67856" anchor="ctr"/>
                </a:tc>
              </a:tr>
              <a:tr h="929877">
                <a:tc>
                  <a:txBody>
                    <a:bodyPr/>
                    <a:lstStyle/>
                    <a:p>
                      <a:pPr algn="ctr"/>
                      <a:r>
                        <a:rPr lang="en-US" sz="3600" dirty="0" smtClean="0"/>
                        <a:t>1</a:t>
                      </a:r>
                      <a:endParaRPr lang="en-US" sz="3600" dirty="0"/>
                    </a:p>
                  </a:txBody>
                  <a:tcPr marL="135712" marR="135712" marT="67856" marB="67856" anchor="ctr"/>
                </a:tc>
                <a:tc>
                  <a:txBody>
                    <a:bodyPr/>
                    <a:lstStyle/>
                    <a:p>
                      <a:pPr algn="ctr"/>
                      <a:r>
                        <a:rPr lang="en-US" sz="3600" dirty="0" smtClean="0"/>
                        <a:t>-4</a:t>
                      </a:r>
                      <a:endParaRPr lang="en-US" sz="3600" dirty="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r>
              <a:tr h="929877">
                <a:tc>
                  <a:txBody>
                    <a:bodyPr/>
                    <a:lstStyle/>
                    <a:p>
                      <a:pPr algn="ctr"/>
                      <a:endParaRPr lang="en-US" sz="360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c>
                  <a:txBody>
                    <a:bodyPr/>
                    <a:lstStyle/>
                    <a:p>
                      <a:pPr algn="ctr"/>
                      <a:endParaRPr lang="en-US" sz="3600" dirty="0"/>
                    </a:p>
                  </a:txBody>
                  <a:tcPr marL="135712" marR="135712" marT="67856" marB="67856" anchor="ctr"/>
                </a:tc>
              </a:tr>
            </a:tbl>
          </a:graphicData>
        </a:graphic>
      </p:graphicFrame>
      <p:grpSp>
        <p:nvGrpSpPr>
          <p:cNvPr id="3" name="Group 391"/>
          <p:cNvGrpSpPr/>
          <p:nvPr/>
        </p:nvGrpSpPr>
        <p:grpSpPr>
          <a:xfrm>
            <a:off x="667320" y="1989195"/>
            <a:ext cx="3239478" cy="3239382"/>
            <a:chOff x="700743" y="2000335"/>
            <a:chExt cx="3239478" cy="3239382"/>
          </a:xfrm>
        </p:grpSpPr>
        <p:grpSp>
          <p:nvGrpSpPr>
            <p:cNvPr id="4" name="Group 199"/>
            <p:cNvGrpSpPr/>
            <p:nvPr/>
          </p:nvGrpSpPr>
          <p:grpSpPr>
            <a:xfrm>
              <a:off x="700743" y="2000335"/>
              <a:ext cx="3239478" cy="1620132"/>
              <a:chOff x="700743" y="2000335"/>
              <a:chExt cx="3239478" cy="1620132"/>
            </a:xfrm>
          </p:grpSpPr>
          <p:grpSp>
            <p:nvGrpSpPr>
              <p:cNvPr id="5" name="Group 103"/>
              <p:cNvGrpSpPr/>
              <p:nvPr/>
            </p:nvGrpSpPr>
            <p:grpSpPr>
              <a:xfrm>
                <a:off x="700743" y="2000773"/>
                <a:ext cx="1619694" cy="1619694"/>
                <a:chOff x="444500" y="1143000"/>
                <a:chExt cx="3251200" cy="3251200"/>
              </a:xfrm>
            </p:grpSpPr>
            <p:grpSp>
              <p:nvGrpSpPr>
                <p:cNvPr id="7" name="Group 55"/>
                <p:cNvGrpSpPr/>
                <p:nvPr/>
              </p:nvGrpSpPr>
              <p:grpSpPr>
                <a:xfrm>
                  <a:off x="444500" y="1143000"/>
                  <a:ext cx="3251200" cy="1625600"/>
                  <a:chOff x="444500" y="1143000"/>
                  <a:chExt cx="3251200" cy="1625600"/>
                </a:xfrm>
              </p:grpSpPr>
              <p:grpSp>
                <p:nvGrpSpPr>
                  <p:cNvPr id="8" name="Group 31"/>
                  <p:cNvGrpSpPr/>
                  <p:nvPr/>
                </p:nvGrpSpPr>
                <p:grpSpPr>
                  <a:xfrm>
                    <a:off x="444500" y="1143000"/>
                    <a:ext cx="3251200" cy="812800"/>
                    <a:chOff x="444500" y="1143000"/>
                    <a:chExt cx="3251200" cy="812800"/>
                  </a:xfrm>
                </p:grpSpPr>
                <p:grpSp>
                  <p:nvGrpSpPr>
                    <p:cNvPr id="14" name="Group 19"/>
                    <p:cNvGrpSpPr/>
                    <p:nvPr/>
                  </p:nvGrpSpPr>
                  <p:grpSpPr>
                    <a:xfrm>
                      <a:off x="444500" y="1143000"/>
                      <a:ext cx="3251200" cy="406400"/>
                      <a:chOff x="444500" y="1143000"/>
                      <a:chExt cx="3251200" cy="406400"/>
                    </a:xfrm>
                  </p:grpSpPr>
                  <p:grpSp>
                    <p:nvGrpSpPr>
                      <p:cNvPr id="15" name="Group 13"/>
                      <p:cNvGrpSpPr/>
                      <p:nvPr/>
                    </p:nvGrpSpPr>
                    <p:grpSpPr>
                      <a:xfrm>
                        <a:off x="444500" y="1143000"/>
                        <a:ext cx="1625600" cy="406400"/>
                        <a:chOff x="444500" y="1143000"/>
                        <a:chExt cx="1625600" cy="406400"/>
                      </a:xfrm>
                    </p:grpSpPr>
                    <p:sp>
                      <p:nvSpPr>
                        <p:cNvPr id="9" name="Rectangle 8"/>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0" name="Group 14"/>
                      <p:cNvGrpSpPr/>
                      <p:nvPr/>
                    </p:nvGrpSpPr>
                    <p:grpSpPr>
                      <a:xfrm>
                        <a:off x="2070100" y="1143000"/>
                        <a:ext cx="1625600" cy="406400"/>
                        <a:chOff x="444500" y="1143000"/>
                        <a:chExt cx="1625600" cy="406400"/>
                      </a:xfrm>
                    </p:grpSpPr>
                    <p:sp>
                      <p:nvSpPr>
                        <p:cNvPr id="16"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Rectangle 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Rectangle 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Rectangle 1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1" name="Group 20"/>
                    <p:cNvGrpSpPr/>
                    <p:nvPr/>
                  </p:nvGrpSpPr>
                  <p:grpSpPr>
                    <a:xfrm>
                      <a:off x="444500" y="1549400"/>
                      <a:ext cx="3251200" cy="406400"/>
                      <a:chOff x="444500" y="1143000"/>
                      <a:chExt cx="3251200" cy="406400"/>
                    </a:xfrm>
                  </p:grpSpPr>
                  <p:grpSp>
                    <p:nvGrpSpPr>
                      <p:cNvPr id="22" name="Group 13"/>
                      <p:cNvGrpSpPr/>
                      <p:nvPr/>
                    </p:nvGrpSpPr>
                    <p:grpSpPr>
                      <a:xfrm>
                        <a:off x="444500" y="1143000"/>
                        <a:ext cx="1625600" cy="406400"/>
                        <a:chOff x="444500" y="1143000"/>
                        <a:chExt cx="1625600" cy="406400"/>
                      </a:xfrm>
                    </p:grpSpPr>
                    <p:sp>
                      <p:nvSpPr>
                        <p:cNvPr id="28" name="Rectangle 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Rectangle 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Rectangle 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Rectangle 3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3" name="Group 14"/>
                      <p:cNvGrpSpPr/>
                      <p:nvPr/>
                    </p:nvGrpSpPr>
                    <p:grpSpPr>
                      <a:xfrm>
                        <a:off x="2070100" y="1143000"/>
                        <a:ext cx="1625600" cy="406400"/>
                        <a:chOff x="444500" y="1143000"/>
                        <a:chExt cx="1625600" cy="406400"/>
                      </a:xfrm>
                    </p:grpSpPr>
                    <p:sp>
                      <p:nvSpPr>
                        <p:cNvPr id="24" name="Rectangle 23"/>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ectangle 25"/>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Rectangle 2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32" name="Group 32"/>
                  <p:cNvGrpSpPr/>
                  <p:nvPr/>
                </p:nvGrpSpPr>
                <p:grpSpPr>
                  <a:xfrm>
                    <a:off x="444500" y="1955800"/>
                    <a:ext cx="3251200" cy="812800"/>
                    <a:chOff x="444500" y="1143000"/>
                    <a:chExt cx="3251200" cy="812800"/>
                  </a:xfrm>
                </p:grpSpPr>
                <p:grpSp>
                  <p:nvGrpSpPr>
                    <p:cNvPr id="33" name="Group 19"/>
                    <p:cNvGrpSpPr/>
                    <p:nvPr/>
                  </p:nvGrpSpPr>
                  <p:grpSpPr>
                    <a:xfrm>
                      <a:off x="444500" y="1143000"/>
                      <a:ext cx="3251200" cy="406400"/>
                      <a:chOff x="444500" y="1143000"/>
                      <a:chExt cx="3251200" cy="406400"/>
                    </a:xfrm>
                  </p:grpSpPr>
                  <p:grpSp>
                    <p:nvGrpSpPr>
                      <p:cNvPr id="34" name="Group 13"/>
                      <p:cNvGrpSpPr/>
                      <p:nvPr/>
                    </p:nvGrpSpPr>
                    <p:grpSpPr>
                      <a:xfrm>
                        <a:off x="444500" y="1143000"/>
                        <a:ext cx="1625600" cy="406400"/>
                        <a:chOff x="444500" y="1143000"/>
                        <a:chExt cx="1625600" cy="406400"/>
                      </a:xfrm>
                    </p:grpSpPr>
                    <p:sp>
                      <p:nvSpPr>
                        <p:cNvPr id="52" name="Rectangle 51"/>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Rectangle 5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 name="Rectangle 5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Rectangle 5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5" name="Group 14"/>
                      <p:cNvGrpSpPr/>
                      <p:nvPr/>
                    </p:nvGrpSpPr>
                    <p:grpSpPr>
                      <a:xfrm>
                        <a:off x="2070100" y="1143000"/>
                        <a:ext cx="1625600" cy="406400"/>
                        <a:chOff x="444500" y="1143000"/>
                        <a:chExt cx="1625600" cy="406400"/>
                      </a:xfrm>
                    </p:grpSpPr>
                    <p:sp>
                      <p:nvSpPr>
                        <p:cNvPr id="48"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9" name="Rectangle 4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Rectangle 4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1" name="Rectangle 5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6" name="Group 20"/>
                    <p:cNvGrpSpPr/>
                    <p:nvPr/>
                  </p:nvGrpSpPr>
                  <p:grpSpPr>
                    <a:xfrm>
                      <a:off x="444500" y="1549400"/>
                      <a:ext cx="3251200" cy="406400"/>
                      <a:chOff x="444500" y="1143000"/>
                      <a:chExt cx="3251200" cy="406400"/>
                    </a:xfrm>
                  </p:grpSpPr>
                  <p:grpSp>
                    <p:nvGrpSpPr>
                      <p:cNvPr id="37" name="Group 13"/>
                      <p:cNvGrpSpPr/>
                      <p:nvPr/>
                    </p:nvGrpSpPr>
                    <p:grpSpPr>
                      <a:xfrm>
                        <a:off x="444500" y="1143000"/>
                        <a:ext cx="1625600" cy="406400"/>
                        <a:chOff x="444500" y="1143000"/>
                        <a:chExt cx="1625600" cy="406400"/>
                      </a:xfrm>
                    </p:grpSpPr>
                    <p:sp>
                      <p:nvSpPr>
                        <p:cNvPr id="42" name="Rectangle 41"/>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Rectangle 4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4" name="Rectangle 4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Rectangle 4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46" name="Group 14"/>
                      <p:cNvGrpSpPr/>
                      <p:nvPr/>
                    </p:nvGrpSpPr>
                    <p:grpSpPr>
                      <a:xfrm>
                        <a:off x="2070100" y="1143000"/>
                        <a:ext cx="1625600" cy="406400"/>
                        <a:chOff x="444500" y="1143000"/>
                        <a:chExt cx="1625600" cy="406400"/>
                      </a:xfrm>
                    </p:grpSpPr>
                    <p:sp>
                      <p:nvSpPr>
                        <p:cNvPr id="38" name="Rectangle 3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Rectangle 3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Rectangle 3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Rectangle 4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47" name="Group 56"/>
                <p:cNvGrpSpPr/>
                <p:nvPr/>
              </p:nvGrpSpPr>
              <p:grpSpPr>
                <a:xfrm>
                  <a:off x="444500" y="2768600"/>
                  <a:ext cx="3251200" cy="1625600"/>
                  <a:chOff x="444500" y="1143000"/>
                  <a:chExt cx="3251200" cy="1625600"/>
                </a:xfrm>
              </p:grpSpPr>
              <p:grpSp>
                <p:nvGrpSpPr>
                  <p:cNvPr id="56" name="Group 31"/>
                  <p:cNvGrpSpPr/>
                  <p:nvPr/>
                </p:nvGrpSpPr>
                <p:grpSpPr>
                  <a:xfrm>
                    <a:off x="444500" y="1143000"/>
                    <a:ext cx="3251200" cy="812800"/>
                    <a:chOff x="444500" y="1143000"/>
                    <a:chExt cx="3251200" cy="812800"/>
                  </a:xfrm>
                </p:grpSpPr>
                <p:grpSp>
                  <p:nvGrpSpPr>
                    <p:cNvPr id="57" name="Group 19"/>
                    <p:cNvGrpSpPr/>
                    <p:nvPr/>
                  </p:nvGrpSpPr>
                  <p:grpSpPr>
                    <a:xfrm>
                      <a:off x="444500" y="1143000"/>
                      <a:ext cx="3251200" cy="406400"/>
                      <a:chOff x="444500" y="1143000"/>
                      <a:chExt cx="3251200" cy="406400"/>
                    </a:xfrm>
                  </p:grpSpPr>
                  <p:grpSp>
                    <p:nvGrpSpPr>
                      <p:cNvPr id="58" name="Group 13"/>
                      <p:cNvGrpSpPr/>
                      <p:nvPr/>
                    </p:nvGrpSpPr>
                    <p:grpSpPr>
                      <a:xfrm>
                        <a:off x="444500" y="1143000"/>
                        <a:ext cx="1625600" cy="406400"/>
                        <a:chOff x="444500" y="1143000"/>
                        <a:chExt cx="1625600" cy="406400"/>
                      </a:xfrm>
                    </p:grpSpPr>
                    <p:sp>
                      <p:nvSpPr>
                        <p:cNvPr id="100" name="Rectangle 8"/>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1" name="Rectangle 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2" name="Rectangle 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Rectangle 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59" name="Group 14"/>
                      <p:cNvGrpSpPr/>
                      <p:nvPr/>
                    </p:nvGrpSpPr>
                    <p:grpSpPr>
                      <a:xfrm>
                        <a:off x="2070100" y="1143000"/>
                        <a:ext cx="1625600" cy="406400"/>
                        <a:chOff x="444500" y="1143000"/>
                        <a:chExt cx="1625600" cy="406400"/>
                      </a:xfrm>
                    </p:grpSpPr>
                    <p:sp>
                      <p:nvSpPr>
                        <p:cNvPr id="96" name="Rectangle 9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7" name="Rectangle 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8" name="Rectangle 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9" name="Rectangle 9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60" name="Group 20"/>
                    <p:cNvGrpSpPr/>
                    <p:nvPr/>
                  </p:nvGrpSpPr>
                  <p:grpSpPr>
                    <a:xfrm>
                      <a:off x="444500" y="1549400"/>
                      <a:ext cx="3251200" cy="406400"/>
                      <a:chOff x="444500" y="1143000"/>
                      <a:chExt cx="3251200" cy="406400"/>
                    </a:xfrm>
                  </p:grpSpPr>
                  <p:grpSp>
                    <p:nvGrpSpPr>
                      <p:cNvPr id="61" name="Group 13"/>
                      <p:cNvGrpSpPr/>
                      <p:nvPr/>
                    </p:nvGrpSpPr>
                    <p:grpSpPr>
                      <a:xfrm>
                        <a:off x="444500" y="1143000"/>
                        <a:ext cx="1625600" cy="406400"/>
                        <a:chOff x="444500" y="1143000"/>
                        <a:chExt cx="1625600" cy="406400"/>
                      </a:xfrm>
                    </p:grpSpPr>
                    <p:sp>
                      <p:nvSpPr>
                        <p:cNvPr id="90" name="Rectangle 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1" name="Rectangle 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2" name="Rectangle 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3" name="Rectangle 9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62" name="Group 14"/>
                      <p:cNvGrpSpPr/>
                      <p:nvPr/>
                    </p:nvGrpSpPr>
                    <p:grpSpPr>
                      <a:xfrm>
                        <a:off x="2070100" y="1143000"/>
                        <a:ext cx="1625600" cy="406400"/>
                        <a:chOff x="444500" y="1143000"/>
                        <a:chExt cx="1625600" cy="406400"/>
                      </a:xfrm>
                    </p:grpSpPr>
                    <p:sp>
                      <p:nvSpPr>
                        <p:cNvPr id="86" name="Rectangle 8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7" name="Rectangle 8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Rectangle 8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9" name="Rectangle 2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63" name="Group 32"/>
                  <p:cNvGrpSpPr/>
                  <p:nvPr/>
                </p:nvGrpSpPr>
                <p:grpSpPr>
                  <a:xfrm>
                    <a:off x="444500" y="1955800"/>
                    <a:ext cx="3251200" cy="812800"/>
                    <a:chOff x="444500" y="1143000"/>
                    <a:chExt cx="3251200" cy="812800"/>
                  </a:xfrm>
                </p:grpSpPr>
                <p:grpSp>
                  <p:nvGrpSpPr>
                    <p:cNvPr id="72" name="Group 19"/>
                    <p:cNvGrpSpPr/>
                    <p:nvPr/>
                  </p:nvGrpSpPr>
                  <p:grpSpPr>
                    <a:xfrm>
                      <a:off x="444500" y="1143000"/>
                      <a:ext cx="3251200" cy="406400"/>
                      <a:chOff x="444500" y="1143000"/>
                      <a:chExt cx="3251200" cy="406400"/>
                    </a:xfrm>
                  </p:grpSpPr>
                  <p:grpSp>
                    <p:nvGrpSpPr>
                      <p:cNvPr id="73" name="Group 13"/>
                      <p:cNvGrpSpPr/>
                      <p:nvPr/>
                    </p:nvGrpSpPr>
                    <p:grpSpPr>
                      <a:xfrm>
                        <a:off x="444500" y="1143000"/>
                        <a:ext cx="1625600" cy="406400"/>
                        <a:chOff x="444500" y="1143000"/>
                        <a:chExt cx="1625600" cy="406400"/>
                      </a:xfrm>
                    </p:grpSpPr>
                    <p:sp>
                      <p:nvSpPr>
                        <p:cNvPr id="78" name="Rectangle 7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9" name="Rectangle 7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0" name="Rectangle 7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Rectangle 8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82" name="Group 14"/>
                      <p:cNvGrpSpPr/>
                      <p:nvPr/>
                    </p:nvGrpSpPr>
                    <p:grpSpPr>
                      <a:xfrm>
                        <a:off x="2070100" y="1143000"/>
                        <a:ext cx="1625600" cy="406400"/>
                        <a:chOff x="444500" y="1143000"/>
                        <a:chExt cx="1625600" cy="406400"/>
                      </a:xfrm>
                    </p:grpSpPr>
                    <p:sp>
                      <p:nvSpPr>
                        <p:cNvPr id="74"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5" name="Rectangle 74"/>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6" name="Rectangle 75"/>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7" name="Rectangle 7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83" name="Group 20"/>
                    <p:cNvGrpSpPr/>
                    <p:nvPr/>
                  </p:nvGrpSpPr>
                  <p:grpSpPr>
                    <a:xfrm>
                      <a:off x="444500" y="1549400"/>
                      <a:ext cx="3251200" cy="406400"/>
                      <a:chOff x="444500" y="1143000"/>
                      <a:chExt cx="3251200" cy="406400"/>
                    </a:xfrm>
                  </p:grpSpPr>
                  <p:grpSp>
                    <p:nvGrpSpPr>
                      <p:cNvPr id="84" name="Group 13"/>
                      <p:cNvGrpSpPr/>
                      <p:nvPr/>
                    </p:nvGrpSpPr>
                    <p:grpSpPr>
                      <a:xfrm>
                        <a:off x="444500" y="1143000"/>
                        <a:ext cx="1625600" cy="406400"/>
                        <a:chOff x="444500" y="1143000"/>
                        <a:chExt cx="1625600" cy="406400"/>
                      </a:xfrm>
                    </p:grpSpPr>
                    <p:sp>
                      <p:nvSpPr>
                        <p:cNvPr id="68" name="Rectangle 6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9" name="Rectangle 6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0" name="Rectangle 6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1" name="Rectangle 7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85" name="Group 14"/>
                      <p:cNvGrpSpPr/>
                      <p:nvPr/>
                    </p:nvGrpSpPr>
                    <p:grpSpPr>
                      <a:xfrm>
                        <a:off x="2070100" y="1143000"/>
                        <a:ext cx="1625600" cy="406400"/>
                        <a:chOff x="444500" y="1143000"/>
                        <a:chExt cx="1625600" cy="406400"/>
                      </a:xfrm>
                    </p:grpSpPr>
                    <p:sp>
                      <p:nvSpPr>
                        <p:cNvPr id="64" name="Rectangle 63"/>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5" name="Rectangle 64"/>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6" name="Rectangle 65"/>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7" name="Rectangle 6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nvGrpSpPr>
              <p:cNvPr id="94" name="Group 104"/>
              <p:cNvGrpSpPr/>
              <p:nvPr/>
            </p:nvGrpSpPr>
            <p:grpSpPr>
              <a:xfrm>
                <a:off x="2320527" y="2000335"/>
                <a:ext cx="1619694" cy="1619695"/>
                <a:chOff x="444500" y="1143000"/>
                <a:chExt cx="3251200" cy="3251202"/>
              </a:xfrm>
            </p:grpSpPr>
            <p:grpSp>
              <p:nvGrpSpPr>
                <p:cNvPr id="95" name="Group 55"/>
                <p:cNvGrpSpPr/>
                <p:nvPr/>
              </p:nvGrpSpPr>
              <p:grpSpPr>
                <a:xfrm>
                  <a:off x="444500" y="1143000"/>
                  <a:ext cx="3251200" cy="1625602"/>
                  <a:chOff x="444500" y="1143000"/>
                  <a:chExt cx="3251200" cy="1625602"/>
                </a:xfrm>
              </p:grpSpPr>
              <p:grpSp>
                <p:nvGrpSpPr>
                  <p:cNvPr id="104" name="Group 31"/>
                  <p:cNvGrpSpPr/>
                  <p:nvPr/>
                </p:nvGrpSpPr>
                <p:grpSpPr>
                  <a:xfrm>
                    <a:off x="444500" y="1143000"/>
                    <a:ext cx="3251200" cy="812801"/>
                    <a:chOff x="444500" y="1143000"/>
                    <a:chExt cx="3251200" cy="812801"/>
                  </a:xfrm>
                </p:grpSpPr>
                <p:grpSp>
                  <p:nvGrpSpPr>
                    <p:cNvPr id="105" name="Group 19"/>
                    <p:cNvGrpSpPr/>
                    <p:nvPr/>
                  </p:nvGrpSpPr>
                  <p:grpSpPr>
                    <a:xfrm>
                      <a:off x="444500" y="1143000"/>
                      <a:ext cx="3251200" cy="406401"/>
                      <a:chOff x="444500" y="1143000"/>
                      <a:chExt cx="3251200" cy="406401"/>
                    </a:xfrm>
                  </p:grpSpPr>
                  <p:grpSp>
                    <p:nvGrpSpPr>
                      <p:cNvPr id="106" name="Group 13"/>
                      <p:cNvGrpSpPr/>
                      <p:nvPr/>
                    </p:nvGrpSpPr>
                    <p:grpSpPr>
                      <a:xfrm>
                        <a:off x="444500" y="1143000"/>
                        <a:ext cx="1625600" cy="406401"/>
                        <a:chOff x="444500" y="1143000"/>
                        <a:chExt cx="1625600" cy="406401"/>
                      </a:xfrm>
                    </p:grpSpPr>
                    <p:sp>
                      <p:nvSpPr>
                        <p:cNvPr id="196" name="Rectangle 8"/>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7" name="Rectangle 1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8" name="Rectangle 1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9" name="Rectangle 1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07" name="Group 14"/>
                      <p:cNvGrpSpPr/>
                      <p:nvPr/>
                    </p:nvGrpSpPr>
                    <p:grpSpPr>
                      <a:xfrm>
                        <a:off x="2070100" y="1143000"/>
                        <a:ext cx="1625600" cy="406401"/>
                        <a:chOff x="444500" y="1143000"/>
                        <a:chExt cx="1625600" cy="406401"/>
                      </a:xfrm>
                    </p:grpSpPr>
                    <p:sp>
                      <p:nvSpPr>
                        <p:cNvPr id="192"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3" name="Rectangle 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4" name="Rectangle 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5" name="Rectangle 1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08" name="Group 20"/>
                    <p:cNvGrpSpPr/>
                    <p:nvPr/>
                  </p:nvGrpSpPr>
                  <p:grpSpPr>
                    <a:xfrm>
                      <a:off x="444500" y="1549400"/>
                      <a:ext cx="3251200" cy="406401"/>
                      <a:chOff x="444500" y="1143000"/>
                      <a:chExt cx="3251200" cy="406401"/>
                    </a:xfrm>
                  </p:grpSpPr>
                  <p:grpSp>
                    <p:nvGrpSpPr>
                      <p:cNvPr id="109" name="Group 13"/>
                      <p:cNvGrpSpPr/>
                      <p:nvPr/>
                    </p:nvGrpSpPr>
                    <p:grpSpPr>
                      <a:xfrm>
                        <a:off x="444500" y="1143000"/>
                        <a:ext cx="1625600" cy="406401"/>
                        <a:chOff x="444500" y="1143000"/>
                        <a:chExt cx="1625600" cy="406401"/>
                      </a:xfrm>
                    </p:grpSpPr>
                    <p:sp>
                      <p:nvSpPr>
                        <p:cNvPr id="186" name="Rectangle 18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7" name="Rectangle 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8" name="Rectangle 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9" name="Rectangle 3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10" name="Group 14"/>
                      <p:cNvGrpSpPr/>
                      <p:nvPr/>
                    </p:nvGrpSpPr>
                    <p:grpSpPr>
                      <a:xfrm>
                        <a:off x="2070100" y="1143000"/>
                        <a:ext cx="1625600" cy="406400"/>
                        <a:chOff x="444500" y="1143000"/>
                        <a:chExt cx="1625600" cy="406400"/>
                      </a:xfrm>
                    </p:grpSpPr>
                    <p:sp>
                      <p:nvSpPr>
                        <p:cNvPr id="182" name="Rectangle 181"/>
                        <p:cNvSpPr/>
                        <p:nvPr/>
                      </p:nvSpPr>
                      <p:spPr bwMode="auto">
                        <a:xfrm>
                          <a:off x="444500"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3" name="Rectangle 182"/>
                        <p:cNvSpPr/>
                        <p:nvPr/>
                      </p:nvSpPr>
                      <p:spPr bwMode="auto">
                        <a:xfrm>
                          <a:off x="8509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4" name="Rectangle 183"/>
                        <p:cNvSpPr/>
                        <p:nvPr/>
                      </p:nvSpPr>
                      <p:spPr bwMode="auto">
                        <a:xfrm>
                          <a:off x="12573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5" name="Rectangle 184"/>
                        <p:cNvSpPr/>
                        <p:nvPr/>
                      </p:nvSpPr>
                      <p:spPr bwMode="auto">
                        <a:xfrm>
                          <a:off x="1663699"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111" name="Group 32"/>
                  <p:cNvGrpSpPr/>
                  <p:nvPr/>
                </p:nvGrpSpPr>
                <p:grpSpPr>
                  <a:xfrm>
                    <a:off x="444500" y="1955800"/>
                    <a:ext cx="3251200" cy="812802"/>
                    <a:chOff x="444500" y="1143000"/>
                    <a:chExt cx="3251200" cy="812802"/>
                  </a:xfrm>
                </p:grpSpPr>
                <p:grpSp>
                  <p:nvGrpSpPr>
                    <p:cNvPr id="112" name="Group 19"/>
                    <p:cNvGrpSpPr/>
                    <p:nvPr/>
                  </p:nvGrpSpPr>
                  <p:grpSpPr>
                    <a:xfrm>
                      <a:off x="444500" y="1143000"/>
                      <a:ext cx="3251200" cy="406401"/>
                      <a:chOff x="444500" y="1143000"/>
                      <a:chExt cx="3251200" cy="406401"/>
                    </a:xfrm>
                  </p:grpSpPr>
                  <p:grpSp>
                    <p:nvGrpSpPr>
                      <p:cNvPr id="113" name="Group 13"/>
                      <p:cNvGrpSpPr/>
                      <p:nvPr/>
                    </p:nvGrpSpPr>
                    <p:grpSpPr>
                      <a:xfrm>
                        <a:off x="444500" y="1143000"/>
                        <a:ext cx="1625600" cy="406401"/>
                        <a:chOff x="444500" y="1143000"/>
                        <a:chExt cx="1625600" cy="406401"/>
                      </a:xfrm>
                    </p:grpSpPr>
                    <p:sp>
                      <p:nvSpPr>
                        <p:cNvPr id="174" name="Rectangle 51"/>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5" name="Rectangle 52"/>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6" name="Rectangle 53"/>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7" name="Rectangle 54"/>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22" name="Group 14"/>
                      <p:cNvGrpSpPr/>
                      <p:nvPr/>
                    </p:nvGrpSpPr>
                    <p:grpSpPr>
                      <a:xfrm>
                        <a:off x="2070100" y="1143000"/>
                        <a:ext cx="1625600" cy="406401"/>
                        <a:chOff x="444500" y="1143000"/>
                        <a:chExt cx="1625600" cy="406401"/>
                      </a:xfrm>
                    </p:grpSpPr>
                    <p:sp>
                      <p:nvSpPr>
                        <p:cNvPr id="170"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1" name="Rectangle 17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2" name="Rectangle 17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3" name="Rectangle 5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23" name="Group 20"/>
                    <p:cNvGrpSpPr/>
                    <p:nvPr/>
                  </p:nvGrpSpPr>
                  <p:grpSpPr>
                    <a:xfrm>
                      <a:off x="444500" y="1549400"/>
                      <a:ext cx="3251200" cy="406402"/>
                      <a:chOff x="444500" y="1143000"/>
                      <a:chExt cx="3251200" cy="406402"/>
                    </a:xfrm>
                  </p:grpSpPr>
                  <p:grpSp>
                    <p:nvGrpSpPr>
                      <p:cNvPr id="132" name="Group 13"/>
                      <p:cNvGrpSpPr/>
                      <p:nvPr/>
                    </p:nvGrpSpPr>
                    <p:grpSpPr>
                      <a:xfrm>
                        <a:off x="444500" y="1143000"/>
                        <a:ext cx="1625600" cy="406401"/>
                        <a:chOff x="444500" y="1143000"/>
                        <a:chExt cx="1625600" cy="406401"/>
                      </a:xfrm>
                    </p:grpSpPr>
                    <p:sp>
                      <p:nvSpPr>
                        <p:cNvPr id="164" name="Rectangle 41"/>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5" name="Rectangle 164"/>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6" name="Rectangle 165"/>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7" name="Rectangle 166"/>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33" name="Group 14"/>
                      <p:cNvGrpSpPr/>
                      <p:nvPr/>
                    </p:nvGrpSpPr>
                    <p:grpSpPr>
                      <a:xfrm>
                        <a:off x="2070100" y="1143002"/>
                        <a:ext cx="1625600" cy="406400"/>
                        <a:chOff x="444500" y="1143002"/>
                        <a:chExt cx="1625600" cy="406400"/>
                      </a:xfrm>
                    </p:grpSpPr>
                    <p:sp>
                      <p:nvSpPr>
                        <p:cNvPr id="160" name="Rectangle 159"/>
                        <p:cNvSpPr/>
                        <p:nvPr/>
                      </p:nvSpPr>
                      <p:spPr bwMode="auto">
                        <a:xfrm>
                          <a:off x="444500"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1" name="Rectangle 160"/>
                        <p:cNvSpPr/>
                        <p:nvPr/>
                      </p:nvSpPr>
                      <p:spPr bwMode="auto">
                        <a:xfrm>
                          <a:off x="8509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2" name="Rectangle 161"/>
                        <p:cNvSpPr/>
                        <p:nvPr/>
                      </p:nvSpPr>
                      <p:spPr bwMode="auto">
                        <a:xfrm>
                          <a:off x="12573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3" name="Rectangle 40"/>
                        <p:cNvSpPr/>
                        <p:nvPr/>
                      </p:nvSpPr>
                      <p:spPr bwMode="auto">
                        <a:xfrm>
                          <a:off x="1663699"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134" name="Group 56"/>
                <p:cNvGrpSpPr/>
                <p:nvPr/>
              </p:nvGrpSpPr>
              <p:grpSpPr>
                <a:xfrm>
                  <a:off x="444500" y="2768600"/>
                  <a:ext cx="3251200" cy="1625602"/>
                  <a:chOff x="444500" y="1143000"/>
                  <a:chExt cx="3251200" cy="1625602"/>
                </a:xfrm>
              </p:grpSpPr>
              <p:grpSp>
                <p:nvGrpSpPr>
                  <p:cNvPr id="135" name="Group 31"/>
                  <p:cNvGrpSpPr/>
                  <p:nvPr/>
                </p:nvGrpSpPr>
                <p:grpSpPr>
                  <a:xfrm>
                    <a:off x="444500" y="1143000"/>
                    <a:ext cx="3251200" cy="812801"/>
                    <a:chOff x="444500" y="1143000"/>
                    <a:chExt cx="3251200" cy="812801"/>
                  </a:xfrm>
                </p:grpSpPr>
                <p:grpSp>
                  <p:nvGrpSpPr>
                    <p:cNvPr id="144" name="Group 19"/>
                    <p:cNvGrpSpPr/>
                    <p:nvPr/>
                  </p:nvGrpSpPr>
                  <p:grpSpPr>
                    <a:xfrm>
                      <a:off x="444500" y="1143000"/>
                      <a:ext cx="3251200" cy="406401"/>
                      <a:chOff x="444500" y="1143000"/>
                      <a:chExt cx="3251200" cy="406401"/>
                    </a:xfrm>
                  </p:grpSpPr>
                  <p:grpSp>
                    <p:nvGrpSpPr>
                      <p:cNvPr id="145" name="Group 13"/>
                      <p:cNvGrpSpPr/>
                      <p:nvPr/>
                    </p:nvGrpSpPr>
                    <p:grpSpPr>
                      <a:xfrm>
                        <a:off x="444500" y="1143000"/>
                        <a:ext cx="1625600" cy="406401"/>
                        <a:chOff x="444500" y="1143000"/>
                        <a:chExt cx="1625600" cy="406401"/>
                      </a:xfrm>
                    </p:grpSpPr>
                    <p:sp>
                      <p:nvSpPr>
                        <p:cNvPr id="150" name="Rectangle 8"/>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1" name="Rectangle 1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2" name="Rectangle 1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3" name="Rectangle 1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54" name="Group 14"/>
                      <p:cNvGrpSpPr/>
                      <p:nvPr/>
                    </p:nvGrpSpPr>
                    <p:grpSpPr>
                      <a:xfrm>
                        <a:off x="2070100" y="1143000"/>
                        <a:ext cx="1625600" cy="406401"/>
                        <a:chOff x="444500" y="1143000"/>
                        <a:chExt cx="1625600" cy="406401"/>
                      </a:xfrm>
                    </p:grpSpPr>
                    <p:sp>
                      <p:nvSpPr>
                        <p:cNvPr id="146" name="Rectangle 14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7" name="Rectangle 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8" name="Rectangle 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9" name="Rectangle 14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55" name="Group 20"/>
                    <p:cNvGrpSpPr/>
                    <p:nvPr/>
                  </p:nvGrpSpPr>
                  <p:grpSpPr>
                    <a:xfrm>
                      <a:off x="444500" y="1549400"/>
                      <a:ext cx="3251200" cy="406401"/>
                      <a:chOff x="444500" y="1143000"/>
                      <a:chExt cx="3251200" cy="406401"/>
                    </a:xfrm>
                  </p:grpSpPr>
                  <p:grpSp>
                    <p:nvGrpSpPr>
                      <p:cNvPr id="156" name="Group 13"/>
                      <p:cNvGrpSpPr/>
                      <p:nvPr/>
                    </p:nvGrpSpPr>
                    <p:grpSpPr>
                      <a:xfrm>
                        <a:off x="444500" y="1143000"/>
                        <a:ext cx="1625600" cy="406401"/>
                        <a:chOff x="444500" y="1143000"/>
                        <a:chExt cx="1625600" cy="406401"/>
                      </a:xfrm>
                    </p:grpSpPr>
                    <p:sp>
                      <p:nvSpPr>
                        <p:cNvPr id="140" name="Rectangle 27"/>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1" name="Rectangle 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2" name="Rectangle 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3" name="Rectangle 14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57" name="Group 14"/>
                      <p:cNvGrpSpPr/>
                      <p:nvPr/>
                    </p:nvGrpSpPr>
                    <p:grpSpPr>
                      <a:xfrm>
                        <a:off x="2070100" y="1143000"/>
                        <a:ext cx="1625600" cy="406400"/>
                        <a:chOff x="444500" y="1143000"/>
                        <a:chExt cx="1625600" cy="406400"/>
                      </a:xfrm>
                    </p:grpSpPr>
                    <p:sp>
                      <p:nvSpPr>
                        <p:cNvPr id="136" name="Rectangle 135"/>
                        <p:cNvSpPr/>
                        <p:nvPr/>
                      </p:nvSpPr>
                      <p:spPr bwMode="auto">
                        <a:xfrm>
                          <a:off x="444500"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7" name="Rectangle 136"/>
                        <p:cNvSpPr/>
                        <p:nvPr/>
                      </p:nvSpPr>
                      <p:spPr bwMode="auto">
                        <a:xfrm>
                          <a:off x="8509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8" name="Rectangle 137"/>
                        <p:cNvSpPr/>
                        <p:nvPr/>
                      </p:nvSpPr>
                      <p:spPr bwMode="auto">
                        <a:xfrm>
                          <a:off x="12573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9" name="Rectangle 26"/>
                        <p:cNvSpPr/>
                        <p:nvPr/>
                      </p:nvSpPr>
                      <p:spPr bwMode="auto">
                        <a:xfrm>
                          <a:off x="1663699"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158" name="Group 32"/>
                  <p:cNvGrpSpPr/>
                  <p:nvPr/>
                </p:nvGrpSpPr>
                <p:grpSpPr>
                  <a:xfrm>
                    <a:off x="444500" y="1955800"/>
                    <a:ext cx="3251200" cy="812802"/>
                    <a:chOff x="444500" y="1143000"/>
                    <a:chExt cx="3251200" cy="812802"/>
                  </a:xfrm>
                </p:grpSpPr>
                <p:grpSp>
                  <p:nvGrpSpPr>
                    <p:cNvPr id="159" name="Group 19"/>
                    <p:cNvGrpSpPr/>
                    <p:nvPr/>
                  </p:nvGrpSpPr>
                  <p:grpSpPr>
                    <a:xfrm>
                      <a:off x="444500" y="1143000"/>
                      <a:ext cx="3251200" cy="406401"/>
                      <a:chOff x="444500" y="1143000"/>
                      <a:chExt cx="3251200" cy="406401"/>
                    </a:xfrm>
                  </p:grpSpPr>
                  <p:grpSp>
                    <p:nvGrpSpPr>
                      <p:cNvPr id="168" name="Group 13"/>
                      <p:cNvGrpSpPr/>
                      <p:nvPr/>
                    </p:nvGrpSpPr>
                    <p:grpSpPr>
                      <a:xfrm>
                        <a:off x="444500" y="1143000"/>
                        <a:ext cx="1625600" cy="406401"/>
                        <a:chOff x="444500" y="1143000"/>
                        <a:chExt cx="1625600" cy="406401"/>
                      </a:xfrm>
                    </p:grpSpPr>
                    <p:sp>
                      <p:nvSpPr>
                        <p:cNvPr id="128" name="Rectangle 127"/>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9" name="Rectangle 1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0" name="Rectangle 1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1" name="Rectangle 13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69" name="Group 14"/>
                      <p:cNvGrpSpPr/>
                      <p:nvPr/>
                    </p:nvGrpSpPr>
                    <p:grpSpPr>
                      <a:xfrm>
                        <a:off x="2070100" y="1143000"/>
                        <a:ext cx="1625600" cy="406401"/>
                        <a:chOff x="444500" y="1143000"/>
                        <a:chExt cx="1625600" cy="406401"/>
                      </a:xfrm>
                    </p:grpSpPr>
                    <p:sp>
                      <p:nvSpPr>
                        <p:cNvPr id="124"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5" name="Rectangle 124"/>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6" name="Rectangle 125"/>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7" name="Rectangle 126"/>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78" name="Group 20"/>
                    <p:cNvGrpSpPr/>
                    <p:nvPr/>
                  </p:nvGrpSpPr>
                  <p:grpSpPr>
                    <a:xfrm>
                      <a:off x="444500" y="1549400"/>
                      <a:ext cx="3251200" cy="406402"/>
                      <a:chOff x="444500" y="1143000"/>
                      <a:chExt cx="3251200" cy="406402"/>
                    </a:xfrm>
                  </p:grpSpPr>
                  <p:grpSp>
                    <p:nvGrpSpPr>
                      <p:cNvPr id="179" name="Group 13"/>
                      <p:cNvGrpSpPr/>
                      <p:nvPr/>
                    </p:nvGrpSpPr>
                    <p:grpSpPr>
                      <a:xfrm>
                        <a:off x="444500" y="1143000"/>
                        <a:ext cx="1625600" cy="406401"/>
                        <a:chOff x="444500" y="1143000"/>
                        <a:chExt cx="1625600" cy="406401"/>
                      </a:xfrm>
                    </p:grpSpPr>
                    <p:sp>
                      <p:nvSpPr>
                        <p:cNvPr id="118" name="Rectangle 117"/>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9" name="Rectangle 11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0" name="Rectangle 11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1" name="Rectangle 12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80" name="Group 14"/>
                      <p:cNvGrpSpPr/>
                      <p:nvPr/>
                    </p:nvGrpSpPr>
                    <p:grpSpPr>
                      <a:xfrm>
                        <a:off x="2070100" y="1143002"/>
                        <a:ext cx="1625600" cy="406400"/>
                        <a:chOff x="444500" y="1143002"/>
                        <a:chExt cx="1625600" cy="406400"/>
                      </a:xfrm>
                    </p:grpSpPr>
                    <p:sp>
                      <p:nvSpPr>
                        <p:cNvPr id="114" name="Rectangle 113"/>
                        <p:cNvSpPr/>
                        <p:nvPr/>
                      </p:nvSpPr>
                      <p:spPr bwMode="auto">
                        <a:xfrm>
                          <a:off x="444500"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5" name="Rectangle 114"/>
                        <p:cNvSpPr/>
                        <p:nvPr/>
                      </p:nvSpPr>
                      <p:spPr bwMode="auto">
                        <a:xfrm>
                          <a:off x="8509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6" name="Rectangle 115"/>
                        <p:cNvSpPr/>
                        <p:nvPr/>
                      </p:nvSpPr>
                      <p:spPr bwMode="auto">
                        <a:xfrm>
                          <a:off x="12573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7" name="Rectangle 116"/>
                        <p:cNvSpPr/>
                        <p:nvPr/>
                      </p:nvSpPr>
                      <p:spPr bwMode="auto">
                        <a:xfrm>
                          <a:off x="1663699"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grpSp>
          <p:nvGrpSpPr>
            <p:cNvPr id="181" name="Group 200"/>
            <p:cNvGrpSpPr/>
            <p:nvPr/>
          </p:nvGrpSpPr>
          <p:grpSpPr>
            <a:xfrm>
              <a:off x="700743" y="3619585"/>
              <a:ext cx="3239478" cy="1620132"/>
              <a:chOff x="700743" y="2000335"/>
              <a:chExt cx="3239478" cy="1620132"/>
            </a:xfrm>
          </p:grpSpPr>
          <p:grpSp>
            <p:nvGrpSpPr>
              <p:cNvPr id="190" name="Group 103"/>
              <p:cNvGrpSpPr/>
              <p:nvPr/>
            </p:nvGrpSpPr>
            <p:grpSpPr>
              <a:xfrm>
                <a:off x="700743" y="2000773"/>
                <a:ext cx="1619694" cy="1619696"/>
                <a:chOff x="444500" y="1143000"/>
                <a:chExt cx="3251200" cy="3251200"/>
              </a:xfrm>
            </p:grpSpPr>
            <p:grpSp>
              <p:nvGrpSpPr>
                <p:cNvPr id="191" name="Group 55"/>
                <p:cNvGrpSpPr/>
                <p:nvPr/>
              </p:nvGrpSpPr>
              <p:grpSpPr>
                <a:xfrm>
                  <a:off x="444500" y="1143000"/>
                  <a:ext cx="3251200" cy="1625600"/>
                  <a:chOff x="444500" y="1143000"/>
                  <a:chExt cx="3251200" cy="1625600"/>
                </a:xfrm>
              </p:grpSpPr>
              <p:grpSp>
                <p:nvGrpSpPr>
                  <p:cNvPr id="200" name="Group 31"/>
                  <p:cNvGrpSpPr/>
                  <p:nvPr/>
                </p:nvGrpSpPr>
                <p:grpSpPr>
                  <a:xfrm>
                    <a:off x="444500" y="1143000"/>
                    <a:ext cx="3251200" cy="812800"/>
                    <a:chOff x="444500" y="1143000"/>
                    <a:chExt cx="3251200" cy="812800"/>
                  </a:xfrm>
                </p:grpSpPr>
                <p:grpSp>
                  <p:nvGrpSpPr>
                    <p:cNvPr id="201" name="Group 19"/>
                    <p:cNvGrpSpPr/>
                    <p:nvPr/>
                  </p:nvGrpSpPr>
                  <p:grpSpPr>
                    <a:xfrm>
                      <a:off x="444500" y="1143000"/>
                      <a:ext cx="3251200" cy="406400"/>
                      <a:chOff x="444500" y="1143000"/>
                      <a:chExt cx="3251200" cy="406400"/>
                    </a:xfrm>
                  </p:grpSpPr>
                  <p:grpSp>
                    <p:nvGrpSpPr>
                      <p:cNvPr id="202" name="Group 13"/>
                      <p:cNvGrpSpPr/>
                      <p:nvPr/>
                    </p:nvGrpSpPr>
                    <p:grpSpPr>
                      <a:xfrm>
                        <a:off x="444500" y="1143000"/>
                        <a:ext cx="1625600" cy="406400"/>
                        <a:chOff x="444500" y="1143000"/>
                        <a:chExt cx="1625600" cy="406400"/>
                      </a:xfrm>
                    </p:grpSpPr>
                    <p:sp>
                      <p:nvSpPr>
                        <p:cNvPr id="388" name="Rectangle 8"/>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9" name="Rectangle 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0" name="Rectangle 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1" name="Rectangle 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03" name="Group 14"/>
                      <p:cNvGrpSpPr/>
                      <p:nvPr/>
                    </p:nvGrpSpPr>
                    <p:grpSpPr>
                      <a:xfrm>
                        <a:off x="2070100" y="1143000"/>
                        <a:ext cx="1625600" cy="406400"/>
                        <a:chOff x="444500" y="1143000"/>
                        <a:chExt cx="1625600" cy="406400"/>
                      </a:xfrm>
                    </p:grpSpPr>
                    <p:sp>
                      <p:nvSpPr>
                        <p:cNvPr id="384"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5" name="Rectangle 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6" name="Rectangle 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7" name="Rectangle 1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04" name="Group 20"/>
                    <p:cNvGrpSpPr/>
                    <p:nvPr/>
                  </p:nvGrpSpPr>
                  <p:grpSpPr>
                    <a:xfrm>
                      <a:off x="444500" y="1549400"/>
                      <a:ext cx="3251200" cy="406400"/>
                      <a:chOff x="444500" y="1143000"/>
                      <a:chExt cx="3251200" cy="406400"/>
                    </a:xfrm>
                  </p:grpSpPr>
                  <p:grpSp>
                    <p:nvGrpSpPr>
                      <p:cNvPr id="205" name="Group 13"/>
                      <p:cNvGrpSpPr/>
                      <p:nvPr/>
                    </p:nvGrpSpPr>
                    <p:grpSpPr>
                      <a:xfrm>
                        <a:off x="444500" y="1143000"/>
                        <a:ext cx="1625600" cy="406400"/>
                        <a:chOff x="444500" y="1143000"/>
                        <a:chExt cx="1625600" cy="406400"/>
                      </a:xfrm>
                    </p:grpSpPr>
                    <p:sp>
                      <p:nvSpPr>
                        <p:cNvPr id="378" name="Rectangle 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9" name="Rectangle 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0" name="Rectangle 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1" name="Rectangle 30"/>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06" name="Group 14"/>
                      <p:cNvGrpSpPr/>
                      <p:nvPr/>
                    </p:nvGrpSpPr>
                    <p:grpSpPr>
                      <a:xfrm>
                        <a:off x="2070100" y="1143000"/>
                        <a:ext cx="1625600" cy="406400"/>
                        <a:chOff x="444500" y="1143000"/>
                        <a:chExt cx="1625600" cy="406400"/>
                      </a:xfrm>
                    </p:grpSpPr>
                    <p:sp>
                      <p:nvSpPr>
                        <p:cNvPr id="374" name="Rectangle 23"/>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5" name="Rectangle 24"/>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6" name="Rectangle 25"/>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7" name="Rectangle 2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207" name="Group 32"/>
                  <p:cNvGrpSpPr/>
                  <p:nvPr/>
                </p:nvGrpSpPr>
                <p:grpSpPr>
                  <a:xfrm>
                    <a:off x="444500" y="1955800"/>
                    <a:ext cx="3251200" cy="812800"/>
                    <a:chOff x="444500" y="1143000"/>
                    <a:chExt cx="3251200" cy="812800"/>
                  </a:xfrm>
                </p:grpSpPr>
                <p:grpSp>
                  <p:nvGrpSpPr>
                    <p:cNvPr id="208" name="Group 19"/>
                    <p:cNvGrpSpPr/>
                    <p:nvPr/>
                  </p:nvGrpSpPr>
                  <p:grpSpPr>
                    <a:xfrm>
                      <a:off x="444500" y="1143000"/>
                      <a:ext cx="3251200" cy="406400"/>
                      <a:chOff x="444500" y="1143000"/>
                      <a:chExt cx="3251200" cy="406400"/>
                    </a:xfrm>
                  </p:grpSpPr>
                  <p:grpSp>
                    <p:nvGrpSpPr>
                      <p:cNvPr id="209" name="Group 13"/>
                      <p:cNvGrpSpPr/>
                      <p:nvPr/>
                    </p:nvGrpSpPr>
                    <p:grpSpPr>
                      <a:xfrm>
                        <a:off x="444500" y="1143000"/>
                        <a:ext cx="1625600" cy="406400"/>
                        <a:chOff x="444500" y="1143000"/>
                        <a:chExt cx="1625600" cy="406400"/>
                      </a:xfrm>
                    </p:grpSpPr>
                    <p:sp>
                      <p:nvSpPr>
                        <p:cNvPr id="366" name="Rectangle 36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7" name="Rectangle 5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8" name="Rectangle 5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9" name="Rectangle 5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10" name="Group 14"/>
                      <p:cNvGrpSpPr/>
                      <p:nvPr/>
                    </p:nvGrpSpPr>
                    <p:grpSpPr>
                      <a:xfrm>
                        <a:off x="2070100" y="1143000"/>
                        <a:ext cx="1625600" cy="406400"/>
                        <a:chOff x="444500" y="1143000"/>
                        <a:chExt cx="1625600" cy="406400"/>
                      </a:xfrm>
                    </p:grpSpPr>
                    <p:sp>
                      <p:nvSpPr>
                        <p:cNvPr id="362"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3" name="Rectangle 36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4" name="Rectangle 36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5" name="Rectangle 36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11" name="Group 20"/>
                    <p:cNvGrpSpPr/>
                    <p:nvPr/>
                  </p:nvGrpSpPr>
                  <p:grpSpPr>
                    <a:xfrm>
                      <a:off x="444500" y="1549400"/>
                      <a:ext cx="3251200" cy="406400"/>
                      <a:chOff x="444500" y="1143000"/>
                      <a:chExt cx="3251200" cy="406400"/>
                    </a:xfrm>
                  </p:grpSpPr>
                  <p:grpSp>
                    <p:nvGrpSpPr>
                      <p:cNvPr id="220" name="Group 13"/>
                      <p:cNvGrpSpPr/>
                      <p:nvPr/>
                    </p:nvGrpSpPr>
                    <p:grpSpPr>
                      <a:xfrm>
                        <a:off x="444500" y="1143000"/>
                        <a:ext cx="1625600" cy="406400"/>
                        <a:chOff x="444500" y="1143000"/>
                        <a:chExt cx="1625600" cy="406400"/>
                      </a:xfrm>
                    </p:grpSpPr>
                    <p:sp>
                      <p:nvSpPr>
                        <p:cNvPr id="356" name="Rectangle 35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7" name="Rectangle 4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8" name="Rectangle 4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9" name="Rectangle 35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21" name="Group 14"/>
                      <p:cNvGrpSpPr/>
                      <p:nvPr/>
                    </p:nvGrpSpPr>
                    <p:grpSpPr>
                      <a:xfrm>
                        <a:off x="2070100" y="1143000"/>
                        <a:ext cx="1625600" cy="406400"/>
                        <a:chOff x="444500" y="1143000"/>
                        <a:chExt cx="1625600" cy="406400"/>
                      </a:xfrm>
                    </p:grpSpPr>
                    <p:sp>
                      <p:nvSpPr>
                        <p:cNvPr id="352" name="Rectangle 351"/>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3" name="Rectangle 352"/>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4" name="Rectangle 353"/>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5" name="Rectangle 35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230" name="Group 56"/>
                <p:cNvGrpSpPr/>
                <p:nvPr/>
              </p:nvGrpSpPr>
              <p:grpSpPr>
                <a:xfrm>
                  <a:off x="444500" y="2768600"/>
                  <a:ext cx="3251200" cy="1625600"/>
                  <a:chOff x="444500" y="1143000"/>
                  <a:chExt cx="3251200" cy="1625600"/>
                </a:xfrm>
              </p:grpSpPr>
              <p:grpSp>
                <p:nvGrpSpPr>
                  <p:cNvPr id="231" name="Group 31"/>
                  <p:cNvGrpSpPr/>
                  <p:nvPr/>
                </p:nvGrpSpPr>
                <p:grpSpPr>
                  <a:xfrm>
                    <a:off x="444500" y="1143000"/>
                    <a:ext cx="3251200" cy="812800"/>
                    <a:chOff x="444500" y="1143000"/>
                    <a:chExt cx="3251200" cy="812800"/>
                  </a:xfrm>
                </p:grpSpPr>
                <p:grpSp>
                  <p:nvGrpSpPr>
                    <p:cNvPr id="232" name="Group 19"/>
                    <p:cNvGrpSpPr/>
                    <p:nvPr/>
                  </p:nvGrpSpPr>
                  <p:grpSpPr>
                    <a:xfrm>
                      <a:off x="444500" y="1143000"/>
                      <a:ext cx="3251200" cy="406400"/>
                      <a:chOff x="444500" y="1143000"/>
                      <a:chExt cx="3251200" cy="406400"/>
                    </a:xfrm>
                  </p:grpSpPr>
                  <p:grpSp>
                    <p:nvGrpSpPr>
                      <p:cNvPr id="233" name="Group 13"/>
                      <p:cNvGrpSpPr/>
                      <p:nvPr/>
                    </p:nvGrpSpPr>
                    <p:grpSpPr>
                      <a:xfrm>
                        <a:off x="444500" y="1143000"/>
                        <a:ext cx="1625600" cy="406400"/>
                        <a:chOff x="444500" y="1143000"/>
                        <a:chExt cx="1625600" cy="406400"/>
                      </a:xfrm>
                    </p:grpSpPr>
                    <p:sp>
                      <p:nvSpPr>
                        <p:cNvPr id="342" name="Rectangle 8"/>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3" name="Rectangle 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4" name="Rectangle 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5" name="Rectangle 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42" name="Group 14"/>
                      <p:cNvGrpSpPr/>
                      <p:nvPr/>
                    </p:nvGrpSpPr>
                    <p:grpSpPr>
                      <a:xfrm>
                        <a:off x="2070100" y="1143000"/>
                        <a:ext cx="1625600" cy="406400"/>
                        <a:chOff x="444500" y="1143000"/>
                        <a:chExt cx="1625600" cy="406400"/>
                      </a:xfrm>
                    </p:grpSpPr>
                    <p:sp>
                      <p:nvSpPr>
                        <p:cNvPr id="338" name="Rectangle 33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9" name="Rectangle 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0" name="Rectangle 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1" name="Rectangle 98"/>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43" name="Group 20"/>
                    <p:cNvGrpSpPr/>
                    <p:nvPr/>
                  </p:nvGrpSpPr>
                  <p:grpSpPr>
                    <a:xfrm>
                      <a:off x="444500" y="1549400"/>
                      <a:ext cx="3251200" cy="406400"/>
                      <a:chOff x="444500" y="1143000"/>
                      <a:chExt cx="3251200" cy="406400"/>
                    </a:xfrm>
                  </p:grpSpPr>
                  <p:grpSp>
                    <p:nvGrpSpPr>
                      <p:cNvPr id="252" name="Group 13"/>
                      <p:cNvGrpSpPr/>
                      <p:nvPr/>
                    </p:nvGrpSpPr>
                    <p:grpSpPr>
                      <a:xfrm>
                        <a:off x="444500" y="1143000"/>
                        <a:ext cx="1625600" cy="406400"/>
                        <a:chOff x="444500" y="1143000"/>
                        <a:chExt cx="1625600" cy="406400"/>
                      </a:xfrm>
                    </p:grpSpPr>
                    <p:sp>
                      <p:nvSpPr>
                        <p:cNvPr id="332" name="Rectangle 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3" name="Rectangle 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4" name="Rectangle 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5" name="Rectangle 334"/>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53" name="Group 14"/>
                      <p:cNvGrpSpPr/>
                      <p:nvPr/>
                    </p:nvGrpSpPr>
                    <p:grpSpPr>
                      <a:xfrm>
                        <a:off x="2070100" y="1143000"/>
                        <a:ext cx="1625600" cy="406400"/>
                        <a:chOff x="444500" y="1143000"/>
                        <a:chExt cx="1625600" cy="406400"/>
                      </a:xfrm>
                    </p:grpSpPr>
                    <p:sp>
                      <p:nvSpPr>
                        <p:cNvPr id="328" name="Rectangle 32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9" name="Rectangle 32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0" name="Rectangle 32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1" name="Rectangle 2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254" name="Group 32"/>
                  <p:cNvGrpSpPr/>
                  <p:nvPr/>
                </p:nvGrpSpPr>
                <p:grpSpPr>
                  <a:xfrm>
                    <a:off x="444500" y="1955800"/>
                    <a:ext cx="3251200" cy="812800"/>
                    <a:chOff x="444500" y="1143000"/>
                    <a:chExt cx="3251200" cy="812800"/>
                  </a:xfrm>
                </p:grpSpPr>
                <p:grpSp>
                  <p:nvGrpSpPr>
                    <p:cNvPr id="255" name="Group 19"/>
                    <p:cNvGrpSpPr/>
                    <p:nvPr/>
                  </p:nvGrpSpPr>
                  <p:grpSpPr>
                    <a:xfrm>
                      <a:off x="444500" y="1143000"/>
                      <a:ext cx="3251200" cy="406400"/>
                      <a:chOff x="444500" y="1143000"/>
                      <a:chExt cx="3251200" cy="406400"/>
                    </a:xfrm>
                  </p:grpSpPr>
                  <p:grpSp>
                    <p:nvGrpSpPr>
                      <p:cNvPr id="256" name="Group 13"/>
                      <p:cNvGrpSpPr/>
                      <p:nvPr/>
                    </p:nvGrpSpPr>
                    <p:grpSpPr>
                      <a:xfrm>
                        <a:off x="444500" y="1143000"/>
                        <a:ext cx="1625600" cy="406400"/>
                        <a:chOff x="444500" y="1143000"/>
                        <a:chExt cx="1625600" cy="406400"/>
                      </a:xfrm>
                    </p:grpSpPr>
                    <p:sp>
                      <p:nvSpPr>
                        <p:cNvPr id="320" name="Rectangle 7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1" name="Rectangle 78"/>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2" name="Rectangle 79"/>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3" name="Rectangle 32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57" name="Group 14"/>
                      <p:cNvGrpSpPr/>
                      <p:nvPr/>
                    </p:nvGrpSpPr>
                    <p:grpSpPr>
                      <a:xfrm>
                        <a:off x="2070100" y="1143000"/>
                        <a:ext cx="1625600" cy="406400"/>
                        <a:chOff x="444500" y="1143000"/>
                        <a:chExt cx="1625600" cy="406400"/>
                      </a:xfrm>
                    </p:grpSpPr>
                    <p:sp>
                      <p:nvSpPr>
                        <p:cNvPr id="316" name="Rectangle 1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7" name="Rectangle 31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8" name="Rectangle 31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9" name="Rectangle 7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66" name="Group 20"/>
                    <p:cNvGrpSpPr/>
                    <p:nvPr/>
                  </p:nvGrpSpPr>
                  <p:grpSpPr>
                    <a:xfrm>
                      <a:off x="444500" y="1549400"/>
                      <a:ext cx="3251200" cy="406400"/>
                      <a:chOff x="444500" y="1143000"/>
                      <a:chExt cx="3251200" cy="406400"/>
                    </a:xfrm>
                  </p:grpSpPr>
                  <p:grpSp>
                    <p:nvGrpSpPr>
                      <p:cNvPr id="267" name="Group 13"/>
                      <p:cNvGrpSpPr/>
                      <p:nvPr/>
                    </p:nvGrpSpPr>
                    <p:grpSpPr>
                      <a:xfrm>
                        <a:off x="444500" y="1143000"/>
                        <a:ext cx="1625600" cy="406400"/>
                        <a:chOff x="444500" y="1143000"/>
                        <a:chExt cx="1625600" cy="406400"/>
                      </a:xfrm>
                    </p:grpSpPr>
                    <p:sp>
                      <p:nvSpPr>
                        <p:cNvPr id="310" name="Rectangle 67"/>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1" name="Rectangle 310"/>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2" name="Rectangle 311"/>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3" name="Rectangle 312"/>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76" name="Group 14"/>
                      <p:cNvGrpSpPr/>
                      <p:nvPr/>
                    </p:nvGrpSpPr>
                    <p:grpSpPr>
                      <a:xfrm>
                        <a:off x="2070100" y="1143000"/>
                        <a:ext cx="1625600" cy="406400"/>
                        <a:chOff x="444500" y="1143000"/>
                        <a:chExt cx="1625600" cy="406400"/>
                      </a:xfrm>
                    </p:grpSpPr>
                    <p:sp>
                      <p:nvSpPr>
                        <p:cNvPr id="306" name="Rectangle 305"/>
                        <p:cNvSpPr/>
                        <p:nvPr/>
                      </p:nvSpPr>
                      <p:spPr bwMode="auto">
                        <a:xfrm>
                          <a:off x="4445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7" name="Rectangle 306"/>
                        <p:cNvSpPr/>
                        <p:nvPr/>
                      </p:nvSpPr>
                      <p:spPr bwMode="auto">
                        <a:xfrm>
                          <a:off x="8509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8" name="Rectangle 307"/>
                        <p:cNvSpPr/>
                        <p:nvPr/>
                      </p:nvSpPr>
                      <p:spPr bwMode="auto">
                        <a:xfrm>
                          <a:off x="12573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9" name="Rectangle 66"/>
                        <p:cNvSpPr/>
                        <p:nvPr/>
                      </p:nvSpPr>
                      <p:spPr bwMode="auto">
                        <a:xfrm>
                          <a:off x="1663700" y="1143000"/>
                          <a:ext cx="406400"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nvGrpSpPr>
              <p:cNvPr id="277" name="Group 104"/>
              <p:cNvGrpSpPr/>
              <p:nvPr/>
            </p:nvGrpSpPr>
            <p:grpSpPr>
              <a:xfrm>
                <a:off x="2320527" y="2000335"/>
                <a:ext cx="1619694" cy="1619695"/>
                <a:chOff x="444500" y="1143000"/>
                <a:chExt cx="3251200" cy="3251202"/>
              </a:xfrm>
            </p:grpSpPr>
            <p:grpSp>
              <p:nvGrpSpPr>
                <p:cNvPr id="278" name="Group 55"/>
                <p:cNvGrpSpPr/>
                <p:nvPr/>
              </p:nvGrpSpPr>
              <p:grpSpPr>
                <a:xfrm>
                  <a:off x="444500" y="1143000"/>
                  <a:ext cx="3251200" cy="1625602"/>
                  <a:chOff x="444500" y="1143000"/>
                  <a:chExt cx="3251200" cy="1625602"/>
                </a:xfrm>
              </p:grpSpPr>
              <p:grpSp>
                <p:nvGrpSpPr>
                  <p:cNvPr id="279" name="Group 31"/>
                  <p:cNvGrpSpPr/>
                  <p:nvPr/>
                </p:nvGrpSpPr>
                <p:grpSpPr>
                  <a:xfrm>
                    <a:off x="444500" y="1143000"/>
                    <a:ext cx="3251200" cy="812801"/>
                    <a:chOff x="444500" y="1143000"/>
                    <a:chExt cx="3251200" cy="812801"/>
                  </a:xfrm>
                </p:grpSpPr>
                <p:grpSp>
                  <p:nvGrpSpPr>
                    <p:cNvPr id="288" name="Group 19"/>
                    <p:cNvGrpSpPr/>
                    <p:nvPr/>
                  </p:nvGrpSpPr>
                  <p:grpSpPr>
                    <a:xfrm>
                      <a:off x="444500" y="1143000"/>
                      <a:ext cx="3251200" cy="406401"/>
                      <a:chOff x="444500" y="1143000"/>
                      <a:chExt cx="3251200" cy="406401"/>
                    </a:xfrm>
                  </p:grpSpPr>
                  <p:grpSp>
                    <p:nvGrpSpPr>
                      <p:cNvPr id="289" name="Group 13"/>
                      <p:cNvGrpSpPr/>
                      <p:nvPr/>
                    </p:nvGrpSpPr>
                    <p:grpSpPr>
                      <a:xfrm>
                        <a:off x="444500" y="1143000"/>
                        <a:ext cx="1625600" cy="406401"/>
                        <a:chOff x="444500" y="1143000"/>
                        <a:chExt cx="1625600" cy="406401"/>
                      </a:xfrm>
                    </p:grpSpPr>
                    <p:sp>
                      <p:nvSpPr>
                        <p:cNvPr id="294" name="Rectangle 8"/>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5" name="Rectangle 1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6" name="Rectangle 1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7" name="Rectangle 1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98" name="Group 14"/>
                      <p:cNvGrpSpPr/>
                      <p:nvPr/>
                    </p:nvGrpSpPr>
                    <p:grpSpPr>
                      <a:xfrm>
                        <a:off x="2070100" y="1143000"/>
                        <a:ext cx="1625600" cy="406401"/>
                        <a:chOff x="444500" y="1143000"/>
                        <a:chExt cx="1625600" cy="406401"/>
                      </a:xfrm>
                    </p:grpSpPr>
                    <p:sp>
                      <p:nvSpPr>
                        <p:cNvPr id="290"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1" name="Rectangle 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2" name="Rectangle 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3" name="Rectangle 1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299" name="Group 20"/>
                    <p:cNvGrpSpPr/>
                    <p:nvPr/>
                  </p:nvGrpSpPr>
                  <p:grpSpPr>
                    <a:xfrm>
                      <a:off x="444500" y="1549400"/>
                      <a:ext cx="3251200" cy="406401"/>
                      <a:chOff x="444500" y="1143000"/>
                      <a:chExt cx="3251200" cy="406401"/>
                    </a:xfrm>
                  </p:grpSpPr>
                  <p:grpSp>
                    <p:nvGrpSpPr>
                      <p:cNvPr id="300" name="Group 13"/>
                      <p:cNvGrpSpPr/>
                      <p:nvPr/>
                    </p:nvGrpSpPr>
                    <p:grpSpPr>
                      <a:xfrm>
                        <a:off x="444500" y="1143000"/>
                        <a:ext cx="1625600" cy="406401"/>
                        <a:chOff x="444500" y="1143000"/>
                        <a:chExt cx="1625600" cy="406401"/>
                      </a:xfrm>
                    </p:grpSpPr>
                    <p:sp>
                      <p:nvSpPr>
                        <p:cNvPr id="284" name="Rectangle 283"/>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5" name="Rectangle 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6" name="Rectangle 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7" name="Rectangle 3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01" name="Group 14"/>
                      <p:cNvGrpSpPr/>
                      <p:nvPr/>
                    </p:nvGrpSpPr>
                    <p:grpSpPr>
                      <a:xfrm>
                        <a:off x="2070100" y="1143000"/>
                        <a:ext cx="1625600" cy="406400"/>
                        <a:chOff x="444500" y="1143000"/>
                        <a:chExt cx="1625600" cy="406400"/>
                      </a:xfrm>
                    </p:grpSpPr>
                    <p:sp>
                      <p:nvSpPr>
                        <p:cNvPr id="280" name="Rectangle 279"/>
                        <p:cNvSpPr/>
                        <p:nvPr/>
                      </p:nvSpPr>
                      <p:spPr bwMode="auto">
                        <a:xfrm>
                          <a:off x="444500"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1" name="Rectangle 280"/>
                        <p:cNvSpPr/>
                        <p:nvPr/>
                      </p:nvSpPr>
                      <p:spPr bwMode="auto">
                        <a:xfrm>
                          <a:off x="8509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2" name="Rectangle 281"/>
                        <p:cNvSpPr/>
                        <p:nvPr/>
                      </p:nvSpPr>
                      <p:spPr bwMode="auto">
                        <a:xfrm>
                          <a:off x="12573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3" name="Rectangle 282"/>
                        <p:cNvSpPr/>
                        <p:nvPr/>
                      </p:nvSpPr>
                      <p:spPr bwMode="auto">
                        <a:xfrm>
                          <a:off x="1663699"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302" name="Group 32"/>
                  <p:cNvGrpSpPr/>
                  <p:nvPr/>
                </p:nvGrpSpPr>
                <p:grpSpPr>
                  <a:xfrm>
                    <a:off x="444500" y="1955800"/>
                    <a:ext cx="3251200" cy="812802"/>
                    <a:chOff x="444500" y="1143000"/>
                    <a:chExt cx="3251200" cy="812802"/>
                  </a:xfrm>
                </p:grpSpPr>
                <p:grpSp>
                  <p:nvGrpSpPr>
                    <p:cNvPr id="303" name="Group 19"/>
                    <p:cNvGrpSpPr/>
                    <p:nvPr/>
                  </p:nvGrpSpPr>
                  <p:grpSpPr>
                    <a:xfrm>
                      <a:off x="444500" y="1143000"/>
                      <a:ext cx="3251200" cy="406401"/>
                      <a:chOff x="444500" y="1143000"/>
                      <a:chExt cx="3251200" cy="406401"/>
                    </a:xfrm>
                  </p:grpSpPr>
                  <p:grpSp>
                    <p:nvGrpSpPr>
                      <p:cNvPr id="304" name="Group 13"/>
                      <p:cNvGrpSpPr/>
                      <p:nvPr/>
                    </p:nvGrpSpPr>
                    <p:grpSpPr>
                      <a:xfrm>
                        <a:off x="444500" y="1143000"/>
                        <a:ext cx="1625600" cy="406401"/>
                        <a:chOff x="444500" y="1143000"/>
                        <a:chExt cx="1625600" cy="406401"/>
                      </a:xfrm>
                    </p:grpSpPr>
                    <p:sp>
                      <p:nvSpPr>
                        <p:cNvPr id="272" name="Rectangle 51"/>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3" name="Rectangle 52"/>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4" name="Rectangle 53"/>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5" name="Rectangle 54"/>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305" name="Group 14"/>
                      <p:cNvGrpSpPr/>
                      <p:nvPr/>
                    </p:nvGrpSpPr>
                    <p:grpSpPr>
                      <a:xfrm>
                        <a:off x="2070100" y="1143000"/>
                        <a:ext cx="1625600" cy="406401"/>
                        <a:chOff x="444500" y="1143000"/>
                        <a:chExt cx="1625600" cy="406401"/>
                      </a:xfrm>
                    </p:grpSpPr>
                    <p:sp>
                      <p:nvSpPr>
                        <p:cNvPr id="268"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9" name="Rectangle 26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0" name="Rectangle 26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1" name="Rectangle 5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314" name="Group 20"/>
                    <p:cNvGrpSpPr/>
                    <p:nvPr/>
                  </p:nvGrpSpPr>
                  <p:grpSpPr>
                    <a:xfrm>
                      <a:off x="444500" y="1549400"/>
                      <a:ext cx="3251200" cy="406402"/>
                      <a:chOff x="444500" y="1143000"/>
                      <a:chExt cx="3251200" cy="406402"/>
                    </a:xfrm>
                  </p:grpSpPr>
                  <p:grpSp>
                    <p:nvGrpSpPr>
                      <p:cNvPr id="315" name="Group 13"/>
                      <p:cNvGrpSpPr/>
                      <p:nvPr/>
                    </p:nvGrpSpPr>
                    <p:grpSpPr>
                      <a:xfrm>
                        <a:off x="444500" y="1143000"/>
                        <a:ext cx="1625600" cy="406401"/>
                        <a:chOff x="444500" y="1143000"/>
                        <a:chExt cx="1625600" cy="406401"/>
                      </a:xfrm>
                    </p:grpSpPr>
                    <p:sp>
                      <p:nvSpPr>
                        <p:cNvPr id="262" name="Rectangle 41"/>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3" name="Rectangle 262"/>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4" name="Rectangle 263"/>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5" name="Rectangle 264"/>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89440" name="Group 14"/>
                      <p:cNvGrpSpPr/>
                      <p:nvPr/>
                    </p:nvGrpSpPr>
                    <p:grpSpPr>
                      <a:xfrm>
                        <a:off x="2070100" y="1143002"/>
                        <a:ext cx="1625600" cy="406400"/>
                        <a:chOff x="444500" y="1143002"/>
                        <a:chExt cx="1625600" cy="406400"/>
                      </a:xfrm>
                    </p:grpSpPr>
                    <p:sp>
                      <p:nvSpPr>
                        <p:cNvPr id="258" name="Rectangle 257"/>
                        <p:cNvSpPr/>
                        <p:nvPr/>
                      </p:nvSpPr>
                      <p:spPr bwMode="auto">
                        <a:xfrm>
                          <a:off x="444500"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9" name="Rectangle 258"/>
                        <p:cNvSpPr/>
                        <p:nvPr/>
                      </p:nvSpPr>
                      <p:spPr bwMode="auto">
                        <a:xfrm>
                          <a:off x="8509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0" name="Rectangle 259"/>
                        <p:cNvSpPr/>
                        <p:nvPr/>
                      </p:nvSpPr>
                      <p:spPr bwMode="auto">
                        <a:xfrm>
                          <a:off x="12573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1" name="Rectangle 40"/>
                        <p:cNvSpPr/>
                        <p:nvPr/>
                      </p:nvSpPr>
                      <p:spPr bwMode="auto">
                        <a:xfrm>
                          <a:off x="1663699"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nvGrpSpPr>
                <p:cNvPr id="189441" name="Group 56"/>
                <p:cNvGrpSpPr/>
                <p:nvPr/>
              </p:nvGrpSpPr>
              <p:grpSpPr>
                <a:xfrm>
                  <a:off x="444500" y="2768600"/>
                  <a:ext cx="3251200" cy="1625602"/>
                  <a:chOff x="444500" y="1143000"/>
                  <a:chExt cx="3251200" cy="1625602"/>
                </a:xfrm>
              </p:grpSpPr>
              <p:grpSp>
                <p:nvGrpSpPr>
                  <p:cNvPr id="189442" name="Group 31"/>
                  <p:cNvGrpSpPr/>
                  <p:nvPr/>
                </p:nvGrpSpPr>
                <p:grpSpPr>
                  <a:xfrm>
                    <a:off x="444500" y="1143000"/>
                    <a:ext cx="3251200" cy="812801"/>
                    <a:chOff x="444500" y="1143000"/>
                    <a:chExt cx="3251200" cy="812801"/>
                  </a:xfrm>
                </p:grpSpPr>
                <p:grpSp>
                  <p:nvGrpSpPr>
                    <p:cNvPr id="189444" name="Group 19"/>
                    <p:cNvGrpSpPr/>
                    <p:nvPr/>
                  </p:nvGrpSpPr>
                  <p:grpSpPr>
                    <a:xfrm>
                      <a:off x="444500" y="1143000"/>
                      <a:ext cx="3251200" cy="406401"/>
                      <a:chOff x="444500" y="1143000"/>
                      <a:chExt cx="3251200" cy="406401"/>
                    </a:xfrm>
                  </p:grpSpPr>
                  <p:grpSp>
                    <p:nvGrpSpPr>
                      <p:cNvPr id="189445" name="Group 13"/>
                      <p:cNvGrpSpPr/>
                      <p:nvPr/>
                    </p:nvGrpSpPr>
                    <p:grpSpPr>
                      <a:xfrm>
                        <a:off x="444500" y="1143000"/>
                        <a:ext cx="1625600" cy="406401"/>
                        <a:chOff x="444500" y="1143000"/>
                        <a:chExt cx="1625600" cy="406401"/>
                      </a:xfrm>
                    </p:grpSpPr>
                    <p:sp>
                      <p:nvSpPr>
                        <p:cNvPr id="248" name="Rectangle 8"/>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9" name="Rectangle 10"/>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0" name="Rectangle 11"/>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1" name="Rectangle 12"/>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89446" name="Group 14"/>
                      <p:cNvGrpSpPr/>
                      <p:nvPr/>
                    </p:nvGrpSpPr>
                    <p:grpSpPr>
                      <a:xfrm>
                        <a:off x="2070100" y="1143000"/>
                        <a:ext cx="1625600" cy="406401"/>
                        <a:chOff x="444500" y="1143000"/>
                        <a:chExt cx="1625600" cy="406401"/>
                      </a:xfrm>
                    </p:grpSpPr>
                    <p:sp>
                      <p:nvSpPr>
                        <p:cNvPr id="244" name="Rectangle 243"/>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5" name="Rectangle 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6" name="Rectangle 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7" name="Rectangle 246"/>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89447" name="Group 20"/>
                    <p:cNvGrpSpPr/>
                    <p:nvPr/>
                  </p:nvGrpSpPr>
                  <p:grpSpPr>
                    <a:xfrm>
                      <a:off x="444500" y="1549400"/>
                      <a:ext cx="3251200" cy="406401"/>
                      <a:chOff x="444500" y="1143000"/>
                      <a:chExt cx="3251200" cy="406401"/>
                    </a:xfrm>
                  </p:grpSpPr>
                  <p:grpSp>
                    <p:nvGrpSpPr>
                      <p:cNvPr id="189448" name="Group 13"/>
                      <p:cNvGrpSpPr/>
                      <p:nvPr/>
                    </p:nvGrpSpPr>
                    <p:grpSpPr>
                      <a:xfrm>
                        <a:off x="444500" y="1143000"/>
                        <a:ext cx="1625600" cy="406401"/>
                        <a:chOff x="444500" y="1143000"/>
                        <a:chExt cx="1625600" cy="406401"/>
                      </a:xfrm>
                    </p:grpSpPr>
                    <p:sp>
                      <p:nvSpPr>
                        <p:cNvPr id="238" name="Rectangle 27"/>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9" name="Rectangle 28"/>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0" name="Rectangle 29"/>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1" name="Rectangle 240"/>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89449" name="Group 14"/>
                      <p:cNvGrpSpPr/>
                      <p:nvPr/>
                    </p:nvGrpSpPr>
                    <p:grpSpPr>
                      <a:xfrm>
                        <a:off x="2070100" y="1143000"/>
                        <a:ext cx="1625600" cy="406400"/>
                        <a:chOff x="444500" y="1143000"/>
                        <a:chExt cx="1625600" cy="406400"/>
                      </a:xfrm>
                    </p:grpSpPr>
                    <p:sp>
                      <p:nvSpPr>
                        <p:cNvPr id="234" name="Rectangle 233"/>
                        <p:cNvSpPr/>
                        <p:nvPr/>
                      </p:nvSpPr>
                      <p:spPr bwMode="auto">
                        <a:xfrm>
                          <a:off x="444500"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5" name="Rectangle 234"/>
                        <p:cNvSpPr/>
                        <p:nvPr/>
                      </p:nvSpPr>
                      <p:spPr bwMode="auto">
                        <a:xfrm>
                          <a:off x="8509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6" name="Rectangle 235"/>
                        <p:cNvSpPr/>
                        <p:nvPr/>
                      </p:nvSpPr>
                      <p:spPr bwMode="auto">
                        <a:xfrm>
                          <a:off x="1257301"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7" name="Rectangle 26"/>
                        <p:cNvSpPr/>
                        <p:nvPr/>
                      </p:nvSpPr>
                      <p:spPr bwMode="auto">
                        <a:xfrm>
                          <a:off x="1663699" y="1143000"/>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nvGrpSpPr>
                  <p:cNvPr id="189450" name="Group 32"/>
                  <p:cNvGrpSpPr/>
                  <p:nvPr/>
                </p:nvGrpSpPr>
                <p:grpSpPr>
                  <a:xfrm>
                    <a:off x="444500" y="1955800"/>
                    <a:ext cx="3251200" cy="812802"/>
                    <a:chOff x="444500" y="1143000"/>
                    <a:chExt cx="3251200" cy="812802"/>
                  </a:xfrm>
                </p:grpSpPr>
                <p:grpSp>
                  <p:nvGrpSpPr>
                    <p:cNvPr id="189451" name="Group 19"/>
                    <p:cNvGrpSpPr/>
                    <p:nvPr/>
                  </p:nvGrpSpPr>
                  <p:grpSpPr>
                    <a:xfrm>
                      <a:off x="444500" y="1143000"/>
                      <a:ext cx="3251200" cy="406401"/>
                      <a:chOff x="444500" y="1143000"/>
                      <a:chExt cx="3251200" cy="406401"/>
                    </a:xfrm>
                  </p:grpSpPr>
                  <p:grpSp>
                    <p:nvGrpSpPr>
                      <p:cNvPr id="189452" name="Group 13"/>
                      <p:cNvGrpSpPr/>
                      <p:nvPr/>
                    </p:nvGrpSpPr>
                    <p:grpSpPr>
                      <a:xfrm>
                        <a:off x="444500" y="1143000"/>
                        <a:ext cx="1625600" cy="406401"/>
                        <a:chOff x="444500" y="1143000"/>
                        <a:chExt cx="1625600" cy="406401"/>
                      </a:xfrm>
                    </p:grpSpPr>
                    <p:sp>
                      <p:nvSpPr>
                        <p:cNvPr id="226" name="Rectangle 22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7" name="Rectangle 22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8" name="Rectangle 22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9" name="Rectangle 22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89453" name="Group 14"/>
                      <p:cNvGrpSpPr/>
                      <p:nvPr/>
                    </p:nvGrpSpPr>
                    <p:grpSpPr>
                      <a:xfrm>
                        <a:off x="2070100" y="1143000"/>
                        <a:ext cx="1625600" cy="406401"/>
                        <a:chOff x="444500" y="1143000"/>
                        <a:chExt cx="1625600" cy="406401"/>
                      </a:xfrm>
                    </p:grpSpPr>
                    <p:sp>
                      <p:nvSpPr>
                        <p:cNvPr id="222" name="Rectangle 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3" name="Rectangle 222"/>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4" name="Rectangle 223"/>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5" name="Rectangle 224"/>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nvGrpSpPr>
                    <p:cNvPr id="189454" name="Group 20"/>
                    <p:cNvGrpSpPr/>
                    <p:nvPr/>
                  </p:nvGrpSpPr>
                  <p:grpSpPr>
                    <a:xfrm>
                      <a:off x="444500" y="1549400"/>
                      <a:ext cx="3251200" cy="406402"/>
                      <a:chOff x="444500" y="1143000"/>
                      <a:chExt cx="3251200" cy="406402"/>
                    </a:xfrm>
                  </p:grpSpPr>
                  <p:grpSp>
                    <p:nvGrpSpPr>
                      <p:cNvPr id="189455" name="Group 13"/>
                      <p:cNvGrpSpPr/>
                      <p:nvPr/>
                    </p:nvGrpSpPr>
                    <p:grpSpPr>
                      <a:xfrm>
                        <a:off x="444500" y="1143000"/>
                        <a:ext cx="1625600" cy="406401"/>
                        <a:chOff x="444500" y="1143000"/>
                        <a:chExt cx="1625600" cy="406401"/>
                      </a:xfrm>
                    </p:grpSpPr>
                    <p:sp>
                      <p:nvSpPr>
                        <p:cNvPr id="216" name="Rectangle 215"/>
                        <p:cNvSpPr/>
                        <p:nvPr/>
                      </p:nvSpPr>
                      <p:spPr bwMode="auto">
                        <a:xfrm>
                          <a:off x="444500"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7" name="Rectangle 216"/>
                        <p:cNvSpPr/>
                        <p:nvPr/>
                      </p:nvSpPr>
                      <p:spPr bwMode="auto">
                        <a:xfrm>
                          <a:off x="8509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8" name="Rectangle 217"/>
                        <p:cNvSpPr/>
                        <p:nvPr/>
                      </p:nvSpPr>
                      <p:spPr bwMode="auto">
                        <a:xfrm>
                          <a:off x="1257301"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9" name="Rectangle 218"/>
                        <p:cNvSpPr/>
                        <p:nvPr/>
                      </p:nvSpPr>
                      <p:spPr bwMode="auto">
                        <a:xfrm>
                          <a:off x="1663699" y="1143000"/>
                          <a:ext cx="406401" cy="406401"/>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89456" name="Group 14"/>
                      <p:cNvGrpSpPr/>
                      <p:nvPr/>
                    </p:nvGrpSpPr>
                    <p:grpSpPr>
                      <a:xfrm>
                        <a:off x="2070100" y="1143002"/>
                        <a:ext cx="1625600" cy="406400"/>
                        <a:chOff x="444500" y="1143002"/>
                        <a:chExt cx="1625600" cy="406400"/>
                      </a:xfrm>
                    </p:grpSpPr>
                    <p:sp>
                      <p:nvSpPr>
                        <p:cNvPr id="212" name="Rectangle 211"/>
                        <p:cNvSpPr/>
                        <p:nvPr/>
                      </p:nvSpPr>
                      <p:spPr bwMode="auto">
                        <a:xfrm>
                          <a:off x="444500"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3" name="Rectangle 212"/>
                        <p:cNvSpPr/>
                        <p:nvPr/>
                      </p:nvSpPr>
                      <p:spPr bwMode="auto">
                        <a:xfrm>
                          <a:off x="8509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4" name="Rectangle 213"/>
                        <p:cNvSpPr/>
                        <p:nvPr/>
                      </p:nvSpPr>
                      <p:spPr bwMode="auto">
                        <a:xfrm>
                          <a:off x="1257301"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5" name="Rectangle 214"/>
                        <p:cNvSpPr/>
                        <p:nvPr/>
                      </p:nvSpPr>
                      <p:spPr bwMode="auto">
                        <a:xfrm>
                          <a:off x="1663699" y="1143002"/>
                          <a:ext cx="406401" cy="406400"/>
                        </a:xfrm>
                        <a:prstGeom prst="rect">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grpSp>
            </p:grpSp>
          </p:grpSp>
        </p:grpSp>
      </p:grpSp>
      <p:graphicFrame>
        <p:nvGraphicFramePr>
          <p:cNvPr id="189443" name="Content Placeholder 3"/>
          <p:cNvGraphicFramePr>
            <a:graphicFrameLocks noChangeAspect="1"/>
          </p:cNvGraphicFramePr>
          <p:nvPr/>
        </p:nvGraphicFramePr>
        <p:xfrm>
          <a:off x="2059847" y="5358253"/>
          <a:ext cx="476250" cy="715962"/>
        </p:xfrm>
        <a:graphic>
          <a:graphicData uri="http://schemas.openxmlformats.org/presentationml/2006/ole">
            <p:oleObj spid="_x0000_s211970" name="Equation" r:id="rId4" imgW="127000" imgH="190500" progId="Equation.DSMT4">
              <p:embed/>
            </p:oleObj>
          </a:graphicData>
        </a:graphic>
      </p:graphicFrame>
    </p:spTree>
  </p:cSld>
  <p:clrMapOvr>
    <a:masterClrMapping/>
  </p:clrMapOvr>
  <p:transition advTm="8949"/>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Rectangle 31"/>
          <p:cNvSpPr/>
          <p:nvPr/>
        </p:nvSpPr>
        <p:spPr bwMode="auto">
          <a:xfrm>
            <a:off x="6154798" y="250763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 name="Picture 4" descr="developed.png"/>
          <p:cNvPicPr>
            <a:picLocks noChangeAspect="1"/>
          </p:cNvPicPr>
          <p:nvPr/>
        </p:nvPicPr>
        <p:blipFill>
          <a:blip r:embed="rId3"/>
          <a:stretch>
            <a:fillRect/>
          </a:stretch>
        </p:blipFill>
        <p:spPr>
          <a:xfrm>
            <a:off x="-278790" y="0"/>
            <a:ext cx="6705600" cy="6858000"/>
          </a:xfrm>
          <a:prstGeom prst="rect">
            <a:avLst/>
          </a:prstGeom>
        </p:spPr>
      </p:pic>
      <p:sp>
        <p:nvSpPr>
          <p:cNvPr id="35" name="Rectangle 34"/>
          <p:cNvSpPr/>
          <p:nvPr/>
        </p:nvSpPr>
        <p:spPr bwMode="auto">
          <a:xfrm>
            <a:off x="7164745" y="250805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Rectangle 35"/>
          <p:cNvSpPr/>
          <p:nvPr/>
        </p:nvSpPr>
        <p:spPr bwMode="auto">
          <a:xfrm>
            <a:off x="6148448" y="351728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Rectangle 37"/>
          <p:cNvSpPr/>
          <p:nvPr/>
        </p:nvSpPr>
        <p:spPr bwMode="auto">
          <a:xfrm>
            <a:off x="7158395" y="351770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Oval 30"/>
          <p:cNvSpPr/>
          <p:nvPr/>
        </p:nvSpPr>
        <p:spPr bwMode="auto">
          <a:xfrm>
            <a:off x="6882085" y="3245812"/>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Oval 38"/>
          <p:cNvSpPr/>
          <p:nvPr/>
        </p:nvSpPr>
        <p:spPr bwMode="auto">
          <a:xfrm>
            <a:off x="5875818" y="324225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Oval 40"/>
          <p:cNvSpPr/>
          <p:nvPr/>
        </p:nvSpPr>
        <p:spPr bwMode="auto">
          <a:xfrm>
            <a:off x="7899911" y="324983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Oval 44"/>
          <p:cNvSpPr/>
          <p:nvPr/>
        </p:nvSpPr>
        <p:spPr bwMode="auto">
          <a:xfrm>
            <a:off x="6886077" y="222496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Oval 45"/>
          <p:cNvSpPr/>
          <p:nvPr/>
        </p:nvSpPr>
        <p:spPr bwMode="auto">
          <a:xfrm>
            <a:off x="6886077" y="425242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TextBox 47"/>
          <p:cNvSpPr txBox="1"/>
          <p:nvPr/>
        </p:nvSpPr>
        <p:spPr>
          <a:xfrm>
            <a:off x="6929720" y="3275130"/>
            <a:ext cx="458329" cy="461665"/>
          </a:xfrm>
          <a:prstGeom prst="rect">
            <a:avLst/>
          </a:prstGeom>
          <a:noFill/>
        </p:spPr>
        <p:txBody>
          <a:bodyPr wrap="none" rtlCol="0">
            <a:spAutoFit/>
          </a:bodyPr>
          <a:lstStyle/>
          <a:p>
            <a:r>
              <a:rPr lang="en-US" sz="2400" dirty="0" smtClean="0"/>
              <a:t>-6</a:t>
            </a:r>
            <a:endParaRPr lang="en-US" sz="2400" dirty="0"/>
          </a:p>
        </p:txBody>
      </p:sp>
      <p:sp>
        <p:nvSpPr>
          <p:cNvPr id="49" name="TextBox 48"/>
          <p:cNvSpPr txBox="1"/>
          <p:nvPr/>
        </p:nvSpPr>
        <p:spPr>
          <a:xfrm>
            <a:off x="5979159" y="3260431"/>
            <a:ext cx="355837" cy="461665"/>
          </a:xfrm>
          <a:prstGeom prst="rect">
            <a:avLst/>
          </a:prstGeom>
          <a:noFill/>
        </p:spPr>
        <p:txBody>
          <a:bodyPr wrap="none" rtlCol="0">
            <a:spAutoFit/>
          </a:bodyPr>
          <a:lstStyle/>
          <a:p>
            <a:r>
              <a:rPr lang="en-US" sz="2400" dirty="0" smtClean="0"/>
              <a:t>1</a:t>
            </a:r>
            <a:endParaRPr lang="en-US" sz="2400" dirty="0"/>
          </a:p>
        </p:txBody>
      </p:sp>
      <p:sp>
        <p:nvSpPr>
          <p:cNvPr id="52" name="TextBox 51"/>
          <p:cNvSpPr txBox="1"/>
          <p:nvPr/>
        </p:nvSpPr>
        <p:spPr>
          <a:xfrm>
            <a:off x="6989418" y="2265421"/>
            <a:ext cx="355837" cy="461665"/>
          </a:xfrm>
          <a:prstGeom prst="rect">
            <a:avLst/>
          </a:prstGeom>
          <a:noFill/>
        </p:spPr>
        <p:txBody>
          <a:bodyPr wrap="none" rtlCol="0">
            <a:spAutoFit/>
          </a:bodyPr>
          <a:lstStyle/>
          <a:p>
            <a:r>
              <a:rPr lang="en-US" sz="2400" dirty="0" smtClean="0"/>
              <a:t>1</a:t>
            </a:r>
            <a:endParaRPr lang="en-US" sz="2400" dirty="0"/>
          </a:p>
        </p:txBody>
      </p:sp>
      <p:sp>
        <p:nvSpPr>
          <p:cNvPr id="55" name="TextBox 54"/>
          <p:cNvSpPr txBox="1"/>
          <p:nvPr/>
        </p:nvSpPr>
        <p:spPr>
          <a:xfrm>
            <a:off x="6989418" y="4292883"/>
            <a:ext cx="355837" cy="461665"/>
          </a:xfrm>
          <a:prstGeom prst="rect">
            <a:avLst/>
          </a:prstGeom>
          <a:noFill/>
        </p:spPr>
        <p:txBody>
          <a:bodyPr wrap="none" rtlCol="0">
            <a:spAutoFit/>
          </a:bodyPr>
          <a:lstStyle/>
          <a:p>
            <a:r>
              <a:rPr lang="en-US" sz="2400" dirty="0" smtClean="0"/>
              <a:t>1</a:t>
            </a:r>
            <a:endParaRPr lang="en-US" sz="2400" dirty="0"/>
          </a:p>
        </p:txBody>
      </p:sp>
      <p:sp>
        <p:nvSpPr>
          <p:cNvPr id="58" name="TextBox 57"/>
          <p:cNvSpPr txBox="1"/>
          <p:nvPr/>
        </p:nvSpPr>
        <p:spPr>
          <a:xfrm>
            <a:off x="8014393" y="3268012"/>
            <a:ext cx="355837" cy="461665"/>
          </a:xfrm>
          <a:prstGeom prst="rect">
            <a:avLst/>
          </a:prstGeom>
          <a:noFill/>
        </p:spPr>
        <p:txBody>
          <a:bodyPr wrap="none" rtlCol="0">
            <a:spAutoFit/>
          </a:bodyPr>
          <a:lstStyle/>
          <a:p>
            <a:r>
              <a:rPr lang="en-US" sz="2400" dirty="0" smtClean="0"/>
              <a:t>1</a:t>
            </a:r>
            <a:endParaRPr lang="en-US" sz="2400" dirty="0"/>
          </a:p>
        </p:txBody>
      </p:sp>
      <p:sp>
        <p:nvSpPr>
          <p:cNvPr id="17" name="Rectangle 16"/>
          <p:cNvSpPr/>
          <p:nvPr/>
        </p:nvSpPr>
        <p:spPr bwMode="auto">
          <a:xfrm>
            <a:off x="11602" y="11545"/>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4133"/>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9" name="Straight Connector 18"/>
          <p:cNvCxnSpPr>
            <a:stCxn id="17" idx="1"/>
            <a:endCxn id="17" idx="3"/>
          </p:cNvCxnSpPr>
          <p:nvPr/>
        </p:nvCxnSpPr>
        <p:spPr bwMode="auto">
          <a:xfrm rot="16200000" flipH="1" flipV="1">
            <a:off x="6350154" y="2849427"/>
            <a:ext cx="1595759" cy="1368093"/>
          </a:xfrm>
          <a:prstGeom prst="line">
            <a:avLst/>
          </a:prstGeom>
          <a:noFill/>
          <a:ln w="12700" cap="flat" cmpd="sng" algn="ctr">
            <a:solidFill>
              <a:schemeClr val="tx1"/>
            </a:solidFill>
            <a:prstDash val="solid"/>
            <a:round/>
            <a:headEnd type="none" w="med" len="med"/>
            <a:tailEnd type="none" w="med" len="med"/>
          </a:ln>
          <a:effectLst/>
        </p:spPr>
      </p:cxnSp>
      <p:pic>
        <p:nvPicPr>
          <p:cNvPr id="5" name="Picture 4" descr="developed.png"/>
          <p:cNvPicPr>
            <a:picLocks noChangeAspect="1"/>
          </p:cNvPicPr>
          <p:nvPr/>
        </p:nvPicPr>
        <p:blipFill>
          <a:blip r:embed="rId3"/>
          <a:stretch>
            <a:fillRect/>
          </a:stretch>
        </p:blipFill>
        <p:spPr>
          <a:xfrm>
            <a:off x="-278790" y="0"/>
            <a:ext cx="6705600" cy="6858000"/>
          </a:xfrm>
          <a:prstGeom prst="rect">
            <a:avLst/>
          </a:prstGeom>
        </p:spPr>
      </p:pic>
      <p:sp>
        <p:nvSpPr>
          <p:cNvPr id="32" name="Rectangle 31"/>
          <p:cNvSpPr/>
          <p:nvPr/>
        </p:nvSpPr>
        <p:spPr bwMode="auto">
          <a:xfrm>
            <a:off x="6154798" y="250763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Rectangle 35"/>
          <p:cNvSpPr/>
          <p:nvPr/>
        </p:nvSpPr>
        <p:spPr bwMode="auto">
          <a:xfrm>
            <a:off x="6148448" y="351728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Rectangle 37"/>
          <p:cNvSpPr/>
          <p:nvPr/>
        </p:nvSpPr>
        <p:spPr bwMode="auto">
          <a:xfrm>
            <a:off x="7158395" y="351770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Oval 45"/>
          <p:cNvSpPr/>
          <p:nvPr/>
        </p:nvSpPr>
        <p:spPr bwMode="auto">
          <a:xfrm>
            <a:off x="6886077" y="425242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TextBox 54"/>
          <p:cNvSpPr txBox="1"/>
          <p:nvPr/>
        </p:nvSpPr>
        <p:spPr>
          <a:xfrm>
            <a:off x="6989418" y="4292883"/>
            <a:ext cx="355837" cy="461665"/>
          </a:xfrm>
          <a:prstGeom prst="rect">
            <a:avLst/>
          </a:prstGeom>
          <a:noFill/>
        </p:spPr>
        <p:txBody>
          <a:bodyPr wrap="none" rtlCol="0">
            <a:spAutoFit/>
          </a:bodyPr>
          <a:lstStyle/>
          <a:p>
            <a:r>
              <a:rPr lang="en-US" sz="2400" dirty="0" smtClean="0"/>
              <a:t>1</a:t>
            </a:r>
            <a:endParaRPr lang="en-US" sz="2400" dirty="0"/>
          </a:p>
        </p:txBody>
      </p:sp>
      <p:sp>
        <p:nvSpPr>
          <p:cNvPr id="17" name="Parallelogram 16"/>
          <p:cNvSpPr/>
          <p:nvPr/>
        </p:nvSpPr>
        <p:spPr bwMode="auto">
          <a:xfrm>
            <a:off x="5503498" y="2735595"/>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Oval 21"/>
          <p:cNvSpPr/>
          <p:nvPr/>
        </p:nvSpPr>
        <p:spPr bwMode="auto">
          <a:xfrm>
            <a:off x="6180930" y="405744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TextBox 22"/>
          <p:cNvSpPr txBox="1"/>
          <p:nvPr/>
        </p:nvSpPr>
        <p:spPr>
          <a:xfrm>
            <a:off x="6284271" y="4097906"/>
            <a:ext cx="355837" cy="461665"/>
          </a:xfrm>
          <a:prstGeom prst="rect">
            <a:avLst/>
          </a:prstGeom>
          <a:noFill/>
        </p:spPr>
        <p:txBody>
          <a:bodyPr wrap="none" rtlCol="0">
            <a:spAutoFit/>
          </a:bodyPr>
          <a:lstStyle/>
          <a:p>
            <a:r>
              <a:rPr lang="en-US" sz="2400" dirty="0" smtClean="0"/>
              <a:t>1</a:t>
            </a:r>
            <a:endParaRPr lang="en-US" sz="2400" dirty="0"/>
          </a:p>
        </p:txBody>
      </p:sp>
      <p:sp>
        <p:nvSpPr>
          <p:cNvPr id="39" name="Oval 38"/>
          <p:cNvSpPr/>
          <p:nvPr/>
        </p:nvSpPr>
        <p:spPr bwMode="auto">
          <a:xfrm>
            <a:off x="5875818" y="324225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9" name="TextBox 48"/>
          <p:cNvSpPr txBox="1"/>
          <p:nvPr/>
        </p:nvSpPr>
        <p:spPr>
          <a:xfrm>
            <a:off x="5979159" y="3260431"/>
            <a:ext cx="355837" cy="461665"/>
          </a:xfrm>
          <a:prstGeom prst="rect">
            <a:avLst/>
          </a:prstGeom>
          <a:noFill/>
        </p:spPr>
        <p:txBody>
          <a:bodyPr wrap="none" rtlCol="0">
            <a:spAutoFit/>
          </a:bodyPr>
          <a:lstStyle/>
          <a:p>
            <a:r>
              <a:rPr lang="en-US" sz="2400" dirty="0" smtClean="0"/>
              <a:t>1</a:t>
            </a:r>
            <a:endParaRPr lang="en-US" sz="2400" dirty="0"/>
          </a:p>
        </p:txBody>
      </p:sp>
      <p:sp>
        <p:nvSpPr>
          <p:cNvPr id="25" name="Oval 24"/>
          <p:cNvSpPr/>
          <p:nvPr/>
        </p:nvSpPr>
        <p:spPr bwMode="auto">
          <a:xfrm>
            <a:off x="7549093" y="246210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TextBox 25"/>
          <p:cNvSpPr txBox="1"/>
          <p:nvPr/>
        </p:nvSpPr>
        <p:spPr>
          <a:xfrm>
            <a:off x="7652434" y="2502561"/>
            <a:ext cx="355837" cy="461665"/>
          </a:xfrm>
          <a:prstGeom prst="rect">
            <a:avLst/>
          </a:prstGeom>
          <a:noFill/>
        </p:spPr>
        <p:txBody>
          <a:bodyPr wrap="none" rtlCol="0">
            <a:spAutoFit/>
          </a:bodyPr>
          <a:lstStyle/>
          <a:p>
            <a:r>
              <a:rPr lang="en-US" sz="2400" dirty="0" smtClean="0"/>
              <a:t>1</a:t>
            </a:r>
            <a:endParaRPr lang="en-US" sz="2400" dirty="0"/>
          </a:p>
        </p:txBody>
      </p:sp>
      <p:sp>
        <p:nvSpPr>
          <p:cNvPr id="35" name="Rectangle 34"/>
          <p:cNvSpPr/>
          <p:nvPr/>
        </p:nvSpPr>
        <p:spPr bwMode="auto">
          <a:xfrm>
            <a:off x="7164745" y="250805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Oval 44"/>
          <p:cNvSpPr/>
          <p:nvPr/>
        </p:nvSpPr>
        <p:spPr bwMode="auto">
          <a:xfrm>
            <a:off x="6886077" y="222496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 name="TextBox 51"/>
          <p:cNvSpPr txBox="1"/>
          <p:nvPr/>
        </p:nvSpPr>
        <p:spPr>
          <a:xfrm>
            <a:off x="6989418" y="2265421"/>
            <a:ext cx="355837" cy="461665"/>
          </a:xfrm>
          <a:prstGeom prst="rect">
            <a:avLst/>
          </a:prstGeom>
          <a:noFill/>
        </p:spPr>
        <p:txBody>
          <a:bodyPr wrap="none" rtlCol="0">
            <a:spAutoFit/>
          </a:bodyPr>
          <a:lstStyle/>
          <a:p>
            <a:r>
              <a:rPr lang="en-US" sz="2400" dirty="0" smtClean="0"/>
              <a:t>1</a:t>
            </a:r>
            <a:endParaRPr lang="en-US" sz="2400" dirty="0"/>
          </a:p>
        </p:txBody>
      </p:sp>
      <p:sp>
        <p:nvSpPr>
          <p:cNvPr id="41" name="Oval 40"/>
          <p:cNvSpPr/>
          <p:nvPr/>
        </p:nvSpPr>
        <p:spPr bwMode="auto">
          <a:xfrm>
            <a:off x="7899911" y="324983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8" name="TextBox 57"/>
          <p:cNvSpPr txBox="1"/>
          <p:nvPr/>
        </p:nvSpPr>
        <p:spPr>
          <a:xfrm>
            <a:off x="8014393" y="3268012"/>
            <a:ext cx="355837" cy="461665"/>
          </a:xfrm>
          <a:prstGeom prst="rect">
            <a:avLst/>
          </a:prstGeom>
          <a:noFill/>
        </p:spPr>
        <p:txBody>
          <a:bodyPr wrap="none" rtlCol="0">
            <a:spAutoFit/>
          </a:bodyPr>
          <a:lstStyle/>
          <a:p>
            <a:r>
              <a:rPr lang="en-US" sz="2400" dirty="0" smtClean="0"/>
              <a:t>1</a:t>
            </a:r>
            <a:endParaRPr lang="en-US" sz="2400" dirty="0"/>
          </a:p>
        </p:txBody>
      </p:sp>
      <p:sp>
        <p:nvSpPr>
          <p:cNvPr id="31" name="Oval 30"/>
          <p:cNvSpPr/>
          <p:nvPr/>
        </p:nvSpPr>
        <p:spPr bwMode="auto">
          <a:xfrm>
            <a:off x="6882085" y="3245812"/>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TextBox 47"/>
          <p:cNvSpPr txBox="1"/>
          <p:nvPr/>
        </p:nvSpPr>
        <p:spPr>
          <a:xfrm>
            <a:off x="6929720" y="3275130"/>
            <a:ext cx="458329" cy="461665"/>
          </a:xfrm>
          <a:prstGeom prst="rect">
            <a:avLst/>
          </a:prstGeom>
          <a:noFill/>
        </p:spPr>
        <p:txBody>
          <a:bodyPr wrap="none" rtlCol="0">
            <a:spAutoFit/>
          </a:bodyPr>
          <a:lstStyle/>
          <a:p>
            <a:r>
              <a:rPr lang="en-US" sz="2400" dirty="0" smtClean="0"/>
              <a:t>-6</a:t>
            </a:r>
            <a:endParaRPr lang="en-US" sz="2400" dirty="0"/>
          </a:p>
        </p:txBody>
      </p:sp>
      <p:sp>
        <p:nvSpPr>
          <p:cNvPr id="24" name="Rectangle 23"/>
          <p:cNvSpPr/>
          <p:nvPr/>
        </p:nvSpPr>
        <p:spPr bwMode="auto">
          <a:xfrm>
            <a:off x="11602" y="11545"/>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12566"/>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9" name="Straight Connector 18"/>
          <p:cNvCxnSpPr>
            <a:stCxn id="17" idx="1"/>
            <a:endCxn id="17" idx="3"/>
          </p:cNvCxnSpPr>
          <p:nvPr/>
        </p:nvCxnSpPr>
        <p:spPr bwMode="auto">
          <a:xfrm rot="16200000" flipH="1" flipV="1">
            <a:off x="6350154" y="2849427"/>
            <a:ext cx="1595759" cy="1368093"/>
          </a:xfrm>
          <a:prstGeom prst="line">
            <a:avLst/>
          </a:prstGeom>
          <a:noFill/>
          <a:ln w="12700" cap="flat" cmpd="sng" algn="ctr">
            <a:solidFill>
              <a:schemeClr val="tx1"/>
            </a:solidFill>
            <a:prstDash val="solid"/>
            <a:round/>
            <a:headEnd type="none" w="med" len="med"/>
            <a:tailEnd type="none" w="med" len="med"/>
          </a:ln>
          <a:effectLst/>
        </p:spPr>
      </p:cxnSp>
      <p:pic>
        <p:nvPicPr>
          <p:cNvPr id="5" name="Picture 4" descr="developed.png"/>
          <p:cNvPicPr>
            <a:picLocks noChangeAspect="1"/>
          </p:cNvPicPr>
          <p:nvPr/>
        </p:nvPicPr>
        <p:blipFill>
          <a:blip r:embed="rId3"/>
          <a:stretch>
            <a:fillRect/>
          </a:stretch>
        </p:blipFill>
        <p:spPr>
          <a:xfrm>
            <a:off x="-278790" y="0"/>
            <a:ext cx="6705600" cy="6858000"/>
          </a:xfrm>
          <a:prstGeom prst="rect">
            <a:avLst/>
          </a:prstGeom>
        </p:spPr>
      </p:pic>
      <p:sp>
        <p:nvSpPr>
          <p:cNvPr id="32" name="Rectangle 31"/>
          <p:cNvSpPr/>
          <p:nvPr/>
        </p:nvSpPr>
        <p:spPr bwMode="auto">
          <a:xfrm>
            <a:off x="6154798" y="250763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Rectangle 35"/>
          <p:cNvSpPr/>
          <p:nvPr/>
        </p:nvSpPr>
        <p:spPr bwMode="auto">
          <a:xfrm>
            <a:off x="6148448" y="351728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Rectangle 37"/>
          <p:cNvSpPr/>
          <p:nvPr/>
        </p:nvSpPr>
        <p:spPr bwMode="auto">
          <a:xfrm>
            <a:off x="7158395" y="351770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Oval 45"/>
          <p:cNvSpPr/>
          <p:nvPr/>
        </p:nvSpPr>
        <p:spPr bwMode="auto">
          <a:xfrm>
            <a:off x="6886077" y="425242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TextBox 54"/>
          <p:cNvSpPr txBox="1"/>
          <p:nvPr/>
        </p:nvSpPr>
        <p:spPr>
          <a:xfrm>
            <a:off x="6989418" y="4292883"/>
            <a:ext cx="355837" cy="461665"/>
          </a:xfrm>
          <a:prstGeom prst="rect">
            <a:avLst/>
          </a:prstGeom>
          <a:noFill/>
        </p:spPr>
        <p:txBody>
          <a:bodyPr wrap="none" rtlCol="0">
            <a:spAutoFit/>
          </a:bodyPr>
          <a:lstStyle/>
          <a:p>
            <a:r>
              <a:rPr lang="en-US" sz="2400" dirty="0" smtClean="0"/>
              <a:t>1</a:t>
            </a:r>
            <a:endParaRPr lang="en-US" sz="2400" dirty="0"/>
          </a:p>
        </p:txBody>
      </p:sp>
      <p:sp>
        <p:nvSpPr>
          <p:cNvPr id="17" name="Parallelogram 16"/>
          <p:cNvSpPr/>
          <p:nvPr/>
        </p:nvSpPr>
        <p:spPr bwMode="auto">
          <a:xfrm>
            <a:off x="5503498" y="2735595"/>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Oval 21"/>
          <p:cNvSpPr/>
          <p:nvPr/>
        </p:nvSpPr>
        <p:spPr bwMode="auto">
          <a:xfrm>
            <a:off x="6180930" y="405744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TextBox 22"/>
          <p:cNvSpPr txBox="1"/>
          <p:nvPr/>
        </p:nvSpPr>
        <p:spPr>
          <a:xfrm>
            <a:off x="6284271" y="4097906"/>
            <a:ext cx="355837" cy="461665"/>
          </a:xfrm>
          <a:prstGeom prst="rect">
            <a:avLst/>
          </a:prstGeom>
          <a:noFill/>
        </p:spPr>
        <p:txBody>
          <a:bodyPr wrap="none" rtlCol="0">
            <a:spAutoFit/>
          </a:bodyPr>
          <a:lstStyle/>
          <a:p>
            <a:r>
              <a:rPr lang="en-US" sz="2400" dirty="0" smtClean="0"/>
              <a:t>1</a:t>
            </a:r>
            <a:endParaRPr lang="en-US" sz="2400" dirty="0"/>
          </a:p>
        </p:txBody>
      </p:sp>
      <p:sp>
        <p:nvSpPr>
          <p:cNvPr id="39" name="Oval 38"/>
          <p:cNvSpPr/>
          <p:nvPr/>
        </p:nvSpPr>
        <p:spPr bwMode="auto">
          <a:xfrm>
            <a:off x="5875818" y="324225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9" name="TextBox 48"/>
          <p:cNvSpPr txBox="1"/>
          <p:nvPr/>
        </p:nvSpPr>
        <p:spPr>
          <a:xfrm>
            <a:off x="5979159" y="3260431"/>
            <a:ext cx="355837" cy="461665"/>
          </a:xfrm>
          <a:prstGeom prst="rect">
            <a:avLst/>
          </a:prstGeom>
          <a:noFill/>
        </p:spPr>
        <p:txBody>
          <a:bodyPr wrap="none" rtlCol="0">
            <a:spAutoFit/>
          </a:bodyPr>
          <a:lstStyle/>
          <a:p>
            <a:r>
              <a:rPr lang="en-US" sz="2400" dirty="0" smtClean="0"/>
              <a:t>1</a:t>
            </a:r>
            <a:endParaRPr lang="en-US" sz="2400" dirty="0"/>
          </a:p>
        </p:txBody>
      </p:sp>
      <p:sp>
        <p:nvSpPr>
          <p:cNvPr id="25" name="Oval 24"/>
          <p:cNvSpPr/>
          <p:nvPr/>
        </p:nvSpPr>
        <p:spPr bwMode="auto">
          <a:xfrm>
            <a:off x="7549093" y="246210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TextBox 25"/>
          <p:cNvSpPr txBox="1"/>
          <p:nvPr/>
        </p:nvSpPr>
        <p:spPr>
          <a:xfrm>
            <a:off x="7652434" y="2502561"/>
            <a:ext cx="355837" cy="461665"/>
          </a:xfrm>
          <a:prstGeom prst="rect">
            <a:avLst/>
          </a:prstGeom>
          <a:noFill/>
        </p:spPr>
        <p:txBody>
          <a:bodyPr wrap="none" rtlCol="0">
            <a:spAutoFit/>
          </a:bodyPr>
          <a:lstStyle/>
          <a:p>
            <a:r>
              <a:rPr lang="en-US" sz="2400" dirty="0" smtClean="0"/>
              <a:t>1</a:t>
            </a:r>
            <a:endParaRPr lang="en-US" sz="2400" dirty="0"/>
          </a:p>
        </p:txBody>
      </p:sp>
      <p:sp>
        <p:nvSpPr>
          <p:cNvPr id="35" name="Rectangle 34"/>
          <p:cNvSpPr/>
          <p:nvPr/>
        </p:nvSpPr>
        <p:spPr bwMode="auto">
          <a:xfrm>
            <a:off x="7164745" y="250805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Oval 44"/>
          <p:cNvSpPr/>
          <p:nvPr/>
        </p:nvSpPr>
        <p:spPr bwMode="auto">
          <a:xfrm>
            <a:off x="6886077" y="222496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 name="TextBox 51"/>
          <p:cNvSpPr txBox="1"/>
          <p:nvPr/>
        </p:nvSpPr>
        <p:spPr>
          <a:xfrm>
            <a:off x="6989418" y="2265421"/>
            <a:ext cx="355837" cy="461665"/>
          </a:xfrm>
          <a:prstGeom prst="rect">
            <a:avLst/>
          </a:prstGeom>
          <a:noFill/>
        </p:spPr>
        <p:txBody>
          <a:bodyPr wrap="none" rtlCol="0">
            <a:spAutoFit/>
          </a:bodyPr>
          <a:lstStyle/>
          <a:p>
            <a:r>
              <a:rPr lang="en-US" sz="2400" dirty="0" smtClean="0"/>
              <a:t>1</a:t>
            </a:r>
            <a:endParaRPr lang="en-US" sz="2400" dirty="0"/>
          </a:p>
        </p:txBody>
      </p:sp>
      <p:sp>
        <p:nvSpPr>
          <p:cNvPr id="41" name="Oval 40"/>
          <p:cNvSpPr/>
          <p:nvPr/>
        </p:nvSpPr>
        <p:spPr bwMode="auto">
          <a:xfrm>
            <a:off x="7899911" y="324983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8" name="TextBox 57"/>
          <p:cNvSpPr txBox="1"/>
          <p:nvPr/>
        </p:nvSpPr>
        <p:spPr>
          <a:xfrm>
            <a:off x="8014393" y="3268012"/>
            <a:ext cx="355837" cy="461665"/>
          </a:xfrm>
          <a:prstGeom prst="rect">
            <a:avLst/>
          </a:prstGeom>
          <a:noFill/>
        </p:spPr>
        <p:txBody>
          <a:bodyPr wrap="none" rtlCol="0">
            <a:spAutoFit/>
          </a:bodyPr>
          <a:lstStyle/>
          <a:p>
            <a:r>
              <a:rPr lang="en-US" sz="2400" dirty="0" smtClean="0"/>
              <a:t>1</a:t>
            </a:r>
            <a:endParaRPr lang="en-US" sz="2400" dirty="0"/>
          </a:p>
        </p:txBody>
      </p:sp>
      <p:sp>
        <p:nvSpPr>
          <p:cNvPr id="31" name="Oval 30"/>
          <p:cNvSpPr/>
          <p:nvPr/>
        </p:nvSpPr>
        <p:spPr bwMode="auto">
          <a:xfrm>
            <a:off x="6882085" y="3245812"/>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TextBox 47"/>
          <p:cNvSpPr txBox="1"/>
          <p:nvPr/>
        </p:nvSpPr>
        <p:spPr>
          <a:xfrm>
            <a:off x="6929720" y="3275130"/>
            <a:ext cx="458329" cy="461665"/>
          </a:xfrm>
          <a:prstGeom prst="rect">
            <a:avLst/>
          </a:prstGeom>
          <a:noFill/>
        </p:spPr>
        <p:txBody>
          <a:bodyPr wrap="none" rtlCol="0">
            <a:spAutoFit/>
          </a:bodyPr>
          <a:lstStyle/>
          <a:p>
            <a:r>
              <a:rPr lang="en-US" sz="2400" dirty="0" smtClean="0"/>
              <a:t>-6</a:t>
            </a:r>
            <a:endParaRPr lang="en-US" sz="2400" dirty="0"/>
          </a:p>
        </p:txBody>
      </p:sp>
      <p:sp>
        <p:nvSpPr>
          <p:cNvPr id="24" name="TextBox 23"/>
          <p:cNvSpPr txBox="1"/>
          <p:nvPr/>
        </p:nvSpPr>
        <p:spPr>
          <a:xfrm>
            <a:off x="5546917" y="5254091"/>
            <a:ext cx="3191377" cy="954107"/>
          </a:xfrm>
          <a:prstGeom prst="rect">
            <a:avLst/>
          </a:prstGeom>
          <a:noFill/>
        </p:spPr>
        <p:txBody>
          <a:bodyPr wrap="square" rtlCol="0">
            <a:spAutoFit/>
          </a:bodyPr>
          <a:lstStyle/>
          <a:p>
            <a:r>
              <a:rPr lang="en-US" sz="2800" dirty="0" smtClean="0">
                <a:latin typeface="Cochin"/>
                <a:cs typeface="Cochin"/>
              </a:rPr>
              <a:t>After each step, </a:t>
            </a:r>
          </a:p>
          <a:p>
            <a:r>
              <a:rPr lang="en-US" sz="2800" dirty="0" smtClean="0">
                <a:latin typeface="Cochin"/>
                <a:cs typeface="Cochin"/>
              </a:rPr>
              <a:t>re-extend</a:t>
            </a:r>
            <a:endParaRPr lang="en-US" sz="2800" dirty="0">
              <a:latin typeface="Cochin"/>
              <a:cs typeface="Cochin"/>
            </a:endParaRPr>
          </a:p>
        </p:txBody>
      </p:sp>
      <p:sp>
        <p:nvSpPr>
          <p:cNvPr id="27" name="Rectangle 26"/>
          <p:cNvSpPr/>
          <p:nvPr/>
        </p:nvSpPr>
        <p:spPr bwMode="auto">
          <a:xfrm>
            <a:off x="11602" y="11545"/>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8132"/>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lane_scalar_3d.mov">
            <a:hlinkClick r:id="" action="ppaction://media"/>
          </p:cNvPr>
          <p:cNvPicPr/>
          <p:nvPr>
            <a:videoFile r:link="rId1"/>
          </p:nvPr>
        </p:nvPicPr>
        <p:blipFill>
          <a:blip r:embed="rId4"/>
          <a:stretch>
            <a:fillRect/>
          </a:stretch>
        </p:blipFill>
        <p:spPr>
          <a:xfrm>
            <a:off x="1143000" y="0"/>
            <a:ext cx="6858000" cy="6858000"/>
          </a:xfrm>
          <a:prstGeom prst="rect">
            <a:avLst/>
          </a:prstGeom>
        </p:spPr>
      </p:pic>
    </p:spTree>
  </p:cSld>
  <p:clrMapOvr>
    <a:masterClrMapping/>
  </p:clrMapOvr>
  <p:transition advTm="222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eveloped_colored.png"/>
          <p:cNvPicPr>
            <a:picLocks noChangeAspect="1"/>
          </p:cNvPicPr>
          <p:nvPr/>
        </p:nvPicPr>
        <p:blipFill>
          <a:blip r:embed="rId3"/>
          <a:stretch>
            <a:fillRect/>
          </a:stretch>
        </p:blipFill>
        <p:spPr>
          <a:xfrm>
            <a:off x="0" y="944434"/>
            <a:ext cx="4659689" cy="4765591"/>
          </a:xfrm>
          <a:prstGeom prst="rect">
            <a:avLst/>
          </a:prstGeom>
        </p:spPr>
      </p:pic>
      <p:sp>
        <p:nvSpPr>
          <p:cNvPr id="6" name="Rectangle 5"/>
          <p:cNvSpPr/>
          <p:nvPr/>
        </p:nvSpPr>
        <p:spPr bwMode="auto">
          <a:xfrm>
            <a:off x="2852104" y="3063472"/>
            <a:ext cx="501296" cy="501296"/>
          </a:xfrm>
          <a:prstGeom prst="rect">
            <a:avLst/>
          </a:prstGeom>
          <a:noFill/>
          <a:ln w="12700" cap="flat" cmpd="sng" algn="ctr">
            <a:solidFill>
              <a:srgbClr val="00FF0E"/>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9" name="Straight Connector 8"/>
          <p:cNvCxnSpPr/>
          <p:nvPr/>
        </p:nvCxnSpPr>
        <p:spPr bwMode="auto">
          <a:xfrm rot="10800000" flipV="1">
            <a:off x="2852105" y="2250256"/>
            <a:ext cx="2896669" cy="824355"/>
          </a:xfrm>
          <a:prstGeom prst="line">
            <a:avLst/>
          </a:prstGeom>
          <a:noFill/>
          <a:ln w="12700" cap="flat" cmpd="sng" algn="ctr">
            <a:solidFill>
              <a:srgbClr val="00FF0E"/>
            </a:solidFill>
            <a:prstDash val="solid"/>
            <a:round/>
            <a:headEnd type="none" w="med" len="med"/>
            <a:tailEnd type="none" w="med" len="med"/>
          </a:ln>
          <a:effectLst/>
        </p:spPr>
      </p:cxnSp>
      <p:cxnSp>
        <p:nvCxnSpPr>
          <p:cNvPr id="12" name="Straight Connector 11"/>
          <p:cNvCxnSpPr/>
          <p:nvPr/>
        </p:nvCxnSpPr>
        <p:spPr bwMode="auto">
          <a:xfrm rot="10800000" flipV="1">
            <a:off x="3353452" y="2250258"/>
            <a:ext cx="4957756" cy="824353"/>
          </a:xfrm>
          <a:prstGeom prst="line">
            <a:avLst/>
          </a:prstGeom>
          <a:noFill/>
          <a:ln w="12700" cap="flat" cmpd="sng" algn="ctr">
            <a:solidFill>
              <a:srgbClr val="00FF0E"/>
            </a:solidFill>
            <a:prstDash val="solid"/>
            <a:round/>
            <a:headEnd type="none" w="med" len="med"/>
            <a:tailEnd type="none" w="med" len="med"/>
          </a:ln>
          <a:effectLst/>
        </p:spPr>
      </p:cxnSp>
      <p:cxnSp>
        <p:nvCxnSpPr>
          <p:cNvPr id="15" name="Straight Connector 14"/>
          <p:cNvCxnSpPr/>
          <p:nvPr/>
        </p:nvCxnSpPr>
        <p:spPr bwMode="auto">
          <a:xfrm rot="10800000">
            <a:off x="3353450" y="3564769"/>
            <a:ext cx="4957758" cy="1191969"/>
          </a:xfrm>
          <a:prstGeom prst="line">
            <a:avLst/>
          </a:prstGeom>
          <a:noFill/>
          <a:ln w="12700" cap="flat" cmpd="sng" algn="ctr">
            <a:solidFill>
              <a:srgbClr val="00FF0E"/>
            </a:solidFill>
            <a:prstDash val="solid"/>
            <a:round/>
            <a:headEnd type="none" w="med" len="med"/>
            <a:tailEnd type="none" w="med" len="med"/>
          </a:ln>
          <a:effectLst/>
        </p:spPr>
      </p:cxnSp>
      <p:cxnSp>
        <p:nvCxnSpPr>
          <p:cNvPr id="18" name="Straight Connector 17"/>
          <p:cNvCxnSpPr/>
          <p:nvPr/>
        </p:nvCxnSpPr>
        <p:spPr bwMode="auto">
          <a:xfrm rot="10800000">
            <a:off x="2852104" y="3564771"/>
            <a:ext cx="2907808" cy="1191967"/>
          </a:xfrm>
          <a:prstGeom prst="line">
            <a:avLst/>
          </a:prstGeom>
          <a:noFill/>
          <a:ln w="12700" cap="flat" cmpd="sng" algn="ctr">
            <a:solidFill>
              <a:srgbClr val="00FF0E"/>
            </a:solidFill>
            <a:prstDash val="solid"/>
            <a:round/>
            <a:headEnd type="none" w="med" len="med"/>
            <a:tailEnd type="none" w="med" len="med"/>
          </a:ln>
          <a:effectLst/>
        </p:spPr>
      </p:cxnSp>
      <p:pic>
        <p:nvPicPr>
          <p:cNvPr id="4" name="Picture 3" descr="developed_zoomed.png"/>
          <p:cNvPicPr>
            <a:picLocks noChangeAspect="1"/>
          </p:cNvPicPr>
          <p:nvPr/>
        </p:nvPicPr>
        <p:blipFill>
          <a:blip r:embed="rId4"/>
          <a:srcRect l="23041" t="35258" r="26284" b="16110"/>
          <a:stretch>
            <a:fillRect/>
          </a:stretch>
        </p:blipFill>
        <p:spPr>
          <a:xfrm>
            <a:off x="5759913" y="2250260"/>
            <a:ext cx="2551295" cy="2504086"/>
          </a:xfrm>
          <a:prstGeom prst="rect">
            <a:avLst/>
          </a:prstGeom>
        </p:spPr>
      </p:pic>
      <p:sp>
        <p:nvSpPr>
          <p:cNvPr id="10" name="Rectangle 9"/>
          <p:cNvSpPr/>
          <p:nvPr/>
        </p:nvSpPr>
        <p:spPr bwMode="auto">
          <a:xfrm>
            <a:off x="0" y="831272"/>
            <a:ext cx="4491182"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5033"/>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0" name="Straight Connector 9"/>
          <p:cNvCxnSpPr>
            <a:stCxn id="19" idx="1"/>
            <a:endCxn id="19" idx="3"/>
          </p:cNvCxnSpPr>
          <p:nvPr/>
        </p:nvCxnSpPr>
        <p:spPr bwMode="auto">
          <a:xfrm rot="16200000" flipH="1" flipV="1">
            <a:off x="6209039" y="2740867"/>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bwMode="auto">
          <a:xfrm>
            <a:off x="6013683" y="239907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6007333" y="340872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7017280" y="340914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Oval 15"/>
          <p:cNvSpPr/>
          <p:nvPr/>
        </p:nvSpPr>
        <p:spPr bwMode="auto">
          <a:xfrm>
            <a:off x="6744962" y="414386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6848303" y="4184323"/>
            <a:ext cx="355837" cy="461665"/>
          </a:xfrm>
          <a:prstGeom prst="rect">
            <a:avLst/>
          </a:prstGeom>
          <a:noFill/>
        </p:spPr>
        <p:txBody>
          <a:bodyPr wrap="none" rtlCol="0">
            <a:spAutoFit/>
          </a:bodyPr>
          <a:lstStyle/>
          <a:p>
            <a:r>
              <a:rPr lang="en-US" sz="2400" dirty="0" smtClean="0"/>
              <a:t>1</a:t>
            </a:r>
            <a:endParaRPr lang="en-US" sz="2400" dirty="0"/>
          </a:p>
        </p:txBody>
      </p:sp>
      <p:sp>
        <p:nvSpPr>
          <p:cNvPr id="19" name="Parallelogram 18"/>
          <p:cNvSpPr/>
          <p:nvPr/>
        </p:nvSpPr>
        <p:spPr bwMode="auto">
          <a:xfrm>
            <a:off x="5362383" y="2627035"/>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Oval 19"/>
          <p:cNvSpPr/>
          <p:nvPr/>
        </p:nvSpPr>
        <p:spPr bwMode="auto">
          <a:xfrm>
            <a:off x="6039815" y="394888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TextBox 20"/>
          <p:cNvSpPr txBox="1"/>
          <p:nvPr/>
        </p:nvSpPr>
        <p:spPr>
          <a:xfrm>
            <a:off x="6143156" y="3989346"/>
            <a:ext cx="355837" cy="461665"/>
          </a:xfrm>
          <a:prstGeom prst="rect">
            <a:avLst/>
          </a:prstGeom>
          <a:noFill/>
        </p:spPr>
        <p:txBody>
          <a:bodyPr wrap="none" rtlCol="0">
            <a:spAutoFit/>
          </a:bodyPr>
          <a:lstStyle/>
          <a:p>
            <a:r>
              <a:rPr lang="en-US" sz="2400" dirty="0" smtClean="0"/>
              <a:t>1</a:t>
            </a:r>
            <a:endParaRPr lang="en-US" sz="2400" dirty="0"/>
          </a:p>
        </p:txBody>
      </p:sp>
      <p:sp>
        <p:nvSpPr>
          <p:cNvPr id="22" name="Oval 21"/>
          <p:cNvSpPr/>
          <p:nvPr/>
        </p:nvSpPr>
        <p:spPr bwMode="auto">
          <a:xfrm>
            <a:off x="5734703" y="313369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TextBox 22"/>
          <p:cNvSpPr txBox="1"/>
          <p:nvPr/>
        </p:nvSpPr>
        <p:spPr>
          <a:xfrm>
            <a:off x="5838044" y="3151871"/>
            <a:ext cx="355837" cy="461665"/>
          </a:xfrm>
          <a:prstGeom prst="rect">
            <a:avLst/>
          </a:prstGeom>
          <a:noFill/>
        </p:spPr>
        <p:txBody>
          <a:bodyPr wrap="none" rtlCol="0">
            <a:spAutoFit/>
          </a:bodyPr>
          <a:lstStyle/>
          <a:p>
            <a:r>
              <a:rPr lang="en-US" sz="2400" dirty="0" smtClean="0"/>
              <a:t>1</a:t>
            </a:r>
            <a:endParaRPr lang="en-US" sz="2400" dirty="0"/>
          </a:p>
        </p:txBody>
      </p:sp>
      <p:sp>
        <p:nvSpPr>
          <p:cNvPr id="24" name="Oval 23"/>
          <p:cNvSpPr/>
          <p:nvPr/>
        </p:nvSpPr>
        <p:spPr bwMode="auto">
          <a:xfrm>
            <a:off x="7407978" y="235354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TextBox 24"/>
          <p:cNvSpPr txBox="1"/>
          <p:nvPr/>
        </p:nvSpPr>
        <p:spPr>
          <a:xfrm>
            <a:off x="7511319" y="2394001"/>
            <a:ext cx="355837" cy="461665"/>
          </a:xfrm>
          <a:prstGeom prst="rect">
            <a:avLst/>
          </a:prstGeom>
          <a:noFill/>
        </p:spPr>
        <p:txBody>
          <a:bodyPr wrap="none" rtlCol="0">
            <a:spAutoFit/>
          </a:bodyPr>
          <a:lstStyle/>
          <a:p>
            <a:r>
              <a:rPr lang="en-US" sz="2400" dirty="0" smtClean="0"/>
              <a:t>1</a:t>
            </a:r>
            <a:endParaRPr lang="en-US" sz="2400" dirty="0"/>
          </a:p>
        </p:txBody>
      </p:sp>
      <p:sp>
        <p:nvSpPr>
          <p:cNvPr id="26" name="Rectangle 25"/>
          <p:cNvSpPr/>
          <p:nvPr/>
        </p:nvSpPr>
        <p:spPr bwMode="auto">
          <a:xfrm>
            <a:off x="7023630" y="239949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Oval 26"/>
          <p:cNvSpPr/>
          <p:nvPr/>
        </p:nvSpPr>
        <p:spPr bwMode="auto">
          <a:xfrm>
            <a:off x="6744962" y="211640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p:cNvSpPr txBox="1"/>
          <p:nvPr/>
        </p:nvSpPr>
        <p:spPr>
          <a:xfrm>
            <a:off x="6848303" y="2156861"/>
            <a:ext cx="355837" cy="461665"/>
          </a:xfrm>
          <a:prstGeom prst="rect">
            <a:avLst/>
          </a:prstGeom>
          <a:noFill/>
        </p:spPr>
        <p:txBody>
          <a:bodyPr wrap="none" rtlCol="0">
            <a:spAutoFit/>
          </a:bodyPr>
          <a:lstStyle/>
          <a:p>
            <a:r>
              <a:rPr lang="en-US" sz="2400" dirty="0" smtClean="0"/>
              <a:t>1</a:t>
            </a:r>
            <a:endParaRPr lang="en-US" sz="2400" dirty="0"/>
          </a:p>
        </p:txBody>
      </p:sp>
      <p:sp>
        <p:nvSpPr>
          <p:cNvPr id="29" name="Oval 28"/>
          <p:cNvSpPr/>
          <p:nvPr/>
        </p:nvSpPr>
        <p:spPr bwMode="auto">
          <a:xfrm>
            <a:off x="7758796" y="314127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TextBox 29"/>
          <p:cNvSpPr txBox="1"/>
          <p:nvPr/>
        </p:nvSpPr>
        <p:spPr>
          <a:xfrm>
            <a:off x="7873278" y="3159452"/>
            <a:ext cx="355837" cy="461665"/>
          </a:xfrm>
          <a:prstGeom prst="rect">
            <a:avLst/>
          </a:prstGeom>
          <a:noFill/>
        </p:spPr>
        <p:txBody>
          <a:bodyPr wrap="none" rtlCol="0">
            <a:spAutoFit/>
          </a:bodyPr>
          <a:lstStyle/>
          <a:p>
            <a:r>
              <a:rPr lang="en-US" sz="2400" dirty="0" smtClean="0"/>
              <a:t>1</a:t>
            </a:r>
            <a:endParaRPr lang="en-US" sz="2400" dirty="0"/>
          </a:p>
        </p:txBody>
      </p:sp>
      <p:sp>
        <p:nvSpPr>
          <p:cNvPr id="31" name="Oval 30"/>
          <p:cNvSpPr/>
          <p:nvPr/>
        </p:nvSpPr>
        <p:spPr bwMode="auto">
          <a:xfrm>
            <a:off x="6740970" y="3137252"/>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p:cNvSpPr txBox="1"/>
          <p:nvPr/>
        </p:nvSpPr>
        <p:spPr>
          <a:xfrm>
            <a:off x="6788605" y="3166570"/>
            <a:ext cx="458329" cy="461665"/>
          </a:xfrm>
          <a:prstGeom prst="rect">
            <a:avLst/>
          </a:prstGeom>
          <a:noFill/>
        </p:spPr>
        <p:txBody>
          <a:bodyPr wrap="none" rtlCol="0">
            <a:spAutoFit/>
          </a:bodyPr>
          <a:lstStyle/>
          <a:p>
            <a:r>
              <a:rPr lang="en-US" sz="2400" dirty="0" smtClean="0"/>
              <a:t>-6</a:t>
            </a:r>
            <a:endParaRPr lang="en-US" sz="2400" dirty="0"/>
          </a:p>
        </p:txBody>
      </p:sp>
      <p:pic>
        <p:nvPicPr>
          <p:cNvPr id="33" name="Picture 32" descr="developed_zoomed.png"/>
          <p:cNvPicPr>
            <a:picLocks noChangeAspect="1"/>
          </p:cNvPicPr>
          <p:nvPr/>
        </p:nvPicPr>
        <p:blipFill>
          <a:blip r:embed="rId3"/>
          <a:srcRect l="23041" t="35258" r="26284" b="16110"/>
          <a:stretch>
            <a:fillRect/>
          </a:stretch>
        </p:blipFill>
        <p:spPr>
          <a:xfrm>
            <a:off x="61025" y="969318"/>
            <a:ext cx="4962809" cy="4870977"/>
          </a:xfrm>
          <a:prstGeom prst="rect">
            <a:avLst/>
          </a:prstGeom>
        </p:spPr>
      </p:pic>
    </p:spTree>
  </p:cSld>
  <p:clrMapOvr>
    <a:masterClrMapping/>
  </p:clrMapOvr>
  <p:transition advTm="8016"/>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 name="Picture 88" descr="developed_zoomed.png"/>
          <p:cNvPicPr>
            <a:picLocks noChangeAspect="1"/>
          </p:cNvPicPr>
          <p:nvPr/>
        </p:nvPicPr>
        <p:blipFill>
          <a:blip r:embed="rId3"/>
          <a:srcRect l="23041" t="35258" r="26284" b="16110"/>
          <a:stretch>
            <a:fillRect/>
          </a:stretch>
        </p:blipFill>
        <p:spPr>
          <a:xfrm>
            <a:off x="61025" y="969318"/>
            <a:ext cx="4962809" cy="4870977"/>
          </a:xfrm>
          <a:prstGeom prst="rect">
            <a:avLst/>
          </a:prstGeom>
        </p:spPr>
      </p:pic>
      <p:cxnSp>
        <p:nvCxnSpPr>
          <p:cNvPr id="73" name="Straight Connector 72"/>
          <p:cNvCxnSpPr/>
          <p:nvPr/>
        </p:nvCxnSpPr>
        <p:spPr bwMode="auto">
          <a:xfrm rot="10800000">
            <a:off x="5764017" y="3777724"/>
            <a:ext cx="1975614" cy="10855"/>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bwMode="auto">
          <a:xfrm>
            <a:off x="5753163" y="47764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5746813" y="148729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6756760" y="148771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Oval 15"/>
          <p:cNvSpPr/>
          <p:nvPr/>
        </p:nvSpPr>
        <p:spPr bwMode="auto">
          <a:xfrm>
            <a:off x="6484442" y="222243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6587783" y="2262889"/>
            <a:ext cx="355837" cy="461665"/>
          </a:xfrm>
          <a:prstGeom prst="rect">
            <a:avLst/>
          </a:prstGeom>
          <a:noFill/>
        </p:spPr>
        <p:txBody>
          <a:bodyPr wrap="none" rtlCol="0">
            <a:spAutoFit/>
          </a:bodyPr>
          <a:lstStyle/>
          <a:p>
            <a:r>
              <a:rPr lang="en-US" sz="2400" dirty="0" smtClean="0"/>
              <a:t>1</a:t>
            </a:r>
            <a:endParaRPr lang="en-US" sz="2400" dirty="0"/>
          </a:p>
        </p:txBody>
      </p:sp>
      <p:sp>
        <p:nvSpPr>
          <p:cNvPr id="26" name="Rectangle 25"/>
          <p:cNvSpPr/>
          <p:nvPr/>
        </p:nvSpPr>
        <p:spPr bwMode="auto">
          <a:xfrm>
            <a:off x="6763110" y="47806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Oval 26"/>
          <p:cNvSpPr/>
          <p:nvPr/>
        </p:nvSpPr>
        <p:spPr bwMode="auto">
          <a:xfrm>
            <a:off x="6484442" y="19496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p:cNvSpPr txBox="1"/>
          <p:nvPr/>
        </p:nvSpPr>
        <p:spPr>
          <a:xfrm>
            <a:off x="6587783" y="235427"/>
            <a:ext cx="355837" cy="461665"/>
          </a:xfrm>
          <a:prstGeom prst="rect">
            <a:avLst/>
          </a:prstGeom>
          <a:noFill/>
        </p:spPr>
        <p:txBody>
          <a:bodyPr wrap="none" rtlCol="0">
            <a:spAutoFit/>
          </a:bodyPr>
          <a:lstStyle/>
          <a:p>
            <a:r>
              <a:rPr lang="en-US" sz="2400" dirty="0" smtClean="0"/>
              <a:t>1</a:t>
            </a:r>
            <a:endParaRPr lang="en-US" sz="2400" dirty="0"/>
          </a:p>
        </p:txBody>
      </p:sp>
      <p:sp>
        <p:nvSpPr>
          <p:cNvPr id="31" name="Oval 30"/>
          <p:cNvSpPr/>
          <p:nvPr/>
        </p:nvSpPr>
        <p:spPr bwMode="auto">
          <a:xfrm>
            <a:off x="6480450" y="121581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p:cNvSpPr txBox="1"/>
          <p:nvPr/>
        </p:nvSpPr>
        <p:spPr>
          <a:xfrm>
            <a:off x="6528085" y="1245136"/>
            <a:ext cx="458329" cy="461665"/>
          </a:xfrm>
          <a:prstGeom prst="rect">
            <a:avLst/>
          </a:prstGeom>
          <a:noFill/>
        </p:spPr>
        <p:txBody>
          <a:bodyPr wrap="none" rtlCol="0">
            <a:spAutoFit/>
          </a:bodyPr>
          <a:lstStyle/>
          <a:p>
            <a:r>
              <a:rPr lang="en-US" sz="2400" dirty="0" smtClean="0"/>
              <a:t>-2</a:t>
            </a:r>
            <a:endParaRPr lang="en-US" sz="2400" dirty="0"/>
          </a:p>
        </p:txBody>
      </p:sp>
      <p:cxnSp>
        <p:nvCxnSpPr>
          <p:cNvPr id="33" name="Straight Connector 32"/>
          <p:cNvCxnSpPr>
            <a:stCxn id="39" idx="1"/>
            <a:endCxn id="39" idx="3"/>
          </p:cNvCxnSpPr>
          <p:nvPr/>
        </p:nvCxnSpPr>
        <p:spPr bwMode="auto">
          <a:xfrm rot="16200000" flipH="1" flipV="1">
            <a:off x="5948949" y="3121222"/>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39" name="Parallelogram 38"/>
          <p:cNvSpPr/>
          <p:nvPr/>
        </p:nvSpPr>
        <p:spPr bwMode="auto">
          <a:xfrm>
            <a:off x="5102293" y="3007390"/>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 name="Oval 41"/>
          <p:cNvSpPr/>
          <p:nvPr/>
        </p:nvSpPr>
        <p:spPr bwMode="auto">
          <a:xfrm>
            <a:off x="5474613" y="351404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p:cNvSpPr txBox="1"/>
          <p:nvPr/>
        </p:nvSpPr>
        <p:spPr>
          <a:xfrm>
            <a:off x="5577954" y="3532226"/>
            <a:ext cx="355837" cy="461665"/>
          </a:xfrm>
          <a:prstGeom prst="rect">
            <a:avLst/>
          </a:prstGeom>
          <a:noFill/>
        </p:spPr>
        <p:txBody>
          <a:bodyPr wrap="none" rtlCol="0">
            <a:spAutoFit/>
          </a:bodyPr>
          <a:lstStyle/>
          <a:p>
            <a:r>
              <a:rPr lang="en-US" sz="2400" dirty="0" smtClean="0"/>
              <a:t>1</a:t>
            </a:r>
            <a:endParaRPr lang="en-US" sz="2400" dirty="0"/>
          </a:p>
        </p:txBody>
      </p:sp>
      <p:sp>
        <p:nvSpPr>
          <p:cNvPr id="49" name="Oval 48"/>
          <p:cNvSpPr/>
          <p:nvPr/>
        </p:nvSpPr>
        <p:spPr bwMode="auto">
          <a:xfrm>
            <a:off x="7498706" y="352162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TextBox 49"/>
          <p:cNvSpPr txBox="1"/>
          <p:nvPr/>
        </p:nvSpPr>
        <p:spPr>
          <a:xfrm>
            <a:off x="7613188" y="3539807"/>
            <a:ext cx="355837" cy="461665"/>
          </a:xfrm>
          <a:prstGeom prst="rect">
            <a:avLst/>
          </a:prstGeom>
          <a:noFill/>
        </p:spPr>
        <p:txBody>
          <a:bodyPr wrap="none" rtlCol="0">
            <a:spAutoFit/>
          </a:bodyPr>
          <a:lstStyle/>
          <a:p>
            <a:r>
              <a:rPr lang="en-US" sz="2400" dirty="0" smtClean="0"/>
              <a:t>1</a:t>
            </a:r>
            <a:endParaRPr lang="en-US" sz="2400" dirty="0"/>
          </a:p>
        </p:txBody>
      </p:sp>
      <p:sp>
        <p:nvSpPr>
          <p:cNvPr id="51" name="Oval 50"/>
          <p:cNvSpPr/>
          <p:nvPr/>
        </p:nvSpPr>
        <p:spPr bwMode="auto">
          <a:xfrm>
            <a:off x="6480880" y="351760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 name="TextBox 51"/>
          <p:cNvSpPr txBox="1"/>
          <p:nvPr/>
        </p:nvSpPr>
        <p:spPr>
          <a:xfrm>
            <a:off x="6528515" y="3546925"/>
            <a:ext cx="458329" cy="461665"/>
          </a:xfrm>
          <a:prstGeom prst="rect">
            <a:avLst/>
          </a:prstGeom>
          <a:noFill/>
        </p:spPr>
        <p:txBody>
          <a:bodyPr wrap="none" rtlCol="0">
            <a:spAutoFit/>
          </a:bodyPr>
          <a:lstStyle/>
          <a:p>
            <a:r>
              <a:rPr lang="en-US" sz="2400" dirty="0" smtClean="0"/>
              <a:t>-2</a:t>
            </a:r>
            <a:endParaRPr lang="en-US" sz="2400" dirty="0"/>
          </a:p>
        </p:txBody>
      </p:sp>
      <p:cxnSp>
        <p:nvCxnSpPr>
          <p:cNvPr id="76" name="Straight Connector 75"/>
          <p:cNvCxnSpPr/>
          <p:nvPr/>
        </p:nvCxnSpPr>
        <p:spPr bwMode="auto">
          <a:xfrm rot="10800000">
            <a:off x="5764447" y="5580181"/>
            <a:ext cx="1975614" cy="10855"/>
          </a:xfrm>
          <a:prstGeom prst="line">
            <a:avLst/>
          </a:prstGeom>
          <a:noFill/>
          <a:ln w="12700" cap="flat" cmpd="sng" algn="ctr">
            <a:solidFill>
              <a:schemeClr val="tx1"/>
            </a:solidFill>
            <a:prstDash val="solid"/>
            <a:round/>
            <a:headEnd type="none" w="med" len="med"/>
            <a:tailEnd type="none" w="med" len="med"/>
          </a:ln>
          <a:effectLst/>
        </p:spPr>
      </p:cxnSp>
      <p:cxnSp>
        <p:nvCxnSpPr>
          <p:cNvPr id="77" name="Straight Connector 76"/>
          <p:cNvCxnSpPr>
            <a:stCxn id="78" idx="1"/>
            <a:endCxn id="78" idx="3"/>
          </p:cNvCxnSpPr>
          <p:nvPr/>
        </p:nvCxnSpPr>
        <p:spPr bwMode="auto">
          <a:xfrm rot="16200000" flipH="1" flipV="1">
            <a:off x="5949379" y="4923679"/>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78" name="Parallelogram 77"/>
          <p:cNvSpPr/>
          <p:nvPr/>
        </p:nvSpPr>
        <p:spPr bwMode="auto">
          <a:xfrm>
            <a:off x="5102723" y="4809847"/>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9" name="Oval 78"/>
          <p:cNvSpPr/>
          <p:nvPr/>
        </p:nvSpPr>
        <p:spPr bwMode="auto">
          <a:xfrm>
            <a:off x="5780155" y="6131700"/>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0" name="TextBox 79"/>
          <p:cNvSpPr txBox="1"/>
          <p:nvPr/>
        </p:nvSpPr>
        <p:spPr>
          <a:xfrm>
            <a:off x="5883496" y="6172158"/>
            <a:ext cx="355837" cy="461665"/>
          </a:xfrm>
          <a:prstGeom prst="rect">
            <a:avLst/>
          </a:prstGeom>
          <a:noFill/>
        </p:spPr>
        <p:txBody>
          <a:bodyPr wrap="none" rtlCol="0">
            <a:spAutoFit/>
          </a:bodyPr>
          <a:lstStyle/>
          <a:p>
            <a:r>
              <a:rPr lang="en-US" sz="2400" dirty="0" smtClean="0"/>
              <a:t>1</a:t>
            </a:r>
            <a:endParaRPr lang="en-US" sz="2400" dirty="0"/>
          </a:p>
        </p:txBody>
      </p:sp>
      <p:sp>
        <p:nvSpPr>
          <p:cNvPr id="83" name="Oval 82"/>
          <p:cNvSpPr/>
          <p:nvPr/>
        </p:nvSpPr>
        <p:spPr bwMode="auto">
          <a:xfrm>
            <a:off x="7148318" y="453635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TextBox 83"/>
          <p:cNvSpPr txBox="1"/>
          <p:nvPr/>
        </p:nvSpPr>
        <p:spPr>
          <a:xfrm>
            <a:off x="7251659" y="4576813"/>
            <a:ext cx="355837" cy="461665"/>
          </a:xfrm>
          <a:prstGeom prst="rect">
            <a:avLst/>
          </a:prstGeom>
          <a:noFill/>
        </p:spPr>
        <p:txBody>
          <a:bodyPr wrap="none" rtlCol="0">
            <a:spAutoFit/>
          </a:bodyPr>
          <a:lstStyle/>
          <a:p>
            <a:r>
              <a:rPr lang="en-US" sz="2400" dirty="0" smtClean="0"/>
              <a:t>1</a:t>
            </a:r>
            <a:endParaRPr lang="en-US" sz="2400" dirty="0"/>
          </a:p>
        </p:txBody>
      </p:sp>
      <p:sp>
        <p:nvSpPr>
          <p:cNvPr id="87" name="Oval 86"/>
          <p:cNvSpPr/>
          <p:nvPr/>
        </p:nvSpPr>
        <p:spPr bwMode="auto">
          <a:xfrm>
            <a:off x="6481310" y="532006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p:cNvSpPr txBox="1"/>
          <p:nvPr/>
        </p:nvSpPr>
        <p:spPr>
          <a:xfrm>
            <a:off x="6528945" y="5349382"/>
            <a:ext cx="458329" cy="461665"/>
          </a:xfrm>
          <a:prstGeom prst="rect">
            <a:avLst/>
          </a:prstGeom>
          <a:noFill/>
        </p:spPr>
        <p:txBody>
          <a:bodyPr wrap="none" rtlCol="0">
            <a:spAutoFit/>
          </a:bodyPr>
          <a:lstStyle/>
          <a:p>
            <a:r>
              <a:rPr lang="en-US" sz="2400" dirty="0" smtClean="0"/>
              <a:t>-2</a:t>
            </a:r>
            <a:endParaRPr lang="en-US" sz="2400" dirty="0"/>
          </a:p>
        </p:txBody>
      </p:sp>
    </p:spTree>
  </p:cSld>
  <p:clrMapOvr>
    <a:masterClrMapping/>
  </p:clrMapOvr>
  <p:transition advTm="9033"/>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008563"/>
            <a:ext cx="5262979" cy="369332"/>
          </a:xfrm>
          <a:prstGeom prst="rect">
            <a:avLst/>
          </a:prstGeom>
          <a:noFill/>
        </p:spPr>
        <p:txBody>
          <a:bodyPr wrap="none" rtlCol="0">
            <a:spAutoFit/>
          </a:bodyPr>
          <a:lstStyle/>
          <a:p>
            <a:r>
              <a:rPr lang="en-US" dirty="0" smtClean="0">
                <a:latin typeface="Cochin"/>
                <a:cs typeface="Cochin"/>
              </a:rPr>
              <a:t>8x up-res			                          Original</a:t>
            </a:r>
            <a:endParaRPr lang="en-US" dirty="0">
              <a:latin typeface="Cochin"/>
              <a:cs typeface="Cochin"/>
            </a:endParaRPr>
          </a:p>
        </p:txBody>
      </p:sp>
      <p:pic>
        <p:nvPicPr>
          <p:cNvPr id="6" name="split screen.mov">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ransition advTm="169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73" name="Straight Connector 72"/>
          <p:cNvCxnSpPr/>
          <p:nvPr/>
        </p:nvCxnSpPr>
        <p:spPr bwMode="auto">
          <a:xfrm rot="10800000">
            <a:off x="5764017" y="3777724"/>
            <a:ext cx="1975614" cy="10855"/>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bwMode="auto">
          <a:xfrm>
            <a:off x="5753163" y="47764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5746813" y="148729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6756760" y="148771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Oval 15"/>
          <p:cNvSpPr/>
          <p:nvPr/>
        </p:nvSpPr>
        <p:spPr bwMode="auto">
          <a:xfrm>
            <a:off x="6484442" y="222243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6587783" y="2262889"/>
            <a:ext cx="355837" cy="461665"/>
          </a:xfrm>
          <a:prstGeom prst="rect">
            <a:avLst/>
          </a:prstGeom>
          <a:noFill/>
        </p:spPr>
        <p:txBody>
          <a:bodyPr wrap="none" rtlCol="0">
            <a:spAutoFit/>
          </a:bodyPr>
          <a:lstStyle/>
          <a:p>
            <a:r>
              <a:rPr lang="en-US" sz="2400" dirty="0" smtClean="0"/>
              <a:t>1</a:t>
            </a:r>
            <a:endParaRPr lang="en-US" sz="2400" dirty="0"/>
          </a:p>
        </p:txBody>
      </p:sp>
      <p:sp>
        <p:nvSpPr>
          <p:cNvPr id="26" name="Rectangle 25"/>
          <p:cNvSpPr/>
          <p:nvPr/>
        </p:nvSpPr>
        <p:spPr bwMode="auto">
          <a:xfrm>
            <a:off x="6763110" y="47806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Oval 26"/>
          <p:cNvSpPr/>
          <p:nvPr/>
        </p:nvSpPr>
        <p:spPr bwMode="auto">
          <a:xfrm>
            <a:off x="6484442" y="19496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p:cNvSpPr txBox="1"/>
          <p:nvPr/>
        </p:nvSpPr>
        <p:spPr>
          <a:xfrm>
            <a:off x="6587783" y="235427"/>
            <a:ext cx="355837" cy="461665"/>
          </a:xfrm>
          <a:prstGeom prst="rect">
            <a:avLst/>
          </a:prstGeom>
          <a:noFill/>
        </p:spPr>
        <p:txBody>
          <a:bodyPr wrap="none" rtlCol="0">
            <a:spAutoFit/>
          </a:bodyPr>
          <a:lstStyle/>
          <a:p>
            <a:r>
              <a:rPr lang="en-US" sz="2400" dirty="0" smtClean="0"/>
              <a:t>1</a:t>
            </a:r>
            <a:endParaRPr lang="en-US" sz="2400" dirty="0"/>
          </a:p>
        </p:txBody>
      </p:sp>
      <p:sp>
        <p:nvSpPr>
          <p:cNvPr id="31" name="Oval 30"/>
          <p:cNvSpPr/>
          <p:nvPr/>
        </p:nvSpPr>
        <p:spPr bwMode="auto">
          <a:xfrm>
            <a:off x="6480450" y="121581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p:cNvSpPr txBox="1"/>
          <p:nvPr/>
        </p:nvSpPr>
        <p:spPr>
          <a:xfrm>
            <a:off x="6528085" y="1245136"/>
            <a:ext cx="458329" cy="461665"/>
          </a:xfrm>
          <a:prstGeom prst="rect">
            <a:avLst/>
          </a:prstGeom>
          <a:noFill/>
        </p:spPr>
        <p:txBody>
          <a:bodyPr wrap="none" rtlCol="0">
            <a:spAutoFit/>
          </a:bodyPr>
          <a:lstStyle/>
          <a:p>
            <a:r>
              <a:rPr lang="en-US" sz="2400" dirty="0" smtClean="0"/>
              <a:t>-2</a:t>
            </a:r>
            <a:endParaRPr lang="en-US" sz="2400" dirty="0"/>
          </a:p>
        </p:txBody>
      </p:sp>
      <p:cxnSp>
        <p:nvCxnSpPr>
          <p:cNvPr id="33" name="Straight Connector 32"/>
          <p:cNvCxnSpPr>
            <a:stCxn id="39" idx="1"/>
            <a:endCxn id="39" idx="3"/>
          </p:cNvCxnSpPr>
          <p:nvPr/>
        </p:nvCxnSpPr>
        <p:spPr bwMode="auto">
          <a:xfrm rot="16200000" flipH="1" flipV="1">
            <a:off x="5948949" y="3121222"/>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39" name="Parallelogram 38"/>
          <p:cNvSpPr/>
          <p:nvPr/>
        </p:nvSpPr>
        <p:spPr bwMode="auto">
          <a:xfrm>
            <a:off x="5102293" y="3007390"/>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 name="Oval 41"/>
          <p:cNvSpPr/>
          <p:nvPr/>
        </p:nvSpPr>
        <p:spPr bwMode="auto">
          <a:xfrm>
            <a:off x="5474613" y="351404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p:cNvSpPr txBox="1"/>
          <p:nvPr/>
        </p:nvSpPr>
        <p:spPr>
          <a:xfrm>
            <a:off x="5577954" y="3532226"/>
            <a:ext cx="355837" cy="461665"/>
          </a:xfrm>
          <a:prstGeom prst="rect">
            <a:avLst/>
          </a:prstGeom>
          <a:noFill/>
        </p:spPr>
        <p:txBody>
          <a:bodyPr wrap="none" rtlCol="0">
            <a:spAutoFit/>
          </a:bodyPr>
          <a:lstStyle/>
          <a:p>
            <a:r>
              <a:rPr lang="en-US" sz="2400" dirty="0" smtClean="0"/>
              <a:t>1</a:t>
            </a:r>
            <a:endParaRPr lang="en-US" sz="2400" dirty="0"/>
          </a:p>
        </p:txBody>
      </p:sp>
      <p:sp>
        <p:nvSpPr>
          <p:cNvPr id="49" name="Oval 48"/>
          <p:cNvSpPr/>
          <p:nvPr/>
        </p:nvSpPr>
        <p:spPr bwMode="auto">
          <a:xfrm>
            <a:off x="7498706" y="352162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TextBox 49"/>
          <p:cNvSpPr txBox="1"/>
          <p:nvPr/>
        </p:nvSpPr>
        <p:spPr>
          <a:xfrm>
            <a:off x="7613188" y="3539807"/>
            <a:ext cx="355837" cy="461665"/>
          </a:xfrm>
          <a:prstGeom prst="rect">
            <a:avLst/>
          </a:prstGeom>
          <a:noFill/>
        </p:spPr>
        <p:txBody>
          <a:bodyPr wrap="none" rtlCol="0">
            <a:spAutoFit/>
          </a:bodyPr>
          <a:lstStyle/>
          <a:p>
            <a:r>
              <a:rPr lang="en-US" sz="2400" dirty="0" smtClean="0"/>
              <a:t>1</a:t>
            </a:r>
            <a:endParaRPr lang="en-US" sz="2400" dirty="0"/>
          </a:p>
        </p:txBody>
      </p:sp>
      <p:sp>
        <p:nvSpPr>
          <p:cNvPr id="51" name="Oval 50"/>
          <p:cNvSpPr/>
          <p:nvPr/>
        </p:nvSpPr>
        <p:spPr bwMode="auto">
          <a:xfrm>
            <a:off x="6480880" y="351760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 name="TextBox 51"/>
          <p:cNvSpPr txBox="1"/>
          <p:nvPr/>
        </p:nvSpPr>
        <p:spPr>
          <a:xfrm>
            <a:off x="6528515" y="3546925"/>
            <a:ext cx="458329" cy="461665"/>
          </a:xfrm>
          <a:prstGeom prst="rect">
            <a:avLst/>
          </a:prstGeom>
          <a:noFill/>
        </p:spPr>
        <p:txBody>
          <a:bodyPr wrap="none" rtlCol="0">
            <a:spAutoFit/>
          </a:bodyPr>
          <a:lstStyle/>
          <a:p>
            <a:r>
              <a:rPr lang="en-US" sz="2400" dirty="0" smtClean="0"/>
              <a:t>-2</a:t>
            </a:r>
            <a:endParaRPr lang="en-US" sz="2400" dirty="0"/>
          </a:p>
        </p:txBody>
      </p:sp>
      <p:cxnSp>
        <p:nvCxnSpPr>
          <p:cNvPr id="76" name="Straight Connector 75"/>
          <p:cNvCxnSpPr/>
          <p:nvPr/>
        </p:nvCxnSpPr>
        <p:spPr bwMode="auto">
          <a:xfrm rot="10800000">
            <a:off x="5764447" y="5580181"/>
            <a:ext cx="1975614" cy="10855"/>
          </a:xfrm>
          <a:prstGeom prst="line">
            <a:avLst/>
          </a:prstGeom>
          <a:noFill/>
          <a:ln w="12700" cap="flat" cmpd="sng" algn="ctr">
            <a:solidFill>
              <a:schemeClr val="tx1"/>
            </a:solidFill>
            <a:prstDash val="solid"/>
            <a:round/>
            <a:headEnd type="none" w="med" len="med"/>
            <a:tailEnd type="none" w="med" len="med"/>
          </a:ln>
          <a:effectLst/>
        </p:spPr>
      </p:cxnSp>
      <p:cxnSp>
        <p:nvCxnSpPr>
          <p:cNvPr id="77" name="Straight Connector 76"/>
          <p:cNvCxnSpPr>
            <a:stCxn id="78" idx="1"/>
            <a:endCxn id="78" idx="3"/>
          </p:cNvCxnSpPr>
          <p:nvPr/>
        </p:nvCxnSpPr>
        <p:spPr bwMode="auto">
          <a:xfrm rot="16200000" flipH="1" flipV="1">
            <a:off x="5949379" y="4923679"/>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78" name="Parallelogram 77"/>
          <p:cNvSpPr/>
          <p:nvPr/>
        </p:nvSpPr>
        <p:spPr bwMode="auto">
          <a:xfrm>
            <a:off x="5102723" y="4809847"/>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9" name="Oval 78"/>
          <p:cNvSpPr/>
          <p:nvPr/>
        </p:nvSpPr>
        <p:spPr bwMode="auto">
          <a:xfrm>
            <a:off x="5780155" y="6131700"/>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0" name="TextBox 79"/>
          <p:cNvSpPr txBox="1"/>
          <p:nvPr/>
        </p:nvSpPr>
        <p:spPr>
          <a:xfrm>
            <a:off x="5883496" y="6172158"/>
            <a:ext cx="355837" cy="461665"/>
          </a:xfrm>
          <a:prstGeom prst="rect">
            <a:avLst/>
          </a:prstGeom>
          <a:noFill/>
        </p:spPr>
        <p:txBody>
          <a:bodyPr wrap="none" rtlCol="0">
            <a:spAutoFit/>
          </a:bodyPr>
          <a:lstStyle/>
          <a:p>
            <a:r>
              <a:rPr lang="en-US" sz="2400" dirty="0" smtClean="0"/>
              <a:t>1</a:t>
            </a:r>
            <a:endParaRPr lang="en-US" sz="2400" dirty="0"/>
          </a:p>
        </p:txBody>
      </p:sp>
      <p:sp>
        <p:nvSpPr>
          <p:cNvPr id="83" name="Oval 82"/>
          <p:cNvSpPr/>
          <p:nvPr/>
        </p:nvSpPr>
        <p:spPr bwMode="auto">
          <a:xfrm>
            <a:off x="7148318" y="453635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TextBox 83"/>
          <p:cNvSpPr txBox="1"/>
          <p:nvPr/>
        </p:nvSpPr>
        <p:spPr>
          <a:xfrm>
            <a:off x="7251659" y="4576813"/>
            <a:ext cx="355837" cy="461665"/>
          </a:xfrm>
          <a:prstGeom prst="rect">
            <a:avLst/>
          </a:prstGeom>
          <a:noFill/>
        </p:spPr>
        <p:txBody>
          <a:bodyPr wrap="none" rtlCol="0">
            <a:spAutoFit/>
          </a:bodyPr>
          <a:lstStyle/>
          <a:p>
            <a:r>
              <a:rPr lang="en-US" sz="2400" dirty="0" smtClean="0"/>
              <a:t>1</a:t>
            </a:r>
            <a:endParaRPr lang="en-US" sz="2400" dirty="0"/>
          </a:p>
        </p:txBody>
      </p:sp>
      <p:sp>
        <p:nvSpPr>
          <p:cNvPr id="87" name="Oval 86"/>
          <p:cNvSpPr/>
          <p:nvPr/>
        </p:nvSpPr>
        <p:spPr bwMode="auto">
          <a:xfrm>
            <a:off x="6481310" y="532006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p:cNvSpPr txBox="1"/>
          <p:nvPr/>
        </p:nvSpPr>
        <p:spPr>
          <a:xfrm>
            <a:off x="6528945" y="5349382"/>
            <a:ext cx="458329" cy="461665"/>
          </a:xfrm>
          <a:prstGeom prst="rect">
            <a:avLst/>
          </a:prstGeom>
          <a:noFill/>
        </p:spPr>
        <p:txBody>
          <a:bodyPr wrap="none" rtlCol="0">
            <a:spAutoFit/>
          </a:bodyPr>
          <a:lstStyle/>
          <a:p>
            <a:r>
              <a:rPr lang="en-US" sz="2400" dirty="0" smtClean="0"/>
              <a:t>-2</a:t>
            </a:r>
            <a:endParaRPr lang="en-US" sz="2400" dirty="0"/>
          </a:p>
        </p:txBody>
      </p:sp>
      <p:pic>
        <p:nvPicPr>
          <p:cNvPr id="34" name="Picture 33" descr="developed_zoomed.png"/>
          <p:cNvPicPr>
            <a:picLocks noChangeAspect="1"/>
          </p:cNvPicPr>
          <p:nvPr/>
        </p:nvPicPr>
        <p:blipFill>
          <a:blip r:embed="rId3"/>
          <a:srcRect l="23041" t="35258" r="26284" b="16110"/>
          <a:stretch>
            <a:fillRect/>
          </a:stretch>
        </p:blipFill>
        <p:spPr>
          <a:xfrm>
            <a:off x="61025" y="969318"/>
            <a:ext cx="4962809" cy="4870977"/>
          </a:xfrm>
          <a:prstGeom prst="rect">
            <a:avLst/>
          </a:prstGeom>
        </p:spPr>
      </p:pic>
      <p:sp>
        <p:nvSpPr>
          <p:cNvPr id="35" name="Oval 34"/>
          <p:cNvSpPr/>
          <p:nvPr/>
        </p:nvSpPr>
        <p:spPr bwMode="auto">
          <a:xfrm>
            <a:off x="2225294" y="2985279"/>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TextBox 35"/>
          <p:cNvSpPr txBox="1"/>
          <p:nvPr/>
        </p:nvSpPr>
        <p:spPr>
          <a:xfrm>
            <a:off x="2262492" y="3015015"/>
            <a:ext cx="431022" cy="400110"/>
          </a:xfrm>
          <a:prstGeom prst="rect">
            <a:avLst/>
          </a:prstGeom>
          <a:noFill/>
        </p:spPr>
        <p:txBody>
          <a:bodyPr wrap="square" rtlCol="0">
            <a:spAutoFit/>
          </a:bodyPr>
          <a:lstStyle/>
          <a:p>
            <a:r>
              <a:rPr lang="en-US" sz="2000" dirty="0" smtClean="0"/>
              <a:t>-2</a:t>
            </a:r>
            <a:endParaRPr lang="en-US" sz="2000" dirty="0"/>
          </a:p>
        </p:txBody>
      </p:sp>
      <p:sp>
        <p:nvSpPr>
          <p:cNvPr id="37" name="Oval 36"/>
          <p:cNvSpPr/>
          <p:nvPr/>
        </p:nvSpPr>
        <p:spPr bwMode="auto">
          <a:xfrm>
            <a:off x="2225724" y="2464607"/>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TextBox 37"/>
          <p:cNvSpPr txBox="1"/>
          <p:nvPr/>
        </p:nvSpPr>
        <p:spPr>
          <a:xfrm>
            <a:off x="2328052" y="2494343"/>
            <a:ext cx="431022" cy="400110"/>
          </a:xfrm>
          <a:prstGeom prst="rect">
            <a:avLst/>
          </a:prstGeom>
          <a:noFill/>
        </p:spPr>
        <p:txBody>
          <a:bodyPr wrap="square" rtlCol="0">
            <a:spAutoFit/>
          </a:bodyPr>
          <a:lstStyle/>
          <a:p>
            <a:r>
              <a:rPr lang="en-US" sz="2000" dirty="0" smtClean="0"/>
              <a:t>1</a:t>
            </a:r>
            <a:endParaRPr lang="en-US" sz="2000" dirty="0"/>
          </a:p>
        </p:txBody>
      </p:sp>
      <p:sp>
        <p:nvSpPr>
          <p:cNvPr id="40" name="Oval 39"/>
          <p:cNvSpPr/>
          <p:nvPr/>
        </p:nvSpPr>
        <p:spPr bwMode="auto">
          <a:xfrm>
            <a:off x="2247864" y="3507199"/>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TextBox 40"/>
          <p:cNvSpPr txBox="1"/>
          <p:nvPr/>
        </p:nvSpPr>
        <p:spPr>
          <a:xfrm>
            <a:off x="2350192" y="3536935"/>
            <a:ext cx="431022" cy="400110"/>
          </a:xfrm>
          <a:prstGeom prst="rect">
            <a:avLst/>
          </a:prstGeom>
          <a:noFill/>
        </p:spPr>
        <p:txBody>
          <a:bodyPr wrap="square" rtlCol="0">
            <a:spAutoFit/>
          </a:bodyPr>
          <a:lstStyle/>
          <a:p>
            <a:r>
              <a:rPr lang="en-US" sz="2000" dirty="0" smtClean="0"/>
              <a:t>1</a:t>
            </a:r>
            <a:endParaRPr lang="en-US" sz="2000" dirty="0"/>
          </a:p>
        </p:txBody>
      </p:sp>
    </p:spTree>
  </p:cSld>
  <p:clrMapOvr>
    <a:masterClrMapping/>
  </p:clrMapOvr>
  <p:transition advTm="1275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73" name="Straight Connector 72"/>
          <p:cNvCxnSpPr/>
          <p:nvPr/>
        </p:nvCxnSpPr>
        <p:spPr bwMode="auto">
          <a:xfrm rot="10800000">
            <a:off x="5764017" y="3777724"/>
            <a:ext cx="1975614" cy="10855"/>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bwMode="auto">
          <a:xfrm>
            <a:off x="5753163" y="47764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5746813" y="148729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6756760" y="148771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Oval 15"/>
          <p:cNvSpPr/>
          <p:nvPr/>
        </p:nvSpPr>
        <p:spPr bwMode="auto">
          <a:xfrm>
            <a:off x="6484442" y="222243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6587783" y="2262889"/>
            <a:ext cx="355837" cy="461665"/>
          </a:xfrm>
          <a:prstGeom prst="rect">
            <a:avLst/>
          </a:prstGeom>
          <a:noFill/>
        </p:spPr>
        <p:txBody>
          <a:bodyPr wrap="none" rtlCol="0">
            <a:spAutoFit/>
          </a:bodyPr>
          <a:lstStyle/>
          <a:p>
            <a:r>
              <a:rPr lang="en-US" sz="2400" dirty="0" smtClean="0"/>
              <a:t>1</a:t>
            </a:r>
            <a:endParaRPr lang="en-US" sz="2400" dirty="0"/>
          </a:p>
        </p:txBody>
      </p:sp>
      <p:sp>
        <p:nvSpPr>
          <p:cNvPr id="26" name="Rectangle 25"/>
          <p:cNvSpPr/>
          <p:nvPr/>
        </p:nvSpPr>
        <p:spPr bwMode="auto">
          <a:xfrm>
            <a:off x="6763110" y="47806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Oval 26"/>
          <p:cNvSpPr/>
          <p:nvPr/>
        </p:nvSpPr>
        <p:spPr bwMode="auto">
          <a:xfrm>
            <a:off x="6484442" y="19496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p:cNvSpPr txBox="1"/>
          <p:nvPr/>
        </p:nvSpPr>
        <p:spPr>
          <a:xfrm>
            <a:off x="6587783" y="235427"/>
            <a:ext cx="355837" cy="461665"/>
          </a:xfrm>
          <a:prstGeom prst="rect">
            <a:avLst/>
          </a:prstGeom>
          <a:noFill/>
        </p:spPr>
        <p:txBody>
          <a:bodyPr wrap="none" rtlCol="0">
            <a:spAutoFit/>
          </a:bodyPr>
          <a:lstStyle/>
          <a:p>
            <a:r>
              <a:rPr lang="en-US" sz="2400" dirty="0" smtClean="0"/>
              <a:t>1</a:t>
            </a:r>
            <a:endParaRPr lang="en-US" sz="2400" dirty="0"/>
          </a:p>
        </p:txBody>
      </p:sp>
      <p:sp>
        <p:nvSpPr>
          <p:cNvPr id="31" name="Oval 30"/>
          <p:cNvSpPr/>
          <p:nvPr/>
        </p:nvSpPr>
        <p:spPr bwMode="auto">
          <a:xfrm>
            <a:off x="6480450" y="121581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p:cNvSpPr txBox="1"/>
          <p:nvPr/>
        </p:nvSpPr>
        <p:spPr>
          <a:xfrm>
            <a:off x="6528085" y="1245136"/>
            <a:ext cx="458329" cy="461665"/>
          </a:xfrm>
          <a:prstGeom prst="rect">
            <a:avLst/>
          </a:prstGeom>
          <a:noFill/>
        </p:spPr>
        <p:txBody>
          <a:bodyPr wrap="none" rtlCol="0">
            <a:spAutoFit/>
          </a:bodyPr>
          <a:lstStyle/>
          <a:p>
            <a:r>
              <a:rPr lang="en-US" sz="2400" dirty="0" smtClean="0"/>
              <a:t>-2</a:t>
            </a:r>
            <a:endParaRPr lang="en-US" sz="2400" dirty="0"/>
          </a:p>
        </p:txBody>
      </p:sp>
      <p:cxnSp>
        <p:nvCxnSpPr>
          <p:cNvPr id="33" name="Straight Connector 32"/>
          <p:cNvCxnSpPr>
            <a:stCxn id="39" idx="1"/>
            <a:endCxn id="39" idx="3"/>
          </p:cNvCxnSpPr>
          <p:nvPr/>
        </p:nvCxnSpPr>
        <p:spPr bwMode="auto">
          <a:xfrm rot="16200000" flipH="1" flipV="1">
            <a:off x="5948949" y="3121222"/>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39" name="Parallelogram 38"/>
          <p:cNvSpPr/>
          <p:nvPr/>
        </p:nvSpPr>
        <p:spPr bwMode="auto">
          <a:xfrm>
            <a:off x="5102293" y="3007390"/>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 name="Oval 41"/>
          <p:cNvSpPr/>
          <p:nvPr/>
        </p:nvSpPr>
        <p:spPr bwMode="auto">
          <a:xfrm>
            <a:off x="5474613" y="351404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p:cNvSpPr txBox="1"/>
          <p:nvPr/>
        </p:nvSpPr>
        <p:spPr>
          <a:xfrm>
            <a:off x="5577954" y="3532226"/>
            <a:ext cx="355837" cy="461665"/>
          </a:xfrm>
          <a:prstGeom prst="rect">
            <a:avLst/>
          </a:prstGeom>
          <a:noFill/>
        </p:spPr>
        <p:txBody>
          <a:bodyPr wrap="none" rtlCol="0">
            <a:spAutoFit/>
          </a:bodyPr>
          <a:lstStyle/>
          <a:p>
            <a:r>
              <a:rPr lang="en-US" sz="2400" dirty="0" smtClean="0"/>
              <a:t>1</a:t>
            </a:r>
            <a:endParaRPr lang="en-US" sz="2400" dirty="0"/>
          </a:p>
        </p:txBody>
      </p:sp>
      <p:sp>
        <p:nvSpPr>
          <p:cNvPr id="49" name="Oval 48"/>
          <p:cNvSpPr/>
          <p:nvPr/>
        </p:nvSpPr>
        <p:spPr bwMode="auto">
          <a:xfrm>
            <a:off x="7498706" y="352162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TextBox 49"/>
          <p:cNvSpPr txBox="1"/>
          <p:nvPr/>
        </p:nvSpPr>
        <p:spPr>
          <a:xfrm>
            <a:off x="7613188" y="3539807"/>
            <a:ext cx="355837" cy="461665"/>
          </a:xfrm>
          <a:prstGeom prst="rect">
            <a:avLst/>
          </a:prstGeom>
          <a:noFill/>
        </p:spPr>
        <p:txBody>
          <a:bodyPr wrap="none" rtlCol="0">
            <a:spAutoFit/>
          </a:bodyPr>
          <a:lstStyle/>
          <a:p>
            <a:r>
              <a:rPr lang="en-US" sz="2400" dirty="0" smtClean="0"/>
              <a:t>1</a:t>
            </a:r>
            <a:endParaRPr lang="en-US" sz="2400" dirty="0"/>
          </a:p>
        </p:txBody>
      </p:sp>
      <p:sp>
        <p:nvSpPr>
          <p:cNvPr id="51" name="Oval 50"/>
          <p:cNvSpPr/>
          <p:nvPr/>
        </p:nvSpPr>
        <p:spPr bwMode="auto">
          <a:xfrm>
            <a:off x="6480880" y="351760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 name="TextBox 51"/>
          <p:cNvSpPr txBox="1"/>
          <p:nvPr/>
        </p:nvSpPr>
        <p:spPr>
          <a:xfrm>
            <a:off x="6528515" y="3546925"/>
            <a:ext cx="458329" cy="461665"/>
          </a:xfrm>
          <a:prstGeom prst="rect">
            <a:avLst/>
          </a:prstGeom>
          <a:noFill/>
        </p:spPr>
        <p:txBody>
          <a:bodyPr wrap="none" rtlCol="0">
            <a:spAutoFit/>
          </a:bodyPr>
          <a:lstStyle/>
          <a:p>
            <a:r>
              <a:rPr lang="en-US" sz="2400" dirty="0" smtClean="0"/>
              <a:t>-2</a:t>
            </a:r>
            <a:endParaRPr lang="en-US" sz="2400" dirty="0"/>
          </a:p>
        </p:txBody>
      </p:sp>
      <p:cxnSp>
        <p:nvCxnSpPr>
          <p:cNvPr id="76" name="Straight Connector 75"/>
          <p:cNvCxnSpPr/>
          <p:nvPr/>
        </p:nvCxnSpPr>
        <p:spPr bwMode="auto">
          <a:xfrm rot="10800000">
            <a:off x="5764447" y="5580181"/>
            <a:ext cx="1975614" cy="10855"/>
          </a:xfrm>
          <a:prstGeom prst="line">
            <a:avLst/>
          </a:prstGeom>
          <a:noFill/>
          <a:ln w="12700" cap="flat" cmpd="sng" algn="ctr">
            <a:solidFill>
              <a:schemeClr val="tx1"/>
            </a:solidFill>
            <a:prstDash val="solid"/>
            <a:round/>
            <a:headEnd type="none" w="med" len="med"/>
            <a:tailEnd type="none" w="med" len="med"/>
          </a:ln>
          <a:effectLst/>
        </p:spPr>
      </p:cxnSp>
      <p:cxnSp>
        <p:nvCxnSpPr>
          <p:cNvPr id="77" name="Straight Connector 76"/>
          <p:cNvCxnSpPr>
            <a:stCxn id="78" idx="1"/>
            <a:endCxn id="78" idx="3"/>
          </p:cNvCxnSpPr>
          <p:nvPr/>
        </p:nvCxnSpPr>
        <p:spPr bwMode="auto">
          <a:xfrm rot="16200000" flipH="1" flipV="1">
            <a:off x="5949379" y="4923679"/>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78" name="Parallelogram 77"/>
          <p:cNvSpPr/>
          <p:nvPr/>
        </p:nvSpPr>
        <p:spPr bwMode="auto">
          <a:xfrm>
            <a:off x="5102723" y="4809847"/>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9" name="Oval 78"/>
          <p:cNvSpPr/>
          <p:nvPr/>
        </p:nvSpPr>
        <p:spPr bwMode="auto">
          <a:xfrm>
            <a:off x="5780155" y="6131700"/>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0" name="TextBox 79"/>
          <p:cNvSpPr txBox="1"/>
          <p:nvPr/>
        </p:nvSpPr>
        <p:spPr>
          <a:xfrm>
            <a:off x="5883496" y="6172158"/>
            <a:ext cx="355837" cy="461665"/>
          </a:xfrm>
          <a:prstGeom prst="rect">
            <a:avLst/>
          </a:prstGeom>
          <a:noFill/>
        </p:spPr>
        <p:txBody>
          <a:bodyPr wrap="none" rtlCol="0">
            <a:spAutoFit/>
          </a:bodyPr>
          <a:lstStyle/>
          <a:p>
            <a:r>
              <a:rPr lang="en-US" sz="2400" dirty="0" smtClean="0"/>
              <a:t>1</a:t>
            </a:r>
            <a:endParaRPr lang="en-US" sz="2400" dirty="0"/>
          </a:p>
        </p:txBody>
      </p:sp>
      <p:sp>
        <p:nvSpPr>
          <p:cNvPr id="83" name="Oval 82"/>
          <p:cNvSpPr/>
          <p:nvPr/>
        </p:nvSpPr>
        <p:spPr bwMode="auto">
          <a:xfrm>
            <a:off x="7148318" y="453635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TextBox 83"/>
          <p:cNvSpPr txBox="1"/>
          <p:nvPr/>
        </p:nvSpPr>
        <p:spPr>
          <a:xfrm>
            <a:off x="7251659" y="4576813"/>
            <a:ext cx="355837" cy="461665"/>
          </a:xfrm>
          <a:prstGeom prst="rect">
            <a:avLst/>
          </a:prstGeom>
          <a:noFill/>
        </p:spPr>
        <p:txBody>
          <a:bodyPr wrap="none" rtlCol="0">
            <a:spAutoFit/>
          </a:bodyPr>
          <a:lstStyle/>
          <a:p>
            <a:r>
              <a:rPr lang="en-US" sz="2400" dirty="0" smtClean="0"/>
              <a:t>1</a:t>
            </a:r>
            <a:endParaRPr lang="en-US" sz="2400" dirty="0"/>
          </a:p>
        </p:txBody>
      </p:sp>
      <p:sp>
        <p:nvSpPr>
          <p:cNvPr id="87" name="Oval 86"/>
          <p:cNvSpPr/>
          <p:nvPr/>
        </p:nvSpPr>
        <p:spPr bwMode="auto">
          <a:xfrm>
            <a:off x="6481310" y="532006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p:cNvSpPr txBox="1"/>
          <p:nvPr/>
        </p:nvSpPr>
        <p:spPr>
          <a:xfrm>
            <a:off x="6528945" y="5349382"/>
            <a:ext cx="458329" cy="461665"/>
          </a:xfrm>
          <a:prstGeom prst="rect">
            <a:avLst/>
          </a:prstGeom>
          <a:noFill/>
        </p:spPr>
        <p:txBody>
          <a:bodyPr wrap="none" rtlCol="0">
            <a:spAutoFit/>
          </a:bodyPr>
          <a:lstStyle/>
          <a:p>
            <a:r>
              <a:rPr lang="en-US" sz="2400" dirty="0" smtClean="0"/>
              <a:t>-2</a:t>
            </a:r>
            <a:endParaRPr lang="en-US" sz="2400" dirty="0"/>
          </a:p>
        </p:txBody>
      </p:sp>
      <p:pic>
        <p:nvPicPr>
          <p:cNvPr id="34" name="Picture 33" descr="developed_zoomed.png"/>
          <p:cNvPicPr>
            <a:picLocks noChangeAspect="1"/>
          </p:cNvPicPr>
          <p:nvPr/>
        </p:nvPicPr>
        <p:blipFill>
          <a:blip r:embed="rId3"/>
          <a:srcRect l="23041" t="35258" r="26284" b="16110"/>
          <a:stretch>
            <a:fillRect/>
          </a:stretch>
        </p:blipFill>
        <p:spPr>
          <a:xfrm>
            <a:off x="61025" y="969318"/>
            <a:ext cx="4962809" cy="4870977"/>
          </a:xfrm>
          <a:prstGeom prst="rect">
            <a:avLst/>
          </a:prstGeom>
        </p:spPr>
      </p:pic>
      <p:sp>
        <p:nvSpPr>
          <p:cNvPr id="35" name="Oval 34"/>
          <p:cNvSpPr/>
          <p:nvPr/>
        </p:nvSpPr>
        <p:spPr bwMode="auto">
          <a:xfrm>
            <a:off x="2225294" y="2985279"/>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TextBox 35"/>
          <p:cNvSpPr txBox="1"/>
          <p:nvPr/>
        </p:nvSpPr>
        <p:spPr>
          <a:xfrm>
            <a:off x="2262492" y="3015015"/>
            <a:ext cx="431022" cy="400110"/>
          </a:xfrm>
          <a:prstGeom prst="rect">
            <a:avLst/>
          </a:prstGeom>
          <a:noFill/>
        </p:spPr>
        <p:txBody>
          <a:bodyPr wrap="square" rtlCol="0">
            <a:spAutoFit/>
          </a:bodyPr>
          <a:lstStyle/>
          <a:p>
            <a:r>
              <a:rPr lang="en-US" sz="2000" dirty="0" smtClean="0"/>
              <a:t>-2</a:t>
            </a:r>
            <a:endParaRPr lang="en-US" sz="2000" dirty="0"/>
          </a:p>
        </p:txBody>
      </p:sp>
      <p:sp>
        <p:nvSpPr>
          <p:cNvPr id="37" name="Oval 36"/>
          <p:cNvSpPr/>
          <p:nvPr/>
        </p:nvSpPr>
        <p:spPr bwMode="auto">
          <a:xfrm>
            <a:off x="2225724" y="2464607"/>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TextBox 37"/>
          <p:cNvSpPr txBox="1"/>
          <p:nvPr/>
        </p:nvSpPr>
        <p:spPr>
          <a:xfrm>
            <a:off x="2328052" y="2494343"/>
            <a:ext cx="431022" cy="400110"/>
          </a:xfrm>
          <a:prstGeom prst="rect">
            <a:avLst/>
          </a:prstGeom>
          <a:noFill/>
        </p:spPr>
        <p:txBody>
          <a:bodyPr wrap="square" rtlCol="0">
            <a:spAutoFit/>
          </a:bodyPr>
          <a:lstStyle/>
          <a:p>
            <a:r>
              <a:rPr lang="en-US" sz="2000" dirty="0" smtClean="0"/>
              <a:t>1</a:t>
            </a:r>
            <a:endParaRPr lang="en-US" sz="2000" dirty="0"/>
          </a:p>
        </p:txBody>
      </p:sp>
      <p:sp>
        <p:nvSpPr>
          <p:cNvPr id="40" name="Oval 39"/>
          <p:cNvSpPr/>
          <p:nvPr/>
        </p:nvSpPr>
        <p:spPr bwMode="auto">
          <a:xfrm>
            <a:off x="2247864" y="3507199"/>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TextBox 40"/>
          <p:cNvSpPr txBox="1"/>
          <p:nvPr/>
        </p:nvSpPr>
        <p:spPr>
          <a:xfrm>
            <a:off x="2350192" y="3536935"/>
            <a:ext cx="431022" cy="400110"/>
          </a:xfrm>
          <a:prstGeom prst="rect">
            <a:avLst/>
          </a:prstGeom>
          <a:noFill/>
        </p:spPr>
        <p:txBody>
          <a:bodyPr wrap="square" rtlCol="0">
            <a:spAutoFit/>
          </a:bodyPr>
          <a:lstStyle/>
          <a:p>
            <a:r>
              <a:rPr lang="en-US" sz="2000" dirty="0" smtClean="0"/>
              <a:t>1</a:t>
            </a:r>
            <a:endParaRPr lang="en-US" sz="2000" dirty="0"/>
          </a:p>
        </p:txBody>
      </p:sp>
      <p:sp>
        <p:nvSpPr>
          <p:cNvPr id="44" name="Right Arrow 43"/>
          <p:cNvSpPr/>
          <p:nvPr/>
        </p:nvSpPr>
        <p:spPr bwMode="auto">
          <a:xfrm>
            <a:off x="2887436" y="2896138"/>
            <a:ext cx="531896" cy="693719"/>
          </a:xfrm>
          <a:prstGeom prst="rightArrow">
            <a:avLst/>
          </a:prstGeom>
          <a:solidFill>
            <a:srgbClr val="000090"/>
          </a:solidFill>
          <a:ln w="12700" cap="flat" cmpd="sng" algn="ctr">
            <a:solidFill>
              <a:srgbClr val="00FF0E"/>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TextBox 44"/>
          <p:cNvSpPr txBox="1"/>
          <p:nvPr/>
        </p:nvSpPr>
        <p:spPr>
          <a:xfrm>
            <a:off x="3408477" y="2941856"/>
            <a:ext cx="412893" cy="584776"/>
          </a:xfrm>
          <a:prstGeom prst="rect">
            <a:avLst/>
          </a:prstGeom>
          <a:noFill/>
        </p:spPr>
        <p:txBody>
          <a:bodyPr wrap="none" rtlCol="0">
            <a:spAutoFit/>
          </a:bodyPr>
          <a:lstStyle/>
          <a:p>
            <a:r>
              <a:rPr lang="en-US" sz="3200" dirty="0" smtClean="0"/>
              <a:t>0</a:t>
            </a:r>
            <a:endParaRPr lang="en-US" sz="3200" dirty="0"/>
          </a:p>
        </p:txBody>
      </p:sp>
    </p:spTree>
  </p:cSld>
  <p:clrMapOvr>
    <a:masterClrMapping/>
  </p:clrMapOvr>
  <p:transition advTm="4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33" descr="developed_zoomed.png"/>
          <p:cNvPicPr>
            <a:picLocks noChangeAspect="1"/>
          </p:cNvPicPr>
          <p:nvPr/>
        </p:nvPicPr>
        <p:blipFill>
          <a:blip r:embed="rId3"/>
          <a:srcRect l="23041" t="35258" r="26284" b="16110"/>
          <a:stretch>
            <a:fillRect/>
          </a:stretch>
        </p:blipFill>
        <p:spPr>
          <a:xfrm>
            <a:off x="61025" y="969318"/>
            <a:ext cx="4962809" cy="4870977"/>
          </a:xfrm>
          <a:prstGeom prst="rect">
            <a:avLst/>
          </a:prstGeom>
        </p:spPr>
      </p:pic>
      <p:sp>
        <p:nvSpPr>
          <p:cNvPr id="35" name="Oval 34"/>
          <p:cNvSpPr/>
          <p:nvPr/>
        </p:nvSpPr>
        <p:spPr bwMode="auto">
          <a:xfrm>
            <a:off x="2225294" y="2985279"/>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TextBox 35"/>
          <p:cNvSpPr txBox="1"/>
          <p:nvPr/>
        </p:nvSpPr>
        <p:spPr>
          <a:xfrm>
            <a:off x="2262492" y="3015015"/>
            <a:ext cx="431022" cy="400110"/>
          </a:xfrm>
          <a:prstGeom prst="rect">
            <a:avLst/>
          </a:prstGeom>
          <a:noFill/>
        </p:spPr>
        <p:txBody>
          <a:bodyPr wrap="square" rtlCol="0">
            <a:spAutoFit/>
          </a:bodyPr>
          <a:lstStyle/>
          <a:p>
            <a:r>
              <a:rPr lang="en-US" sz="2000" dirty="0" smtClean="0"/>
              <a:t>-2</a:t>
            </a:r>
            <a:endParaRPr lang="en-US" sz="2000" dirty="0"/>
          </a:p>
        </p:txBody>
      </p:sp>
      <p:sp>
        <p:nvSpPr>
          <p:cNvPr id="37" name="Oval 36"/>
          <p:cNvSpPr/>
          <p:nvPr/>
        </p:nvSpPr>
        <p:spPr bwMode="auto">
          <a:xfrm>
            <a:off x="2225724" y="2464607"/>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TextBox 37"/>
          <p:cNvSpPr txBox="1"/>
          <p:nvPr/>
        </p:nvSpPr>
        <p:spPr>
          <a:xfrm>
            <a:off x="2328052" y="2494343"/>
            <a:ext cx="431022" cy="400110"/>
          </a:xfrm>
          <a:prstGeom prst="rect">
            <a:avLst/>
          </a:prstGeom>
          <a:noFill/>
        </p:spPr>
        <p:txBody>
          <a:bodyPr wrap="square" rtlCol="0">
            <a:spAutoFit/>
          </a:bodyPr>
          <a:lstStyle/>
          <a:p>
            <a:r>
              <a:rPr lang="en-US" sz="2000" dirty="0" smtClean="0"/>
              <a:t>1</a:t>
            </a:r>
            <a:endParaRPr lang="en-US" sz="2000" dirty="0"/>
          </a:p>
        </p:txBody>
      </p:sp>
      <p:sp>
        <p:nvSpPr>
          <p:cNvPr id="40" name="Oval 39"/>
          <p:cNvSpPr/>
          <p:nvPr/>
        </p:nvSpPr>
        <p:spPr bwMode="auto">
          <a:xfrm>
            <a:off x="2247864" y="3507199"/>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TextBox 40"/>
          <p:cNvSpPr txBox="1"/>
          <p:nvPr/>
        </p:nvSpPr>
        <p:spPr>
          <a:xfrm>
            <a:off x="2350192" y="3536935"/>
            <a:ext cx="431022" cy="400110"/>
          </a:xfrm>
          <a:prstGeom prst="rect">
            <a:avLst/>
          </a:prstGeom>
          <a:noFill/>
        </p:spPr>
        <p:txBody>
          <a:bodyPr wrap="square" rtlCol="0">
            <a:spAutoFit/>
          </a:bodyPr>
          <a:lstStyle/>
          <a:p>
            <a:r>
              <a:rPr lang="en-US" sz="2000" dirty="0" smtClean="0"/>
              <a:t>1</a:t>
            </a:r>
            <a:endParaRPr lang="en-US" sz="2000" dirty="0"/>
          </a:p>
        </p:txBody>
      </p:sp>
      <p:sp>
        <p:nvSpPr>
          <p:cNvPr id="44" name="Right Arrow 43"/>
          <p:cNvSpPr/>
          <p:nvPr/>
        </p:nvSpPr>
        <p:spPr bwMode="auto">
          <a:xfrm>
            <a:off x="2887436" y="2896138"/>
            <a:ext cx="531896" cy="693719"/>
          </a:xfrm>
          <a:prstGeom prst="rightArrow">
            <a:avLst/>
          </a:prstGeom>
          <a:solidFill>
            <a:srgbClr val="000090"/>
          </a:solidFill>
          <a:ln w="12700" cap="flat" cmpd="sng" algn="ctr">
            <a:solidFill>
              <a:srgbClr val="00FF0E"/>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TextBox 44"/>
          <p:cNvSpPr txBox="1"/>
          <p:nvPr/>
        </p:nvSpPr>
        <p:spPr>
          <a:xfrm>
            <a:off x="3408477" y="2941856"/>
            <a:ext cx="412893" cy="584776"/>
          </a:xfrm>
          <a:prstGeom prst="rect">
            <a:avLst/>
          </a:prstGeom>
          <a:noFill/>
        </p:spPr>
        <p:txBody>
          <a:bodyPr wrap="none" rtlCol="0">
            <a:spAutoFit/>
          </a:bodyPr>
          <a:lstStyle/>
          <a:p>
            <a:r>
              <a:rPr lang="en-US" sz="3200" dirty="0" smtClean="0"/>
              <a:t>0</a:t>
            </a:r>
            <a:endParaRPr lang="en-US" sz="3200" dirty="0"/>
          </a:p>
        </p:txBody>
      </p:sp>
      <p:cxnSp>
        <p:nvCxnSpPr>
          <p:cNvPr id="46" name="Straight Connector 45"/>
          <p:cNvCxnSpPr>
            <a:stCxn id="56" idx="1"/>
            <a:endCxn id="56" idx="3"/>
          </p:cNvCxnSpPr>
          <p:nvPr/>
        </p:nvCxnSpPr>
        <p:spPr bwMode="auto">
          <a:xfrm rot="16200000" flipH="1" flipV="1">
            <a:off x="6209039" y="2740867"/>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47" name="Rectangle 46"/>
          <p:cNvSpPr/>
          <p:nvPr/>
        </p:nvSpPr>
        <p:spPr bwMode="auto">
          <a:xfrm>
            <a:off x="6013683" y="239907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Rectangle 47"/>
          <p:cNvSpPr/>
          <p:nvPr/>
        </p:nvSpPr>
        <p:spPr bwMode="auto">
          <a:xfrm>
            <a:off x="6007333" y="3408727"/>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Rectangle 52"/>
          <p:cNvSpPr/>
          <p:nvPr/>
        </p:nvSpPr>
        <p:spPr bwMode="auto">
          <a:xfrm>
            <a:off x="7017280" y="340914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 name="Oval 53"/>
          <p:cNvSpPr/>
          <p:nvPr/>
        </p:nvSpPr>
        <p:spPr bwMode="auto">
          <a:xfrm>
            <a:off x="6744962" y="414386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TextBox 54"/>
          <p:cNvSpPr txBox="1"/>
          <p:nvPr/>
        </p:nvSpPr>
        <p:spPr>
          <a:xfrm>
            <a:off x="6848303" y="4184323"/>
            <a:ext cx="355837" cy="461665"/>
          </a:xfrm>
          <a:prstGeom prst="rect">
            <a:avLst/>
          </a:prstGeom>
          <a:noFill/>
        </p:spPr>
        <p:txBody>
          <a:bodyPr wrap="none" rtlCol="0">
            <a:spAutoFit/>
          </a:bodyPr>
          <a:lstStyle/>
          <a:p>
            <a:r>
              <a:rPr lang="en-US" sz="2400" dirty="0" smtClean="0"/>
              <a:t>0</a:t>
            </a:r>
            <a:endParaRPr lang="en-US" sz="2400" dirty="0"/>
          </a:p>
        </p:txBody>
      </p:sp>
      <p:sp>
        <p:nvSpPr>
          <p:cNvPr id="56" name="Parallelogram 55"/>
          <p:cNvSpPr/>
          <p:nvPr/>
        </p:nvSpPr>
        <p:spPr bwMode="auto">
          <a:xfrm>
            <a:off x="5362383" y="2627035"/>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7" name="Oval 56"/>
          <p:cNvSpPr/>
          <p:nvPr/>
        </p:nvSpPr>
        <p:spPr bwMode="auto">
          <a:xfrm>
            <a:off x="6039815" y="394888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8" name="TextBox 57"/>
          <p:cNvSpPr txBox="1"/>
          <p:nvPr/>
        </p:nvSpPr>
        <p:spPr>
          <a:xfrm>
            <a:off x="6143156" y="3989346"/>
            <a:ext cx="355837" cy="461665"/>
          </a:xfrm>
          <a:prstGeom prst="rect">
            <a:avLst/>
          </a:prstGeom>
          <a:noFill/>
        </p:spPr>
        <p:txBody>
          <a:bodyPr wrap="none" rtlCol="0">
            <a:spAutoFit/>
          </a:bodyPr>
          <a:lstStyle/>
          <a:p>
            <a:r>
              <a:rPr lang="en-US" sz="2400" dirty="0" smtClean="0"/>
              <a:t>1</a:t>
            </a:r>
            <a:endParaRPr lang="en-US" sz="2400" dirty="0"/>
          </a:p>
        </p:txBody>
      </p:sp>
      <p:sp>
        <p:nvSpPr>
          <p:cNvPr id="59" name="Oval 58"/>
          <p:cNvSpPr/>
          <p:nvPr/>
        </p:nvSpPr>
        <p:spPr bwMode="auto">
          <a:xfrm>
            <a:off x="5734703" y="313369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0" name="TextBox 59"/>
          <p:cNvSpPr txBox="1"/>
          <p:nvPr/>
        </p:nvSpPr>
        <p:spPr>
          <a:xfrm>
            <a:off x="5838044" y="3151871"/>
            <a:ext cx="355837" cy="461665"/>
          </a:xfrm>
          <a:prstGeom prst="rect">
            <a:avLst/>
          </a:prstGeom>
          <a:noFill/>
        </p:spPr>
        <p:txBody>
          <a:bodyPr wrap="none" rtlCol="0">
            <a:spAutoFit/>
          </a:bodyPr>
          <a:lstStyle/>
          <a:p>
            <a:r>
              <a:rPr lang="en-US" sz="2400" dirty="0" smtClean="0"/>
              <a:t>1</a:t>
            </a:r>
            <a:endParaRPr lang="en-US" sz="2400" dirty="0"/>
          </a:p>
        </p:txBody>
      </p:sp>
      <p:sp>
        <p:nvSpPr>
          <p:cNvPr id="61" name="Oval 60"/>
          <p:cNvSpPr/>
          <p:nvPr/>
        </p:nvSpPr>
        <p:spPr bwMode="auto">
          <a:xfrm>
            <a:off x="7407978" y="235354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TextBox 61"/>
          <p:cNvSpPr txBox="1"/>
          <p:nvPr/>
        </p:nvSpPr>
        <p:spPr>
          <a:xfrm>
            <a:off x="7511319" y="2394001"/>
            <a:ext cx="355837" cy="461665"/>
          </a:xfrm>
          <a:prstGeom prst="rect">
            <a:avLst/>
          </a:prstGeom>
          <a:noFill/>
        </p:spPr>
        <p:txBody>
          <a:bodyPr wrap="none" rtlCol="0">
            <a:spAutoFit/>
          </a:bodyPr>
          <a:lstStyle/>
          <a:p>
            <a:r>
              <a:rPr lang="en-US" sz="2400" dirty="0" smtClean="0"/>
              <a:t>1</a:t>
            </a:r>
            <a:endParaRPr lang="en-US" sz="2400" dirty="0"/>
          </a:p>
        </p:txBody>
      </p:sp>
      <p:sp>
        <p:nvSpPr>
          <p:cNvPr id="63" name="Rectangle 62"/>
          <p:cNvSpPr/>
          <p:nvPr/>
        </p:nvSpPr>
        <p:spPr bwMode="auto">
          <a:xfrm>
            <a:off x="7023630" y="2399499"/>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4" name="Oval 63"/>
          <p:cNvSpPr/>
          <p:nvPr/>
        </p:nvSpPr>
        <p:spPr bwMode="auto">
          <a:xfrm>
            <a:off x="6744962" y="211640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5" name="TextBox 64"/>
          <p:cNvSpPr txBox="1"/>
          <p:nvPr/>
        </p:nvSpPr>
        <p:spPr>
          <a:xfrm>
            <a:off x="6848303" y="2156861"/>
            <a:ext cx="355837" cy="461665"/>
          </a:xfrm>
          <a:prstGeom prst="rect">
            <a:avLst/>
          </a:prstGeom>
          <a:noFill/>
        </p:spPr>
        <p:txBody>
          <a:bodyPr wrap="none" rtlCol="0">
            <a:spAutoFit/>
          </a:bodyPr>
          <a:lstStyle/>
          <a:p>
            <a:r>
              <a:rPr lang="en-US" sz="2400" dirty="0" smtClean="0"/>
              <a:t>0</a:t>
            </a:r>
            <a:endParaRPr lang="en-US" sz="2400" dirty="0"/>
          </a:p>
        </p:txBody>
      </p:sp>
      <p:sp>
        <p:nvSpPr>
          <p:cNvPr id="66" name="Oval 65"/>
          <p:cNvSpPr/>
          <p:nvPr/>
        </p:nvSpPr>
        <p:spPr bwMode="auto">
          <a:xfrm>
            <a:off x="7758796" y="314127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7" name="TextBox 66"/>
          <p:cNvSpPr txBox="1"/>
          <p:nvPr/>
        </p:nvSpPr>
        <p:spPr>
          <a:xfrm>
            <a:off x="7873278" y="3159452"/>
            <a:ext cx="355837" cy="461665"/>
          </a:xfrm>
          <a:prstGeom prst="rect">
            <a:avLst/>
          </a:prstGeom>
          <a:noFill/>
        </p:spPr>
        <p:txBody>
          <a:bodyPr wrap="none" rtlCol="0">
            <a:spAutoFit/>
          </a:bodyPr>
          <a:lstStyle/>
          <a:p>
            <a:r>
              <a:rPr lang="en-US" sz="2400" dirty="0" smtClean="0"/>
              <a:t>1</a:t>
            </a:r>
            <a:endParaRPr lang="en-US" sz="2400" dirty="0"/>
          </a:p>
        </p:txBody>
      </p:sp>
      <p:sp>
        <p:nvSpPr>
          <p:cNvPr id="68" name="Oval 67"/>
          <p:cNvSpPr/>
          <p:nvPr/>
        </p:nvSpPr>
        <p:spPr bwMode="auto">
          <a:xfrm>
            <a:off x="6740970" y="3137252"/>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9" name="TextBox 68"/>
          <p:cNvSpPr txBox="1"/>
          <p:nvPr/>
        </p:nvSpPr>
        <p:spPr>
          <a:xfrm>
            <a:off x="6788605" y="3166570"/>
            <a:ext cx="458329" cy="461665"/>
          </a:xfrm>
          <a:prstGeom prst="rect">
            <a:avLst/>
          </a:prstGeom>
          <a:noFill/>
        </p:spPr>
        <p:txBody>
          <a:bodyPr wrap="none" rtlCol="0">
            <a:spAutoFit/>
          </a:bodyPr>
          <a:lstStyle/>
          <a:p>
            <a:r>
              <a:rPr lang="en-US" sz="2400" dirty="0" smtClean="0"/>
              <a:t>-4</a:t>
            </a:r>
            <a:endParaRPr lang="en-US" sz="2400" dirty="0"/>
          </a:p>
        </p:txBody>
      </p:sp>
    </p:spTree>
  </p:cSld>
  <p:clrMapOvr>
    <a:masterClrMapping/>
  </p:clrMapOvr>
  <p:transition advTm="20166"/>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urved surface.png"/>
          <p:cNvPicPr>
            <a:picLocks noChangeAspect="1"/>
          </p:cNvPicPr>
          <p:nvPr/>
        </p:nvPicPr>
        <p:blipFill>
          <a:blip r:embed="rId3"/>
          <a:stretch>
            <a:fillRect/>
          </a:stretch>
        </p:blipFill>
        <p:spPr>
          <a:xfrm>
            <a:off x="1219200" y="0"/>
            <a:ext cx="6705600" cy="6858000"/>
          </a:xfrm>
          <a:prstGeom prst="rect">
            <a:avLst/>
          </a:prstGeom>
        </p:spPr>
      </p:pic>
      <p:sp>
        <p:nvSpPr>
          <p:cNvPr id="4" name="Rectangle 3"/>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7266"/>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urved_bump.png"/>
          <p:cNvPicPr>
            <a:picLocks noChangeAspect="1"/>
          </p:cNvPicPr>
          <p:nvPr/>
        </p:nvPicPr>
        <p:blipFill>
          <a:blip r:embed="rId3"/>
          <a:stretch>
            <a:fillRect/>
          </a:stretch>
        </p:blipFill>
        <p:spPr>
          <a:xfrm>
            <a:off x="1219200" y="0"/>
            <a:ext cx="6705600" cy="6858000"/>
          </a:xfrm>
          <a:prstGeom prst="rect">
            <a:avLst/>
          </a:prstGeom>
        </p:spPr>
      </p:pic>
      <p:sp>
        <p:nvSpPr>
          <p:cNvPr id="3" name="Rectangle 2"/>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4399"/>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urved_scalar.png"/>
          <p:cNvPicPr>
            <a:picLocks noChangeAspect="1"/>
          </p:cNvPicPr>
          <p:nvPr/>
        </p:nvPicPr>
        <p:blipFill>
          <a:blip r:embed="rId3"/>
          <a:stretch>
            <a:fillRect/>
          </a:stretch>
        </p:blipFill>
        <p:spPr>
          <a:xfrm>
            <a:off x="1219200" y="0"/>
            <a:ext cx="6705600" cy="6858000"/>
          </a:xfrm>
          <a:prstGeom prst="rect">
            <a:avLst/>
          </a:prstGeom>
        </p:spPr>
      </p:pic>
      <p:sp>
        <p:nvSpPr>
          <p:cNvPr id="4" name="Rectangle 3"/>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3283"/>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urved_scalar.mov">
            <a:hlinkClick r:id="" action="ppaction://media"/>
          </p:cNvPr>
          <p:cNvPicPr/>
          <p:nvPr>
            <a:videoFile r:link="rId1"/>
          </p:nvPr>
        </p:nvPicPr>
        <p:blipFill>
          <a:blip r:embed="rId4"/>
          <a:stretch>
            <a:fillRect/>
          </a:stretch>
        </p:blipFill>
        <p:spPr>
          <a:xfrm>
            <a:off x="1143000" y="0"/>
            <a:ext cx="6858000" cy="6858000"/>
          </a:xfrm>
          <a:prstGeom prst="rect">
            <a:avLst/>
          </a:prstGeom>
        </p:spPr>
      </p:pic>
    </p:spTree>
  </p:cSld>
  <p:clrMapOvr>
    <a:masterClrMapping/>
  </p:clrMapOvr>
  <p:transition advTm="186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urved_slice.png"/>
          <p:cNvPicPr>
            <a:picLocks noChangeAspect="1"/>
          </p:cNvPicPr>
          <p:nvPr/>
        </p:nvPicPr>
        <p:blipFill>
          <a:blip r:embed="rId3"/>
          <a:stretch>
            <a:fillRect/>
          </a:stretch>
        </p:blipFill>
        <p:spPr>
          <a:xfrm>
            <a:off x="1219200" y="0"/>
            <a:ext cx="6705600" cy="6858000"/>
          </a:xfrm>
          <a:prstGeom prst="rect">
            <a:avLst/>
          </a:prstGeom>
        </p:spPr>
      </p:pic>
      <p:sp>
        <p:nvSpPr>
          <p:cNvPr id="4" name="Rectangle 3"/>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5016"/>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urved_extension.png"/>
          <p:cNvPicPr>
            <a:picLocks noChangeAspect="1"/>
          </p:cNvPicPr>
          <p:nvPr/>
        </p:nvPicPr>
        <p:blipFill>
          <a:blip r:embed="rId3"/>
          <a:stretch>
            <a:fillRect/>
          </a:stretch>
        </p:blipFill>
        <p:spPr>
          <a:xfrm>
            <a:off x="1219200" y="0"/>
            <a:ext cx="6705600" cy="6858000"/>
          </a:xfrm>
          <a:prstGeom prst="rect">
            <a:avLst/>
          </a:prstGeom>
        </p:spPr>
      </p:pic>
      <p:sp>
        <p:nvSpPr>
          <p:cNvPr id="3" name="Rectangle 2"/>
          <p:cNvSpPr/>
          <p:nvPr/>
        </p:nvSpPr>
        <p:spPr bwMode="auto">
          <a:xfrm>
            <a:off x="1443182" y="0"/>
            <a:ext cx="6257636" cy="369455"/>
          </a:xfrm>
          <a:prstGeom prst="rect">
            <a:avLst/>
          </a:prstGeom>
          <a:solidFill>
            <a:srgbClr val="000000"/>
          </a:solidFill>
          <a:ln w="12700" cap="flat" cmpd="sng" algn="ctr">
            <a:solidFill>
              <a:srgbClr val="00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8683"/>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a:xfrm>
            <a:off x="304800" y="1657684"/>
            <a:ext cx="8415338" cy="4971716"/>
          </a:xfrm>
        </p:spPr>
        <p:txBody>
          <a:bodyPr/>
          <a:lstStyle/>
          <a:p>
            <a:r>
              <a:rPr lang="en-US" dirty="0" smtClean="0">
                <a:solidFill>
                  <a:schemeClr val="accent3">
                    <a:lumMod val="50000"/>
                  </a:schemeClr>
                </a:solidFill>
              </a:rPr>
              <a:t>Previous Works</a:t>
            </a:r>
          </a:p>
          <a:p>
            <a:r>
              <a:rPr lang="en-US" dirty="0" smtClean="0">
                <a:solidFill>
                  <a:srgbClr val="5A5655"/>
                </a:solidFill>
              </a:rPr>
              <a:t>The Closest Point Method</a:t>
            </a:r>
          </a:p>
          <a:p>
            <a:r>
              <a:rPr lang="en-US" dirty="0" smtClean="0">
                <a:solidFill>
                  <a:schemeClr val="tx1"/>
                </a:solidFill>
              </a:rPr>
              <a:t>3D </a:t>
            </a:r>
            <a:r>
              <a:rPr lang="en-US" dirty="0" err="1" smtClean="0">
                <a:solidFill>
                  <a:schemeClr val="tx1"/>
                </a:solidFill>
              </a:rPr>
              <a:t>iWave</a:t>
            </a:r>
            <a:endParaRPr lang="en-US" dirty="0" smtClean="0">
              <a:solidFill>
                <a:schemeClr val="tx1"/>
              </a:solidFill>
            </a:endParaRPr>
          </a:p>
          <a:p>
            <a:r>
              <a:rPr lang="en-US" dirty="0" smtClean="0">
                <a:solidFill>
                  <a:schemeClr val="accent3">
                    <a:lumMod val="50000"/>
                  </a:schemeClr>
                </a:solidFill>
              </a:rPr>
              <a:t>Additional Extensions</a:t>
            </a:r>
          </a:p>
          <a:p>
            <a:r>
              <a:rPr lang="en-US" dirty="0" smtClean="0">
                <a:solidFill>
                  <a:schemeClr val="accent3">
                    <a:lumMod val="50000"/>
                  </a:schemeClr>
                </a:solidFill>
              </a:rPr>
              <a:t>Results</a:t>
            </a:r>
          </a:p>
          <a:p>
            <a:endParaRPr lang="en-US" dirty="0"/>
          </a:p>
        </p:txBody>
      </p:sp>
    </p:spTree>
  </p:cSld>
  <p:clrMapOvr>
    <a:masterClrMapping/>
  </p:clrMapOvr>
  <p:transition advTm="122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a:xfrm>
            <a:off x="304800" y="1657684"/>
            <a:ext cx="8415338" cy="4971716"/>
          </a:xfrm>
        </p:spPr>
        <p:txBody>
          <a:bodyPr/>
          <a:lstStyle/>
          <a:p>
            <a:r>
              <a:rPr lang="en-US" dirty="0" smtClean="0"/>
              <a:t>Previous Works</a:t>
            </a:r>
          </a:p>
          <a:p>
            <a:r>
              <a:rPr lang="en-US" dirty="0" smtClean="0"/>
              <a:t>The Closest Point Method</a:t>
            </a:r>
          </a:p>
          <a:p>
            <a:r>
              <a:rPr lang="en-US" dirty="0" smtClean="0"/>
              <a:t>3D </a:t>
            </a:r>
            <a:r>
              <a:rPr lang="en-US" dirty="0" err="1" smtClean="0"/>
              <a:t>iWave</a:t>
            </a:r>
            <a:endParaRPr lang="en-US" dirty="0" smtClean="0"/>
          </a:p>
          <a:p>
            <a:r>
              <a:rPr lang="en-US" dirty="0" smtClean="0"/>
              <a:t>Additional Extensions</a:t>
            </a:r>
          </a:p>
          <a:p>
            <a:r>
              <a:rPr lang="en-US" dirty="0" smtClean="0"/>
              <a:t>Results</a:t>
            </a:r>
          </a:p>
          <a:p>
            <a:endParaRPr lang="en-US" dirty="0"/>
          </a:p>
        </p:txBody>
      </p:sp>
    </p:spTree>
  </p:cSld>
  <p:clrMapOvr>
    <a:masterClrMapping/>
  </p:clrMapOvr>
  <p:transition advTm="3383"/>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Closest Point Method</a:t>
            </a:r>
            <a:endParaRPr lang="en-US" dirty="0"/>
          </a:p>
        </p:txBody>
      </p:sp>
      <p:sp>
        <p:nvSpPr>
          <p:cNvPr id="7" name="Content Placeholder 6"/>
          <p:cNvSpPr>
            <a:spLocks noGrp="1"/>
          </p:cNvSpPr>
          <p:nvPr>
            <p:ph idx="1"/>
          </p:nvPr>
        </p:nvSpPr>
        <p:spPr>
          <a:xfrm>
            <a:off x="304800" y="1161545"/>
            <a:ext cx="8415338" cy="5467855"/>
          </a:xfrm>
        </p:spPr>
        <p:txBody>
          <a:bodyPr/>
          <a:lstStyle/>
          <a:p>
            <a:r>
              <a:rPr lang="en-US" dirty="0" smtClean="0"/>
              <a:t>Works well for</a:t>
            </a:r>
          </a:p>
          <a:p>
            <a:pPr lvl="1">
              <a:buNone/>
            </a:pPr>
            <a:r>
              <a:rPr lang="en-US" dirty="0" err="1" smtClean="0"/>
              <a:t>Laplacian</a:t>
            </a:r>
            <a:r>
              <a:rPr lang="en-US" dirty="0" smtClean="0"/>
              <a:t>:			Gradient:</a:t>
            </a:r>
          </a:p>
        </p:txBody>
      </p:sp>
      <p:cxnSp>
        <p:nvCxnSpPr>
          <p:cNvPr id="8" name="Straight Connector 7"/>
          <p:cNvCxnSpPr>
            <a:stCxn id="14" idx="1"/>
            <a:endCxn id="14" idx="3"/>
          </p:cNvCxnSpPr>
          <p:nvPr/>
        </p:nvCxnSpPr>
        <p:spPr bwMode="auto">
          <a:xfrm rot="16200000" flipH="1" flipV="1">
            <a:off x="1875179" y="3743052"/>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9" name="Rectangle 8"/>
          <p:cNvSpPr/>
          <p:nvPr/>
        </p:nvSpPr>
        <p:spPr bwMode="auto">
          <a:xfrm>
            <a:off x="1679823" y="3401262"/>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1673473" y="4410912"/>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p:cNvSpPr/>
          <p:nvPr/>
        </p:nvSpPr>
        <p:spPr bwMode="auto">
          <a:xfrm>
            <a:off x="2683420" y="4411334"/>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p:cNvSpPr/>
          <p:nvPr/>
        </p:nvSpPr>
        <p:spPr bwMode="auto">
          <a:xfrm>
            <a:off x="2411102" y="5146050"/>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p:cNvSpPr txBox="1"/>
          <p:nvPr/>
        </p:nvSpPr>
        <p:spPr>
          <a:xfrm>
            <a:off x="2514443" y="5186508"/>
            <a:ext cx="355837" cy="461665"/>
          </a:xfrm>
          <a:prstGeom prst="rect">
            <a:avLst/>
          </a:prstGeom>
          <a:noFill/>
        </p:spPr>
        <p:txBody>
          <a:bodyPr wrap="none" rtlCol="0">
            <a:spAutoFit/>
          </a:bodyPr>
          <a:lstStyle/>
          <a:p>
            <a:r>
              <a:rPr lang="en-US" sz="2400" dirty="0" smtClean="0"/>
              <a:t>1</a:t>
            </a:r>
            <a:endParaRPr lang="en-US" sz="2400" dirty="0"/>
          </a:p>
        </p:txBody>
      </p:sp>
      <p:sp>
        <p:nvSpPr>
          <p:cNvPr id="14" name="Parallelogram 13"/>
          <p:cNvSpPr/>
          <p:nvPr/>
        </p:nvSpPr>
        <p:spPr bwMode="auto">
          <a:xfrm>
            <a:off x="1028523" y="3629220"/>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Oval 14"/>
          <p:cNvSpPr/>
          <p:nvPr/>
        </p:nvSpPr>
        <p:spPr bwMode="auto">
          <a:xfrm>
            <a:off x="1705955" y="4951073"/>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TextBox 15"/>
          <p:cNvSpPr txBox="1"/>
          <p:nvPr/>
        </p:nvSpPr>
        <p:spPr>
          <a:xfrm>
            <a:off x="1809296" y="4991531"/>
            <a:ext cx="355837" cy="461665"/>
          </a:xfrm>
          <a:prstGeom prst="rect">
            <a:avLst/>
          </a:prstGeom>
          <a:noFill/>
        </p:spPr>
        <p:txBody>
          <a:bodyPr wrap="none" rtlCol="0">
            <a:spAutoFit/>
          </a:bodyPr>
          <a:lstStyle/>
          <a:p>
            <a:r>
              <a:rPr lang="en-US" sz="2400" dirty="0" smtClean="0"/>
              <a:t>1</a:t>
            </a:r>
            <a:endParaRPr lang="en-US" sz="2400" dirty="0"/>
          </a:p>
        </p:txBody>
      </p:sp>
      <p:sp>
        <p:nvSpPr>
          <p:cNvPr id="17" name="Oval 16"/>
          <p:cNvSpPr/>
          <p:nvPr/>
        </p:nvSpPr>
        <p:spPr bwMode="auto">
          <a:xfrm>
            <a:off x="1400843" y="413587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p:cNvSpPr txBox="1"/>
          <p:nvPr/>
        </p:nvSpPr>
        <p:spPr>
          <a:xfrm>
            <a:off x="1504184" y="4154056"/>
            <a:ext cx="355837" cy="461665"/>
          </a:xfrm>
          <a:prstGeom prst="rect">
            <a:avLst/>
          </a:prstGeom>
          <a:noFill/>
        </p:spPr>
        <p:txBody>
          <a:bodyPr wrap="none" rtlCol="0">
            <a:spAutoFit/>
          </a:bodyPr>
          <a:lstStyle/>
          <a:p>
            <a:r>
              <a:rPr lang="en-US" sz="2400" dirty="0" smtClean="0"/>
              <a:t>1</a:t>
            </a:r>
            <a:endParaRPr lang="en-US" sz="2400" dirty="0"/>
          </a:p>
        </p:txBody>
      </p:sp>
      <p:sp>
        <p:nvSpPr>
          <p:cNvPr id="19" name="Oval 18"/>
          <p:cNvSpPr/>
          <p:nvPr/>
        </p:nvSpPr>
        <p:spPr bwMode="auto">
          <a:xfrm>
            <a:off x="3074118" y="335572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Box 19"/>
          <p:cNvSpPr txBox="1"/>
          <p:nvPr/>
        </p:nvSpPr>
        <p:spPr>
          <a:xfrm>
            <a:off x="3177459" y="3396186"/>
            <a:ext cx="355837" cy="461665"/>
          </a:xfrm>
          <a:prstGeom prst="rect">
            <a:avLst/>
          </a:prstGeom>
          <a:noFill/>
        </p:spPr>
        <p:txBody>
          <a:bodyPr wrap="none" rtlCol="0">
            <a:spAutoFit/>
          </a:bodyPr>
          <a:lstStyle/>
          <a:p>
            <a:r>
              <a:rPr lang="en-US" sz="2400" dirty="0" smtClean="0"/>
              <a:t>1</a:t>
            </a:r>
            <a:endParaRPr lang="en-US" sz="2400" dirty="0"/>
          </a:p>
        </p:txBody>
      </p:sp>
      <p:sp>
        <p:nvSpPr>
          <p:cNvPr id="21" name="Rectangle 20"/>
          <p:cNvSpPr/>
          <p:nvPr/>
        </p:nvSpPr>
        <p:spPr bwMode="auto">
          <a:xfrm>
            <a:off x="2689770" y="3401684"/>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Oval 21"/>
          <p:cNvSpPr/>
          <p:nvPr/>
        </p:nvSpPr>
        <p:spPr bwMode="auto">
          <a:xfrm>
            <a:off x="2411102" y="311858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TextBox 22"/>
          <p:cNvSpPr txBox="1"/>
          <p:nvPr/>
        </p:nvSpPr>
        <p:spPr>
          <a:xfrm>
            <a:off x="2514443" y="3159046"/>
            <a:ext cx="355837" cy="461665"/>
          </a:xfrm>
          <a:prstGeom prst="rect">
            <a:avLst/>
          </a:prstGeom>
          <a:noFill/>
        </p:spPr>
        <p:txBody>
          <a:bodyPr wrap="none" rtlCol="0">
            <a:spAutoFit/>
          </a:bodyPr>
          <a:lstStyle/>
          <a:p>
            <a:r>
              <a:rPr lang="en-US" sz="2400" dirty="0" smtClean="0"/>
              <a:t>1</a:t>
            </a:r>
            <a:endParaRPr lang="en-US" sz="2400" dirty="0"/>
          </a:p>
        </p:txBody>
      </p:sp>
      <p:sp>
        <p:nvSpPr>
          <p:cNvPr id="24" name="Oval 23"/>
          <p:cNvSpPr/>
          <p:nvPr/>
        </p:nvSpPr>
        <p:spPr bwMode="auto">
          <a:xfrm>
            <a:off x="3424936" y="414345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TextBox 24"/>
          <p:cNvSpPr txBox="1"/>
          <p:nvPr/>
        </p:nvSpPr>
        <p:spPr>
          <a:xfrm>
            <a:off x="3539418" y="4161637"/>
            <a:ext cx="355837" cy="461665"/>
          </a:xfrm>
          <a:prstGeom prst="rect">
            <a:avLst/>
          </a:prstGeom>
          <a:noFill/>
        </p:spPr>
        <p:txBody>
          <a:bodyPr wrap="none" rtlCol="0">
            <a:spAutoFit/>
          </a:bodyPr>
          <a:lstStyle/>
          <a:p>
            <a:r>
              <a:rPr lang="en-US" sz="2400" dirty="0" smtClean="0"/>
              <a:t>1</a:t>
            </a:r>
            <a:endParaRPr lang="en-US" sz="2400" dirty="0"/>
          </a:p>
        </p:txBody>
      </p:sp>
      <p:sp>
        <p:nvSpPr>
          <p:cNvPr id="26" name="Oval 25"/>
          <p:cNvSpPr/>
          <p:nvPr/>
        </p:nvSpPr>
        <p:spPr bwMode="auto">
          <a:xfrm>
            <a:off x="2407110" y="413943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TextBox 26"/>
          <p:cNvSpPr txBox="1"/>
          <p:nvPr/>
        </p:nvSpPr>
        <p:spPr>
          <a:xfrm>
            <a:off x="2454745" y="4168755"/>
            <a:ext cx="458329" cy="461665"/>
          </a:xfrm>
          <a:prstGeom prst="rect">
            <a:avLst/>
          </a:prstGeom>
          <a:noFill/>
        </p:spPr>
        <p:txBody>
          <a:bodyPr wrap="none" rtlCol="0">
            <a:spAutoFit/>
          </a:bodyPr>
          <a:lstStyle/>
          <a:p>
            <a:r>
              <a:rPr lang="en-US" sz="2400" dirty="0" smtClean="0"/>
              <a:t>-6</a:t>
            </a:r>
            <a:endParaRPr lang="en-US" sz="2400" dirty="0"/>
          </a:p>
        </p:txBody>
      </p:sp>
      <p:cxnSp>
        <p:nvCxnSpPr>
          <p:cNvPr id="28" name="Straight Connector 27"/>
          <p:cNvCxnSpPr>
            <a:stCxn id="34" idx="1"/>
            <a:endCxn id="34" idx="3"/>
          </p:cNvCxnSpPr>
          <p:nvPr/>
        </p:nvCxnSpPr>
        <p:spPr bwMode="auto">
          <a:xfrm rot="16200000" flipH="1" flipV="1">
            <a:off x="5904657" y="3739493"/>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29" name="Rectangle 28"/>
          <p:cNvSpPr/>
          <p:nvPr/>
        </p:nvSpPr>
        <p:spPr bwMode="auto">
          <a:xfrm>
            <a:off x="5709301" y="339770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Rectangle 29"/>
          <p:cNvSpPr/>
          <p:nvPr/>
        </p:nvSpPr>
        <p:spPr bwMode="auto">
          <a:xfrm>
            <a:off x="5702951" y="440735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Rectangle 30"/>
          <p:cNvSpPr/>
          <p:nvPr/>
        </p:nvSpPr>
        <p:spPr bwMode="auto">
          <a:xfrm>
            <a:off x="6712898" y="440777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Oval 31"/>
          <p:cNvSpPr/>
          <p:nvPr/>
        </p:nvSpPr>
        <p:spPr bwMode="auto">
          <a:xfrm>
            <a:off x="6440580" y="514249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TextBox 32"/>
          <p:cNvSpPr txBox="1"/>
          <p:nvPr/>
        </p:nvSpPr>
        <p:spPr>
          <a:xfrm>
            <a:off x="6499357" y="5182949"/>
            <a:ext cx="458329" cy="461665"/>
          </a:xfrm>
          <a:prstGeom prst="rect">
            <a:avLst/>
          </a:prstGeom>
          <a:noFill/>
        </p:spPr>
        <p:txBody>
          <a:bodyPr wrap="none" rtlCol="0">
            <a:spAutoFit/>
          </a:bodyPr>
          <a:lstStyle/>
          <a:p>
            <a:r>
              <a:rPr lang="en-US" sz="2400" dirty="0" smtClean="0"/>
              <a:t>-1</a:t>
            </a:r>
            <a:endParaRPr lang="en-US" sz="2400" dirty="0"/>
          </a:p>
        </p:txBody>
      </p:sp>
      <p:sp>
        <p:nvSpPr>
          <p:cNvPr id="34" name="Parallelogram 33"/>
          <p:cNvSpPr/>
          <p:nvPr/>
        </p:nvSpPr>
        <p:spPr bwMode="auto">
          <a:xfrm>
            <a:off x="5058001" y="3625661"/>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 name="Oval 34"/>
          <p:cNvSpPr/>
          <p:nvPr/>
        </p:nvSpPr>
        <p:spPr bwMode="auto">
          <a:xfrm>
            <a:off x="5735433" y="494751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TextBox 35"/>
          <p:cNvSpPr txBox="1"/>
          <p:nvPr/>
        </p:nvSpPr>
        <p:spPr>
          <a:xfrm>
            <a:off x="5771928" y="4987972"/>
            <a:ext cx="458329" cy="461665"/>
          </a:xfrm>
          <a:prstGeom prst="rect">
            <a:avLst/>
          </a:prstGeom>
          <a:noFill/>
        </p:spPr>
        <p:txBody>
          <a:bodyPr wrap="none" rtlCol="0">
            <a:spAutoFit/>
          </a:bodyPr>
          <a:lstStyle/>
          <a:p>
            <a:r>
              <a:rPr lang="en-US" sz="2400" dirty="0" smtClean="0"/>
              <a:t>-1</a:t>
            </a:r>
            <a:endParaRPr lang="en-US" sz="2400" dirty="0"/>
          </a:p>
        </p:txBody>
      </p:sp>
      <p:sp>
        <p:nvSpPr>
          <p:cNvPr id="37" name="Oval 36"/>
          <p:cNvSpPr/>
          <p:nvPr/>
        </p:nvSpPr>
        <p:spPr bwMode="auto">
          <a:xfrm>
            <a:off x="5430321" y="413231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TextBox 37"/>
          <p:cNvSpPr txBox="1"/>
          <p:nvPr/>
        </p:nvSpPr>
        <p:spPr>
          <a:xfrm>
            <a:off x="5455675" y="4150497"/>
            <a:ext cx="458329" cy="461665"/>
          </a:xfrm>
          <a:prstGeom prst="rect">
            <a:avLst/>
          </a:prstGeom>
          <a:noFill/>
        </p:spPr>
        <p:txBody>
          <a:bodyPr wrap="none" rtlCol="0">
            <a:spAutoFit/>
          </a:bodyPr>
          <a:lstStyle/>
          <a:p>
            <a:r>
              <a:rPr lang="en-US" sz="2400" dirty="0" smtClean="0"/>
              <a:t>-1</a:t>
            </a:r>
            <a:endParaRPr lang="en-US" sz="2400" dirty="0"/>
          </a:p>
        </p:txBody>
      </p:sp>
      <p:sp>
        <p:nvSpPr>
          <p:cNvPr id="39" name="Oval 38"/>
          <p:cNvSpPr/>
          <p:nvPr/>
        </p:nvSpPr>
        <p:spPr bwMode="auto">
          <a:xfrm>
            <a:off x="7103596" y="335216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TextBox 39"/>
          <p:cNvSpPr txBox="1"/>
          <p:nvPr/>
        </p:nvSpPr>
        <p:spPr>
          <a:xfrm>
            <a:off x="7206937" y="3392627"/>
            <a:ext cx="355837" cy="461665"/>
          </a:xfrm>
          <a:prstGeom prst="rect">
            <a:avLst/>
          </a:prstGeom>
          <a:noFill/>
        </p:spPr>
        <p:txBody>
          <a:bodyPr wrap="none" rtlCol="0">
            <a:spAutoFit/>
          </a:bodyPr>
          <a:lstStyle/>
          <a:p>
            <a:r>
              <a:rPr lang="en-US" sz="2400" dirty="0" smtClean="0"/>
              <a:t>1</a:t>
            </a:r>
            <a:endParaRPr lang="en-US" sz="2400" dirty="0"/>
          </a:p>
        </p:txBody>
      </p:sp>
      <p:sp>
        <p:nvSpPr>
          <p:cNvPr id="41" name="Rectangle 40"/>
          <p:cNvSpPr/>
          <p:nvPr/>
        </p:nvSpPr>
        <p:spPr bwMode="auto">
          <a:xfrm>
            <a:off x="6719248" y="339812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 name="Oval 41"/>
          <p:cNvSpPr/>
          <p:nvPr/>
        </p:nvSpPr>
        <p:spPr bwMode="auto">
          <a:xfrm>
            <a:off x="6440580" y="311502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p:cNvSpPr txBox="1"/>
          <p:nvPr/>
        </p:nvSpPr>
        <p:spPr>
          <a:xfrm>
            <a:off x="6543921" y="3155487"/>
            <a:ext cx="355837" cy="461665"/>
          </a:xfrm>
          <a:prstGeom prst="rect">
            <a:avLst/>
          </a:prstGeom>
          <a:noFill/>
        </p:spPr>
        <p:txBody>
          <a:bodyPr wrap="none" rtlCol="0">
            <a:spAutoFit/>
          </a:bodyPr>
          <a:lstStyle/>
          <a:p>
            <a:r>
              <a:rPr lang="en-US" sz="2400" dirty="0" smtClean="0"/>
              <a:t>1</a:t>
            </a:r>
            <a:endParaRPr lang="en-US" sz="2400" dirty="0"/>
          </a:p>
        </p:txBody>
      </p:sp>
      <p:sp>
        <p:nvSpPr>
          <p:cNvPr id="44" name="Oval 43"/>
          <p:cNvSpPr/>
          <p:nvPr/>
        </p:nvSpPr>
        <p:spPr bwMode="auto">
          <a:xfrm>
            <a:off x="7454414" y="4139900"/>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TextBox 44"/>
          <p:cNvSpPr txBox="1"/>
          <p:nvPr/>
        </p:nvSpPr>
        <p:spPr>
          <a:xfrm>
            <a:off x="7568896" y="4158078"/>
            <a:ext cx="355837" cy="461665"/>
          </a:xfrm>
          <a:prstGeom prst="rect">
            <a:avLst/>
          </a:prstGeom>
          <a:noFill/>
        </p:spPr>
        <p:txBody>
          <a:bodyPr wrap="none" rtlCol="0">
            <a:spAutoFit/>
          </a:bodyPr>
          <a:lstStyle/>
          <a:p>
            <a:r>
              <a:rPr lang="en-US" sz="2400" dirty="0" smtClean="0"/>
              <a:t>1</a:t>
            </a:r>
            <a:endParaRPr lang="en-US" sz="2400" dirty="0"/>
          </a:p>
        </p:txBody>
      </p:sp>
      <p:sp>
        <p:nvSpPr>
          <p:cNvPr id="46" name="Oval 45"/>
          <p:cNvSpPr/>
          <p:nvPr/>
        </p:nvSpPr>
        <p:spPr bwMode="auto">
          <a:xfrm>
            <a:off x="6436588" y="413587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7" name="TextBox 46"/>
          <p:cNvSpPr txBox="1"/>
          <p:nvPr/>
        </p:nvSpPr>
        <p:spPr>
          <a:xfrm>
            <a:off x="6539928" y="4165196"/>
            <a:ext cx="355837" cy="461665"/>
          </a:xfrm>
          <a:prstGeom prst="rect">
            <a:avLst/>
          </a:prstGeom>
          <a:noFill/>
        </p:spPr>
        <p:txBody>
          <a:bodyPr wrap="none" rtlCol="0">
            <a:spAutoFit/>
          </a:bodyPr>
          <a:lstStyle/>
          <a:p>
            <a:r>
              <a:rPr lang="en-US" sz="2400" dirty="0" smtClean="0"/>
              <a:t>0</a:t>
            </a:r>
            <a:endParaRPr lang="en-US" sz="2400" dirty="0"/>
          </a:p>
        </p:txBody>
      </p:sp>
      <p:graphicFrame>
        <p:nvGraphicFramePr>
          <p:cNvPr id="248834" name="Content Placeholder 3"/>
          <p:cNvGraphicFramePr>
            <a:graphicFrameLocks noChangeAspect="1"/>
          </p:cNvGraphicFramePr>
          <p:nvPr/>
        </p:nvGraphicFramePr>
        <p:xfrm>
          <a:off x="2769936" y="1794827"/>
          <a:ext cx="875713" cy="684349"/>
        </p:xfrm>
        <a:graphic>
          <a:graphicData uri="http://schemas.openxmlformats.org/presentationml/2006/ole">
            <p:oleObj spid="_x0000_s248834" name="Equation" r:id="rId4" imgW="292100" imgH="228600" progId="Equation.DSMT4">
              <p:embed/>
            </p:oleObj>
          </a:graphicData>
        </a:graphic>
      </p:graphicFrame>
      <p:graphicFrame>
        <p:nvGraphicFramePr>
          <p:cNvPr id="248835" name="Content Placeholder 3"/>
          <p:cNvGraphicFramePr>
            <a:graphicFrameLocks noChangeAspect="1"/>
          </p:cNvGraphicFramePr>
          <p:nvPr/>
        </p:nvGraphicFramePr>
        <p:xfrm>
          <a:off x="6715596" y="1854609"/>
          <a:ext cx="952500" cy="608013"/>
        </p:xfrm>
        <a:graphic>
          <a:graphicData uri="http://schemas.openxmlformats.org/presentationml/2006/ole">
            <p:oleObj spid="_x0000_s248835" name="Equation" r:id="rId5" imgW="317500" imgH="203200" progId="Equation.DSMT4">
              <p:embed/>
            </p:oleObj>
          </a:graphicData>
        </a:graphic>
      </p:graphicFrame>
    </p:spTree>
  </p:cSld>
  <p:clrMapOvr>
    <a:masterClrMapping/>
  </p:clrMapOvr>
  <p:transition advTm="20566"/>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iWave</a:t>
            </a:r>
            <a:r>
              <a:rPr lang="en-US" dirty="0" smtClean="0"/>
              <a:t> Equation</a:t>
            </a:r>
            <a:endParaRPr lang="en-US" dirty="0"/>
          </a:p>
        </p:txBody>
      </p:sp>
      <p:sp>
        <p:nvSpPr>
          <p:cNvPr id="6" name="Content Placeholder 5"/>
          <p:cNvSpPr>
            <a:spLocks noGrp="1"/>
          </p:cNvSpPr>
          <p:nvPr>
            <p:ph idx="1"/>
          </p:nvPr>
        </p:nvSpPr>
        <p:spPr>
          <a:xfrm>
            <a:off x="304800" y="1727200"/>
            <a:ext cx="8415338" cy="4495800"/>
          </a:xfrm>
        </p:spPr>
        <p:txBody>
          <a:bodyPr/>
          <a:lstStyle/>
          <a:p>
            <a:r>
              <a:rPr lang="en-US" dirty="0" smtClean="0"/>
              <a:t>[</a:t>
            </a:r>
            <a:r>
              <a:rPr lang="en-US" dirty="0" err="1" smtClean="0"/>
              <a:t>Tessendorf</a:t>
            </a:r>
            <a:r>
              <a:rPr lang="en-US" dirty="0" smtClean="0"/>
              <a:t> 2004]</a:t>
            </a:r>
          </a:p>
          <a:p>
            <a:endParaRPr lang="en-US" dirty="0" smtClean="0"/>
          </a:p>
          <a:p>
            <a:endParaRPr lang="en-US" dirty="0" smtClean="0"/>
          </a:p>
          <a:p>
            <a:endParaRPr lang="en-US" dirty="0" smtClean="0"/>
          </a:p>
        </p:txBody>
      </p:sp>
      <p:graphicFrame>
        <p:nvGraphicFramePr>
          <p:cNvPr id="250882" name="Content Placeholder 3"/>
          <p:cNvGraphicFramePr>
            <a:graphicFrameLocks noChangeAspect="1"/>
          </p:cNvGraphicFramePr>
          <p:nvPr/>
        </p:nvGraphicFramePr>
        <p:xfrm>
          <a:off x="2844800" y="2503488"/>
          <a:ext cx="3336925" cy="1573212"/>
        </p:xfrm>
        <a:graphic>
          <a:graphicData uri="http://schemas.openxmlformats.org/presentationml/2006/ole">
            <p:oleObj spid="_x0000_s250882" name="Equation" r:id="rId4" imgW="889000" imgH="419100" progId="Equation.DSMT4">
              <p:embed/>
            </p:oleObj>
          </a:graphicData>
        </a:graphic>
      </p:graphicFrame>
    </p:spTree>
  </p:cSld>
  <p:clrMapOvr>
    <a:masterClrMapping/>
  </p:clrMapOvr>
  <p:transition advTm="11466"/>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imInterSurfWaves 21.pdf"/>
          <p:cNvPicPr>
            <a:picLocks noChangeAspect="1"/>
          </p:cNvPicPr>
          <p:nvPr/>
        </p:nvPicPr>
        <mc:AlternateContent>
          <mc:Choice xmlns:ma="http://schemas.microsoft.com/office/mac/drawingml/2008/main" Requires="ma">
            <p:blipFill>
              <a:blip r:embed="rId2"/>
              <a:srcRect b="4209"/>
              <a:stretch>
                <a:fillRect/>
              </a:stretch>
            </p:blipFill>
          </mc:Choice>
          <mc:Fallback>
            <p:blipFill>
              <a:blip r:embed="rId3"/>
              <a:srcRect b="4209"/>
              <a:stretch>
                <a:fillRect/>
              </a:stretch>
            </p:blipFill>
          </mc:Fallback>
        </mc:AlternateContent>
        <p:spPr>
          <a:xfrm>
            <a:off x="0" y="0"/>
            <a:ext cx="9303479" cy="6858000"/>
          </a:xfrm>
          <a:prstGeom prst="rect">
            <a:avLst/>
          </a:prstGeom>
        </p:spPr>
      </p:pic>
    </p:spTree>
  </p:cSld>
  <p:clrMapOvr>
    <a:masterClrMapping/>
  </p:clrMapOvr>
  <p:transition advTm="48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imInterSurfWaves 22.pdf"/>
          <p:cNvPicPr>
            <a:picLocks noGrp="1" noChangeAspect="1"/>
          </p:cNvPicPr>
          <p:nvPr>
            <p:ph idx="1"/>
          </p:nvPr>
        </p:nvPicPr>
        <mc:AlternateContent>
          <mc:Choice xmlns:ma="http://schemas.microsoft.com/office/mac/drawingml/2008/main" Requires="ma">
            <p:blipFill>
              <a:blip r:embed="rId2"/>
              <a:srcRect l="-9275" r="693" b="3411"/>
              <a:stretch>
                <a:fillRect/>
              </a:stretch>
            </p:blipFill>
          </mc:Choice>
          <mc:Fallback>
            <p:blipFill>
              <a:blip r:embed="rId3"/>
              <a:srcRect l="-9275" r="693" b="3411"/>
              <a:stretch>
                <a:fillRect/>
              </a:stretch>
            </p:blipFill>
          </mc:Fallback>
        </mc:AlternateContent>
        <p:spPr>
          <a:xfrm>
            <a:off x="-665020" y="57725"/>
            <a:ext cx="9799126" cy="6707909"/>
          </a:xfrm>
        </p:spPr>
      </p:pic>
    </p:spTree>
  </p:cSld>
  <p:clrMapOvr>
    <a:masterClrMapping/>
  </p:clrMapOvr>
  <p:transition advTm="1083"/>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imInterSurfWaves 24.pdf"/>
          <p:cNvPicPr>
            <a:picLocks noChangeAspect="1"/>
          </p:cNvPicPr>
          <p:nvPr/>
        </p:nvPicPr>
        <mc:AlternateContent>
          <mc:Choice xmlns:ma="http://schemas.microsoft.com/office/mac/drawingml/2008/main" Requires="ma">
            <p:blipFill>
              <a:blip r:embed="rId2"/>
              <a:srcRect b="3872"/>
              <a:stretch>
                <a:fillRect/>
              </a:stretch>
            </p:blipFill>
          </mc:Choice>
          <mc:Fallback>
            <p:blipFill>
              <a:blip r:embed="rId3"/>
              <a:srcRect b="3872"/>
              <a:stretch>
                <a:fillRect/>
              </a:stretch>
            </p:blipFill>
          </mc:Fallback>
        </mc:AlternateContent>
        <p:spPr>
          <a:xfrm>
            <a:off x="0" y="0"/>
            <a:ext cx="9270892" cy="6858000"/>
          </a:xfrm>
          <a:prstGeom prst="rect">
            <a:avLst/>
          </a:prstGeom>
        </p:spPr>
      </p:pic>
    </p:spTree>
  </p:cSld>
  <p:clrMapOvr>
    <a:masterClrMapping/>
  </p:clrMapOvr>
  <p:transition advTm="3083"/>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79500"/>
            <a:ext cx="8402638" cy="738188"/>
          </a:xfrm>
        </p:spPr>
        <p:txBody>
          <a:bodyPr/>
          <a:lstStyle/>
          <a:p>
            <a:r>
              <a:rPr lang="en-US" dirty="0" err="1" smtClean="0"/>
              <a:t>iWave</a:t>
            </a:r>
            <a:r>
              <a:rPr lang="en-US" dirty="0" smtClean="0"/>
              <a:t> Equation:</a:t>
            </a:r>
            <a:endParaRPr lang="en-US" dirty="0"/>
          </a:p>
        </p:txBody>
      </p:sp>
      <p:graphicFrame>
        <p:nvGraphicFramePr>
          <p:cNvPr id="250882" name="Content Placeholder 3"/>
          <p:cNvGraphicFramePr>
            <a:graphicFrameLocks noChangeAspect="1"/>
          </p:cNvGraphicFramePr>
          <p:nvPr/>
        </p:nvGraphicFramePr>
        <p:xfrm>
          <a:off x="2844800" y="1792288"/>
          <a:ext cx="3336925" cy="1573212"/>
        </p:xfrm>
        <a:graphic>
          <a:graphicData uri="http://schemas.openxmlformats.org/presentationml/2006/ole">
            <p:oleObj spid="_x0000_s252930" name="Equation" r:id="rId4" imgW="889000" imgH="419100" progId="Equation.DSMT4">
              <p:embed/>
            </p:oleObj>
          </a:graphicData>
        </a:graphic>
      </p:graphicFrame>
      <p:graphicFrame>
        <p:nvGraphicFramePr>
          <p:cNvPr id="252931" name="Content Placeholder 3"/>
          <p:cNvGraphicFramePr>
            <a:graphicFrameLocks noChangeAspect="1"/>
          </p:cNvGraphicFramePr>
          <p:nvPr/>
        </p:nvGraphicFramePr>
        <p:xfrm>
          <a:off x="3106738" y="4217988"/>
          <a:ext cx="2813050" cy="1573212"/>
        </p:xfrm>
        <a:graphic>
          <a:graphicData uri="http://schemas.openxmlformats.org/presentationml/2006/ole">
            <p:oleObj spid="_x0000_s252931" name="Equation" r:id="rId5" imgW="749300" imgH="419100" progId="Equation.DSMT4">
              <p:embed/>
            </p:oleObj>
          </a:graphicData>
        </a:graphic>
      </p:graphicFrame>
      <p:sp>
        <p:nvSpPr>
          <p:cNvPr id="7" name="Title 1"/>
          <p:cNvSpPr txBox="1">
            <a:spLocks/>
          </p:cNvSpPr>
          <p:nvPr/>
        </p:nvSpPr>
        <p:spPr bwMode="auto">
          <a:xfrm>
            <a:off x="304800" y="3530600"/>
            <a:ext cx="8402638" cy="738188"/>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700" b="0" i="0" u="none" strike="noStrike" kern="0" cap="none" spc="0" normalizeH="0" baseline="0" noProof="0" dirty="0" smtClean="0">
                <a:ln>
                  <a:noFill/>
                </a:ln>
                <a:solidFill>
                  <a:schemeClr val="tx2"/>
                </a:solidFill>
                <a:effectLst/>
                <a:uLnTx/>
                <a:uFillTx/>
                <a:latin typeface="Cochin"/>
                <a:ea typeface="ＭＳ Ｐゴシック" charset="-128"/>
                <a:cs typeface="Cochin"/>
              </a:rPr>
              <a:t>Wave Equation:</a:t>
            </a:r>
            <a:endParaRPr kumimoji="0" lang="en-US" sz="37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spTree>
  </p:cSld>
  <p:clrMapOvr>
    <a:masterClrMapping/>
  </p:clrMapOvr>
  <p:transition advTm="12733"/>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Fractional </a:t>
            </a:r>
            <a:r>
              <a:rPr lang="en-US" dirty="0" err="1" smtClean="0"/>
              <a:t>Laplacian</a:t>
            </a:r>
            <a:endParaRPr lang="en-US" dirty="0"/>
          </a:p>
        </p:txBody>
      </p:sp>
      <p:sp>
        <p:nvSpPr>
          <p:cNvPr id="3" name="Content Placeholder 2"/>
          <p:cNvSpPr>
            <a:spLocks noGrp="1"/>
          </p:cNvSpPr>
          <p:nvPr>
            <p:ph idx="1"/>
          </p:nvPr>
        </p:nvSpPr>
        <p:spPr/>
        <p:txBody>
          <a:bodyPr/>
          <a:lstStyle/>
          <a:p>
            <a:r>
              <a:rPr lang="en-US" dirty="0" smtClean="0"/>
              <a:t>Scaled sum of Bessel functions:</a:t>
            </a:r>
            <a:endParaRPr lang="en-US" dirty="0"/>
          </a:p>
        </p:txBody>
      </p:sp>
      <p:pic>
        <p:nvPicPr>
          <p:cNvPr id="4" name="Picture 3" descr="k1.pdf"/>
          <p:cNvPicPr>
            <a:picLocks noChangeAspect="1"/>
          </p:cNvPicPr>
          <p:nvPr/>
        </p:nvPicPr>
        <mc:AlternateContent xmlns:ma="http://schemas.microsoft.com/office/mac/drawingml/2008/main">
          <mc:Choice Requires="ma">
            <p:blipFill>
              <a:blip r:embed="rId4"/>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5"/>
              <a:stretch>
                <a:fillRect/>
              </a:stretch>
            </p:blipFill>
          </mc:Fallback>
        </mc:AlternateContent>
        <p:spPr>
          <a:xfrm>
            <a:off x="3026025" y="2444612"/>
            <a:ext cx="4301116" cy="3237399"/>
          </a:xfrm>
          <a:prstGeom prst="rect">
            <a:avLst/>
          </a:prstGeom>
          <a:ln>
            <a:noFill/>
          </a:ln>
          <a:effectLst>
            <a:softEdge rad="112500"/>
          </a:effectLst>
        </p:spPr>
      </p:pic>
      <p:graphicFrame>
        <p:nvGraphicFramePr>
          <p:cNvPr id="5" name="Object 4"/>
          <p:cNvGraphicFramePr>
            <a:graphicFrameLocks noChangeAspect="1"/>
          </p:cNvGraphicFramePr>
          <p:nvPr/>
        </p:nvGraphicFramePr>
        <p:xfrm>
          <a:off x="1937275" y="3711850"/>
          <a:ext cx="982246" cy="521818"/>
        </p:xfrm>
        <a:graphic>
          <a:graphicData uri="http://schemas.openxmlformats.org/presentationml/2006/ole">
            <p:oleObj spid="_x0000_s254978" name="Equation" r:id="rId6" imgW="406400" imgH="215900" progId="Equation.DSMT4">
              <p:embed/>
            </p:oleObj>
          </a:graphicData>
        </a:graphic>
      </p:graphicFrame>
      <p:graphicFrame>
        <p:nvGraphicFramePr>
          <p:cNvPr id="254979" name="Object 3"/>
          <p:cNvGraphicFramePr>
            <a:graphicFrameLocks noChangeAspect="1"/>
          </p:cNvGraphicFramePr>
          <p:nvPr/>
        </p:nvGraphicFramePr>
        <p:xfrm>
          <a:off x="7545475" y="3814506"/>
          <a:ext cx="338138" cy="338138"/>
        </p:xfrm>
        <a:graphic>
          <a:graphicData uri="http://schemas.openxmlformats.org/presentationml/2006/ole">
            <p:oleObj spid="_x0000_s254979" name="Equation" r:id="rId7" imgW="139700" imgH="139700" progId="Equation.DSMT4">
              <p:embed/>
            </p:oleObj>
          </a:graphicData>
        </a:graphic>
      </p:graphicFrame>
    </p:spTree>
  </p:cSld>
  <p:clrMapOvr>
    <a:masterClrMapping/>
  </p:clrMapOvr>
  <p:transition advTm="12433"/>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Fractional </a:t>
            </a:r>
            <a:r>
              <a:rPr lang="en-US" dirty="0" err="1" smtClean="0"/>
              <a:t>Laplacian</a:t>
            </a:r>
            <a:endParaRPr lang="en-US" dirty="0"/>
          </a:p>
        </p:txBody>
      </p:sp>
      <p:sp>
        <p:nvSpPr>
          <p:cNvPr id="3" name="Content Placeholder 2"/>
          <p:cNvSpPr>
            <a:spLocks noGrp="1"/>
          </p:cNvSpPr>
          <p:nvPr>
            <p:ph idx="1"/>
          </p:nvPr>
        </p:nvSpPr>
        <p:spPr/>
        <p:txBody>
          <a:bodyPr/>
          <a:lstStyle/>
          <a:p>
            <a:r>
              <a:rPr lang="en-US" dirty="0" smtClean="0"/>
              <a:t>Scaled sum of Bessel functions:</a:t>
            </a:r>
            <a:endParaRPr lang="en-US" dirty="0"/>
          </a:p>
        </p:txBody>
      </p:sp>
      <p:pic>
        <p:nvPicPr>
          <p:cNvPr id="4" name="Picture 3" descr="k1.pdf"/>
          <p:cNvPicPr>
            <a:picLocks noChangeAspect="1"/>
          </p:cNvPicPr>
          <p:nvPr/>
        </p:nvPicPr>
        <mc:AlternateContent xmlns:ma="http://schemas.microsoft.com/office/mac/drawingml/2008/main">
          <mc:Choice Requires="ma">
            <p:blipFill>
              <a:blip r:embed="rId4"/>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5"/>
              <a:stretch>
                <a:fillRect/>
              </a:stretch>
            </p:blipFill>
          </mc:Fallback>
        </mc:AlternateContent>
        <p:spPr>
          <a:xfrm>
            <a:off x="3026025" y="2444612"/>
            <a:ext cx="4301115" cy="3237399"/>
          </a:xfrm>
          <a:prstGeom prst="rect">
            <a:avLst/>
          </a:prstGeom>
          <a:ln>
            <a:noFill/>
          </a:ln>
          <a:effectLst>
            <a:softEdge rad="112500"/>
          </a:effectLst>
        </p:spPr>
      </p:pic>
      <p:graphicFrame>
        <p:nvGraphicFramePr>
          <p:cNvPr id="5" name="Object 4"/>
          <p:cNvGraphicFramePr>
            <a:graphicFrameLocks noChangeAspect="1"/>
          </p:cNvGraphicFramePr>
          <p:nvPr/>
        </p:nvGraphicFramePr>
        <p:xfrm>
          <a:off x="1844675" y="3711575"/>
          <a:ext cx="1168400" cy="522288"/>
        </p:xfrm>
        <a:graphic>
          <a:graphicData uri="http://schemas.openxmlformats.org/presentationml/2006/ole">
            <p:oleObj spid="_x0000_s257026" name="Equation" r:id="rId6" imgW="482600" imgH="215900" progId="Equation.DSMT4">
              <p:embed/>
            </p:oleObj>
          </a:graphicData>
        </a:graphic>
      </p:graphicFrame>
      <p:graphicFrame>
        <p:nvGraphicFramePr>
          <p:cNvPr id="254979" name="Object 3"/>
          <p:cNvGraphicFramePr>
            <a:graphicFrameLocks noChangeAspect="1"/>
          </p:cNvGraphicFramePr>
          <p:nvPr/>
        </p:nvGraphicFramePr>
        <p:xfrm>
          <a:off x="7545475" y="3814506"/>
          <a:ext cx="338138" cy="338138"/>
        </p:xfrm>
        <a:graphic>
          <a:graphicData uri="http://schemas.openxmlformats.org/presentationml/2006/ole">
            <p:oleObj spid="_x0000_s257027" name="Equation" r:id="rId7" imgW="139700" imgH="139700" progId="Equation.DSMT4">
              <p:embed/>
            </p:oleObj>
          </a:graphicData>
        </a:graphic>
      </p:graphicFrame>
    </p:spTree>
  </p:cSld>
  <p:clrMapOvr>
    <a:masterClrMapping/>
  </p:clrMapOvr>
  <p:transition advTm="1566"/>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Fractional </a:t>
            </a:r>
            <a:r>
              <a:rPr lang="en-US" dirty="0" err="1" smtClean="0"/>
              <a:t>Laplacian</a:t>
            </a:r>
            <a:endParaRPr lang="en-US" dirty="0"/>
          </a:p>
        </p:txBody>
      </p:sp>
      <p:sp>
        <p:nvSpPr>
          <p:cNvPr id="3" name="Content Placeholder 2"/>
          <p:cNvSpPr>
            <a:spLocks noGrp="1"/>
          </p:cNvSpPr>
          <p:nvPr>
            <p:ph idx="1"/>
          </p:nvPr>
        </p:nvSpPr>
        <p:spPr/>
        <p:txBody>
          <a:bodyPr/>
          <a:lstStyle/>
          <a:p>
            <a:r>
              <a:rPr lang="en-US" dirty="0" smtClean="0"/>
              <a:t>Scaled sum of Bessel functions:</a:t>
            </a:r>
            <a:endParaRPr lang="en-US" dirty="0"/>
          </a:p>
        </p:txBody>
      </p:sp>
      <p:pic>
        <p:nvPicPr>
          <p:cNvPr id="4" name="Picture 3" descr="k1.pdf"/>
          <p:cNvPicPr>
            <a:picLocks noChangeAspect="1"/>
          </p:cNvPicPr>
          <p:nvPr/>
        </p:nvPicPr>
        <mc:AlternateContent xmlns:ma="http://schemas.microsoft.com/office/mac/drawingml/2008/main">
          <mc:Choice Requires="ma">
            <p:blipFill>
              <a:blip r:embed="rId4"/>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5"/>
              <a:stretch>
                <a:fillRect/>
              </a:stretch>
            </p:blipFill>
          </mc:Fallback>
        </mc:AlternateContent>
        <p:spPr>
          <a:xfrm>
            <a:off x="3026025" y="2444612"/>
            <a:ext cx="4301115" cy="3237398"/>
          </a:xfrm>
          <a:prstGeom prst="rect">
            <a:avLst/>
          </a:prstGeom>
          <a:ln>
            <a:noFill/>
          </a:ln>
          <a:effectLst>
            <a:softEdge rad="112500"/>
          </a:effectLst>
        </p:spPr>
      </p:pic>
      <p:graphicFrame>
        <p:nvGraphicFramePr>
          <p:cNvPr id="5" name="Object 4"/>
          <p:cNvGraphicFramePr>
            <a:graphicFrameLocks noChangeAspect="1"/>
          </p:cNvGraphicFramePr>
          <p:nvPr/>
        </p:nvGraphicFramePr>
        <p:xfrm>
          <a:off x="1860550" y="3711575"/>
          <a:ext cx="1136650" cy="522288"/>
        </p:xfrm>
        <a:graphic>
          <a:graphicData uri="http://schemas.openxmlformats.org/presentationml/2006/ole">
            <p:oleObj spid="_x0000_s259074" name="Equation" r:id="rId6" imgW="469900" imgH="215900" progId="Equation.DSMT4">
              <p:embed/>
            </p:oleObj>
          </a:graphicData>
        </a:graphic>
      </p:graphicFrame>
      <p:graphicFrame>
        <p:nvGraphicFramePr>
          <p:cNvPr id="254979" name="Object 3"/>
          <p:cNvGraphicFramePr>
            <a:graphicFrameLocks noChangeAspect="1"/>
          </p:cNvGraphicFramePr>
          <p:nvPr/>
        </p:nvGraphicFramePr>
        <p:xfrm>
          <a:off x="7545475" y="3814506"/>
          <a:ext cx="338138" cy="338138"/>
        </p:xfrm>
        <a:graphic>
          <a:graphicData uri="http://schemas.openxmlformats.org/presentationml/2006/ole">
            <p:oleObj spid="_x0000_s259075" name="Equation" r:id="rId7" imgW="139700" imgH="139700" progId="Equation.DSMT4">
              <p:embed/>
            </p:oleObj>
          </a:graphicData>
        </a:graphic>
      </p:graphicFrame>
    </p:spTree>
  </p:cSld>
  <p:clrMapOvr>
    <a:masterClrMapping/>
  </p:clrMapOvr>
  <p:transition advTm="1049"/>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Fractional </a:t>
            </a:r>
            <a:r>
              <a:rPr lang="en-US" dirty="0" err="1" smtClean="0"/>
              <a:t>Laplacian</a:t>
            </a:r>
            <a:endParaRPr lang="en-US" dirty="0"/>
          </a:p>
        </p:txBody>
      </p:sp>
      <p:sp>
        <p:nvSpPr>
          <p:cNvPr id="3" name="Content Placeholder 2"/>
          <p:cNvSpPr>
            <a:spLocks noGrp="1"/>
          </p:cNvSpPr>
          <p:nvPr>
            <p:ph idx="1"/>
          </p:nvPr>
        </p:nvSpPr>
        <p:spPr/>
        <p:txBody>
          <a:bodyPr/>
          <a:lstStyle/>
          <a:p>
            <a:r>
              <a:rPr lang="en-US" dirty="0" smtClean="0"/>
              <a:t>Scaled sum of Bessel functions:</a:t>
            </a:r>
            <a:endParaRPr lang="en-US" dirty="0"/>
          </a:p>
        </p:txBody>
      </p:sp>
      <p:pic>
        <p:nvPicPr>
          <p:cNvPr id="4" name="Picture 3" descr="k1.pdf"/>
          <p:cNvPicPr>
            <a:picLocks noChangeAspect="1"/>
          </p:cNvPicPr>
          <p:nvPr/>
        </p:nvPicPr>
        <mc:AlternateContent xmlns:ma="http://schemas.microsoft.com/office/mac/drawingml/2008/main">
          <mc:Choice Requires="ma">
            <p:blipFill>
              <a:blip r:embed="rId4"/>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5"/>
              <a:stretch>
                <a:fillRect/>
              </a:stretch>
            </p:blipFill>
          </mc:Fallback>
        </mc:AlternateContent>
        <p:spPr>
          <a:xfrm>
            <a:off x="3026025" y="2444612"/>
            <a:ext cx="4301114" cy="3237398"/>
          </a:xfrm>
          <a:prstGeom prst="rect">
            <a:avLst/>
          </a:prstGeom>
          <a:ln>
            <a:noFill/>
          </a:ln>
          <a:effectLst>
            <a:softEdge rad="112500"/>
          </a:effectLst>
        </p:spPr>
      </p:pic>
      <p:graphicFrame>
        <p:nvGraphicFramePr>
          <p:cNvPr id="5" name="Object 4"/>
          <p:cNvGraphicFramePr>
            <a:graphicFrameLocks noChangeAspect="1"/>
          </p:cNvGraphicFramePr>
          <p:nvPr/>
        </p:nvGraphicFramePr>
        <p:xfrm>
          <a:off x="1784350" y="3711575"/>
          <a:ext cx="1290638" cy="522288"/>
        </p:xfrm>
        <a:graphic>
          <a:graphicData uri="http://schemas.openxmlformats.org/presentationml/2006/ole">
            <p:oleObj spid="_x0000_s261122" name="Equation" r:id="rId6" imgW="533400" imgH="215900" progId="Equation.DSMT4">
              <p:embed/>
            </p:oleObj>
          </a:graphicData>
        </a:graphic>
      </p:graphicFrame>
      <p:graphicFrame>
        <p:nvGraphicFramePr>
          <p:cNvPr id="254979" name="Object 3"/>
          <p:cNvGraphicFramePr>
            <a:graphicFrameLocks noChangeAspect="1"/>
          </p:cNvGraphicFramePr>
          <p:nvPr/>
        </p:nvGraphicFramePr>
        <p:xfrm>
          <a:off x="7545475" y="3814506"/>
          <a:ext cx="338138" cy="338138"/>
        </p:xfrm>
        <a:graphic>
          <a:graphicData uri="http://schemas.openxmlformats.org/presentationml/2006/ole">
            <p:oleObj spid="_x0000_s261123" name="Equation" r:id="rId7" imgW="139700" imgH="139700" progId="Equation.DSMT4">
              <p:embed/>
            </p:oleObj>
          </a:graphicData>
        </a:graphic>
      </p:graphicFrame>
    </p:spTree>
  </p:cSld>
  <p:clrMapOvr>
    <a:masterClrMapping/>
  </p:clrMapOvr>
  <p:transition advTm="125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a:xfrm>
            <a:off x="304800" y="1657684"/>
            <a:ext cx="8415338" cy="4971716"/>
          </a:xfrm>
        </p:spPr>
        <p:txBody>
          <a:bodyPr/>
          <a:lstStyle/>
          <a:p>
            <a:r>
              <a:rPr lang="en-US" dirty="0" smtClean="0"/>
              <a:t>Previous Works</a:t>
            </a:r>
          </a:p>
          <a:p>
            <a:r>
              <a:rPr lang="en-US" dirty="0" smtClean="0">
                <a:solidFill>
                  <a:schemeClr val="accent3">
                    <a:lumMod val="50000"/>
                  </a:schemeClr>
                </a:solidFill>
              </a:rPr>
              <a:t>The Closest Point Method</a:t>
            </a:r>
          </a:p>
          <a:p>
            <a:r>
              <a:rPr lang="en-US" dirty="0" smtClean="0">
                <a:solidFill>
                  <a:schemeClr val="accent3">
                    <a:lumMod val="50000"/>
                  </a:schemeClr>
                </a:solidFill>
              </a:rPr>
              <a:t>3D </a:t>
            </a:r>
            <a:r>
              <a:rPr lang="en-US" dirty="0" err="1" smtClean="0">
                <a:solidFill>
                  <a:schemeClr val="accent3">
                    <a:lumMod val="50000"/>
                  </a:schemeClr>
                </a:solidFill>
              </a:rPr>
              <a:t>iWave</a:t>
            </a:r>
            <a:endParaRPr lang="en-US" dirty="0" smtClean="0">
              <a:solidFill>
                <a:schemeClr val="accent3">
                  <a:lumMod val="50000"/>
                </a:schemeClr>
              </a:solidFill>
            </a:endParaRPr>
          </a:p>
          <a:p>
            <a:r>
              <a:rPr lang="en-US" dirty="0" smtClean="0">
                <a:solidFill>
                  <a:schemeClr val="accent3">
                    <a:lumMod val="50000"/>
                  </a:schemeClr>
                </a:solidFill>
              </a:rPr>
              <a:t>Additional Extensions</a:t>
            </a:r>
          </a:p>
          <a:p>
            <a:r>
              <a:rPr lang="en-US" dirty="0" smtClean="0">
                <a:solidFill>
                  <a:schemeClr val="accent3">
                    <a:lumMod val="50000"/>
                  </a:schemeClr>
                </a:solidFill>
              </a:rPr>
              <a:t>Results</a:t>
            </a:r>
          </a:p>
          <a:p>
            <a:endParaRPr lang="en-US" dirty="0"/>
          </a:p>
        </p:txBody>
      </p:sp>
    </p:spTree>
  </p:cSld>
  <p:clrMapOvr>
    <a:masterClrMapping/>
  </p:clrMapOvr>
  <p:transition advTm="14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Fractional </a:t>
            </a:r>
            <a:r>
              <a:rPr lang="en-US" dirty="0" err="1" smtClean="0"/>
              <a:t>Laplacian</a:t>
            </a:r>
            <a:endParaRPr lang="en-US" dirty="0"/>
          </a:p>
        </p:txBody>
      </p:sp>
      <p:sp>
        <p:nvSpPr>
          <p:cNvPr id="3" name="Content Placeholder 2"/>
          <p:cNvSpPr>
            <a:spLocks noGrp="1"/>
          </p:cNvSpPr>
          <p:nvPr>
            <p:ph idx="1"/>
          </p:nvPr>
        </p:nvSpPr>
        <p:spPr/>
        <p:txBody>
          <a:bodyPr/>
          <a:lstStyle/>
          <a:p>
            <a:r>
              <a:rPr lang="en-US" dirty="0" smtClean="0"/>
              <a:t>Scaled sum of Bessel functions:</a:t>
            </a:r>
            <a:endParaRPr lang="en-US" dirty="0"/>
          </a:p>
        </p:txBody>
      </p:sp>
      <p:pic>
        <p:nvPicPr>
          <p:cNvPr id="4" name="Picture 3" descr="k1.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3026025" y="2444612"/>
            <a:ext cx="4301114" cy="3237397"/>
          </a:xfrm>
          <a:prstGeom prst="rect">
            <a:avLst/>
          </a:prstGeom>
          <a:ln>
            <a:noFill/>
          </a:ln>
          <a:effectLst>
            <a:softEdge rad="112500"/>
          </a:effectLst>
        </p:spPr>
      </p:pic>
      <p:sp>
        <p:nvSpPr>
          <p:cNvPr id="7" name="TextBox 6"/>
          <p:cNvSpPr txBox="1"/>
          <p:nvPr/>
        </p:nvSpPr>
        <p:spPr>
          <a:xfrm>
            <a:off x="2019034" y="3810302"/>
            <a:ext cx="948697" cy="584776"/>
          </a:xfrm>
          <a:prstGeom prst="rect">
            <a:avLst/>
          </a:prstGeom>
          <a:noFill/>
        </p:spPr>
        <p:txBody>
          <a:bodyPr wrap="none" rtlCol="0">
            <a:spAutoFit/>
          </a:bodyPr>
          <a:lstStyle/>
          <a:p>
            <a:r>
              <a:rPr lang="en-US" sz="3200" dirty="0" smtClean="0"/>
              <a:t>… =</a:t>
            </a:r>
            <a:endParaRPr lang="en-US" sz="3200" dirty="0"/>
          </a:p>
        </p:txBody>
      </p:sp>
    </p:spTree>
  </p:cSld>
  <p:clrMapOvr>
    <a:masterClrMapping/>
  </p:clrMapOvr>
  <p:transition advTm="5299"/>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45276" y="261088"/>
          <a:ext cx="2777067" cy="2789631"/>
        </p:xfrm>
        <a:graphic>
          <a:graphicData uri="http://schemas.openxmlformats.org/drawingml/2006/table">
            <a:tbl>
              <a:tblPr firstRow="1" bandRow="1">
                <a:tableStyleId>{5940675A-B579-460E-94D1-54222C63F5DA}</a:tableStyleId>
              </a:tblPr>
              <a:tblGrid>
                <a:gridCol w="925689"/>
                <a:gridCol w="925689"/>
                <a:gridCol w="925689"/>
              </a:tblGrid>
              <a:tr h="929877">
                <a:tc>
                  <a:txBody>
                    <a:bodyPr/>
                    <a:lstStyle/>
                    <a:p>
                      <a:pPr algn="ctr"/>
                      <a:endParaRPr lang="en-US" sz="3600" dirty="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c>
                  <a:txBody>
                    <a:bodyPr/>
                    <a:lstStyle/>
                    <a:p>
                      <a:pPr algn="ctr"/>
                      <a:endParaRPr lang="en-US" sz="3600" dirty="0"/>
                    </a:p>
                  </a:txBody>
                  <a:tcPr marL="135712" marR="135712" marT="67856" marB="67856" anchor="ctr"/>
                </a:tc>
              </a:tr>
              <a:tr h="929877">
                <a:tc>
                  <a:txBody>
                    <a:bodyPr/>
                    <a:lstStyle/>
                    <a:p>
                      <a:pPr algn="ctr"/>
                      <a:r>
                        <a:rPr lang="en-US" sz="3600" dirty="0" smtClean="0"/>
                        <a:t>1</a:t>
                      </a:r>
                      <a:endParaRPr lang="en-US" sz="3600" dirty="0"/>
                    </a:p>
                  </a:txBody>
                  <a:tcPr marL="135712" marR="135712" marT="67856" marB="67856" anchor="ctr"/>
                </a:tc>
                <a:tc>
                  <a:txBody>
                    <a:bodyPr/>
                    <a:lstStyle/>
                    <a:p>
                      <a:pPr algn="ctr"/>
                      <a:r>
                        <a:rPr lang="en-US" sz="3600" dirty="0" smtClean="0"/>
                        <a:t>-4</a:t>
                      </a:r>
                      <a:endParaRPr lang="en-US" sz="3600" dirty="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r>
              <a:tr h="929877">
                <a:tc>
                  <a:txBody>
                    <a:bodyPr/>
                    <a:lstStyle/>
                    <a:p>
                      <a:pPr algn="ctr"/>
                      <a:endParaRPr lang="en-US" sz="3600"/>
                    </a:p>
                  </a:txBody>
                  <a:tcPr marL="135712" marR="135712" marT="67856" marB="67856" anchor="ctr"/>
                </a:tc>
                <a:tc>
                  <a:txBody>
                    <a:bodyPr/>
                    <a:lstStyle/>
                    <a:p>
                      <a:pPr algn="ctr"/>
                      <a:r>
                        <a:rPr lang="en-US" sz="3600" dirty="0" smtClean="0"/>
                        <a:t>1</a:t>
                      </a:r>
                      <a:endParaRPr lang="en-US" sz="3600" dirty="0"/>
                    </a:p>
                  </a:txBody>
                  <a:tcPr marL="135712" marR="135712" marT="67856" marB="67856" anchor="ctr"/>
                </a:tc>
                <a:tc>
                  <a:txBody>
                    <a:bodyPr/>
                    <a:lstStyle/>
                    <a:p>
                      <a:pPr algn="ctr"/>
                      <a:endParaRPr lang="en-US" sz="3600" dirty="0"/>
                    </a:p>
                  </a:txBody>
                  <a:tcPr marL="135712" marR="135712" marT="67856" marB="67856" anchor="ctr"/>
                </a:tc>
              </a:tr>
            </a:tbl>
          </a:graphicData>
        </a:graphic>
      </p:graphicFrame>
      <p:cxnSp>
        <p:nvCxnSpPr>
          <p:cNvPr id="5" name="Straight Connector 4"/>
          <p:cNvCxnSpPr>
            <a:stCxn id="11" idx="1"/>
            <a:endCxn id="11" idx="3"/>
          </p:cNvCxnSpPr>
          <p:nvPr/>
        </p:nvCxnSpPr>
        <p:spPr bwMode="auto">
          <a:xfrm rot="16200000" flipH="1" flipV="1">
            <a:off x="6195478" y="948360"/>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6" name="Rectangle 5"/>
          <p:cNvSpPr/>
          <p:nvPr/>
        </p:nvSpPr>
        <p:spPr bwMode="auto">
          <a:xfrm>
            <a:off x="6000122" y="606570"/>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p:cNvSpPr/>
          <p:nvPr/>
        </p:nvSpPr>
        <p:spPr bwMode="auto">
          <a:xfrm>
            <a:off x="5993772" y="1616220"/>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p:cNvSpPr/>
          <p:nvPr/>
        </p:nvSpPr>
        <p:spPr bwMode="auto">
          <a:xfrm>
            <a:off x="7003719" y="1616642"/>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Oval 8"/>
          <p:cNvSpPr/>
          <p:nvPr/>
        </p:nvSpPr>
        <p:spPr bwMode="auto">
          <a:xfrm>
            <a:off x="6731401" y="235135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6834742" y="2391816"/>
            <a:ext cx="355837" cy="461665"/>
          </a:xfrm>
          <a:prstGeom prst="rect">
            <a:avLst/>
          </a:prstGeom>
          <a:noFill/>
        </p:spPr>
        <p:txBody>
          <a:bodyPr wrap="none" rtlCol="0">
            <a:spAutoFit/>
          </a:bodyPr>
          <a:lstStyle/>
          <a:p>
            <a:r>
              <a:rPr lang="en-US" sz="2400" dirty="0" smtClean="0"/>
              <a:t>1</a:t>
            </a:r>
            <a:endParaRPr lang="en-US" sz="2400" dirty="0"/>
          </a:p>
        </p:txBody>
      </p:sp>
      <p:sp>
        <p:nvSpPr>
          <p:cNvPr id="11" name="Parallelogram 10"/>
          <p:cNvSpPr/>
          <p:nvPr/>
        </p:nvSpPr>
        <p:spPr bwMode="auto">
          <a:xfrm>
            <a:off x="5348822" y="834528"/>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p:cNvSpPr/>
          <p:nvPr/>
        </p:nvSpPr>
        <p:spPr bwMode="auto">
          <a:xfrm>
            <a:off x="6026254" y="215638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p:cNvSpPr txBox="1"/>
          <p:nvPr/>
        </p:nvSpPr>
        <p:spPr>
          <a:xfrm>
            <a:off x="6129595" y="2196839"/>
            <a:ext cx="355837" cy="461665"/>
          </a:xfrm>
          <a:prstGeom prst="rect">
            <a:avLst/>
          </a:prstGeom>
          <a:noFill/>
        </p:spPr>
        <p:txBody>
          <a:bodyPr wrap="none" rtlCol="0">
            <a:spAutoFit/>
          </a:bodyPr>
          <a:lstStyle/>
          <a:p>
            <a:r>
              <a:rPr lang="en-US" sz="2400" dirty="0" smtClean="0"/>
              <a:t>1</a:t>
            </a:r>
            <a:endParaRPr lang="en-US" sz="2400" dirty="0"/>
          </a:p>
        </p:txBody>
      </p:sp>
      <p:sp>
        <p:nvSpPr>
          <p:cNvPr id="14" name="Oval 13"/>
          <p:cNvSpPr/>
          <p:nvPr/>
        </p:nvSpPr>
        <p:spPr bwMode="auto">
          <a:xfrm>
            <a:off x="5721142" y="134118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5824483" y="1359364"/>
            <a:ext cx="355837" cy="461665"/>
          </a:xfrm>
          <a:prstGeom prst="rect">
            <a:avLst/>
          </a:prstGeom>
          <a:noFill/>
        </p:spPr>
        <p:txBody>
          <a:bodyPr wrap="none" rtlCol="0">
            <a:spAutoFit/>
          </a:bodyPr>
          <a:lstStyle/>
          <a:p>
            <a:r>
              <a:rPr lang="en-US" sz="2400" dirty="0" smtClean="0"/>
              <a:t>1</a:t>
            </a:r>
            <a:endParaRPr lang="en-US" sz="2400" dirty="0"/>
          </a:p>
        </p:txBody>
      </p:sp>
      <p:sp>
        <p:nvSpPr>
          <p:cNvPr id="16" name="Oval 15"/>
          <p:cNvSpPr/>
          <p:nvPr/>
        </p:nvSpPr>
        <p:spPr bwMode="auto">
          <a:xfrm>
            <a:off x="7394417" y="56103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7497758" y="601494"/>
            <a:ext cx="355837" cy="461665"/>
          </a:xfrm>
          <a:prstGeom prst="rect">
            <a:avLst/>
          </a:prstGeom>
          <a:noFill/>
        </p:spPr>
        <p:txBody>
          <a:bodyPr wrap="none" rtlCol="0">
            <a:spAutoFit/>
          </a:bodyPr>
          <a:lstStyle/>
          <a:p>
            <a:r>
              <a:rPr lang="en-US" sz="2400" dirty="0" smtClean="0"/>
              <a:t>1</a:t>
            </a:r>
            <a:endParaRPr lang="en-US" sz="2400" dirty="0"/>
          </a:p>
        </p:txBody>
      </p:sp>
      <p:sp>
        <p:nvSpPr>
          <p:cNvPr id="18" name="Rectangle 17"/>
          <p:cNvSpPr/>
          <p:nvPr/>
        </p:nvSpPr>
        <p:spPr bwMode="auto">
          <a:xfrm>
            <a:off x="7010069" y="606992"/>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Oval 18"/>
          <p:cNvSpPr/>
          <p:nvPr/>
        </p:nvSpPr>
        <p:spPr bwMode="auto">
          <a:xfrm>
            <a:off x="6731401" y="32389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Box 19"/>
          <p:cNvSpPr txBox="1"/>
          <p:nvPr/>
        </p:nvSpPr>
        <p:spPr>
          <a:xfrm>
            <a:off x="6834742" y="364354"/>
            <a:ext cx="355837" cy="461665"/>
          </a:xfrm>
          <a:prstGeom prst="rect">
            <a:avLst/>
          </a:prstGeom>
          <a:noFill/>
        </p:spPr>
        <p:txBody>
          <a:bodyPr wrap="none" rtlCol="0">
            <a:spAutoFit/>
          </a:bodyPr>
          <a:lstStyle/>
          <a:p>
            <a:r>
              <a:rPr lang="en-US" sz="2400" dirty="0" smtClean="0"/>
              <a:t>1</a:t>
            </a:r>
            <a:endParaRPr lang="en-US" sz="2400" dirty="0"/>
          </a:p>
        </p:txBody>
      </p:sp>
      <p:sp>
        <p:nvSpPr>
          <p:cNvPr id="21" name="Oval 20"/>
          <p:cNvSpPr/>
          <p:nvPr/>
        </p:nvSpPr>
        <p:spPr bwMode="auto">
          <a:xfrm>
            <a:off x="7745235" y="134876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TextBox 21"/>
          <p:cNvSpPr txBox="1"/>
          <p:nvPr/>
        </p:nvSpPr>
        <p:spPr>
          <a:xfrm>
            <a:off x="7859717" y="1366945"/>
            <a:ext cx="355837" cy="461665"/>
          </a:xfrm>
          <a:prstGeom prst="rect">
            <a:avLst/>
          </a:prstGeom>
          <a:noFill/>
        </p:spPr>
        <p:txBody>
          <a:bodyPr wrap="none" rtlCol="0">
            <a:spAutoFit/>
          </a:bodyPr>
          <a:lstStyle/>
          <a:p>
            <a:r>
              <a:rPr lang="en-US" sz="2400" dirty="0" smtClean="0"/>
              <a:t>1</a:t>
            </a:r>
            <a:endParaRPr lang="en-US" sz="2400" dirty="0"/>
          </a:p>
        </p:txBody>
      </p:sp>
      <p:sp>
        <p:nvSpPr>
          <p:cNvPr id="23" name="Oval 22"/>
          <p:cNvSpPr/>
          <p:nvPr/>
        </p:nvSpPr>
        <p:spPr bwMode="auto">
          <a:xfrm>
            <a:off x="6727409" y="134474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p:cNvSpPr txBox="1"/>
          <p:nvPr/>
        </p:nvSpPr>
        <p:spPr>
          <a:xfrm>
            <a:off x="6775044" y="1374063"/>
            <a:ext cx="458329" cy="461665"/>
          </a:xfrm>
          <a:prstGeom prst="rect">
            <a:avLst/>
          </a:prstGeom>
          <a:noFill/>
        </p:spPr>
        <p:txBody>
          <a:bodyPr wrap="none" rtlCol="0">
            <a:spAutoFit/>
          </a:bodyPr>
          <a:lstStyle/>
          <a:p>
            <a:r>
              <a:rPr lang="en-US" sz="2400" dirty="0" smtClean="0"/>
              <a:t>-6</a:t>
            </a:r>
            <a:endParaRPr lang="en-US" sz="2400" dirty="0"/>
          </a:p>
        </p:txBody>
      </p:sp>
      <p:sp>
        <p:nvSpPr>
          <p:cNvPr id="25" name="Right Arrow 24"/>
          <p:cNvSpPr/>
          <p:nvPr/>
        </p:nvSpPr>
        <p:spPr bwMode="auto">
          <a:xfrm>
            <a:off x="4233459" y="1454644"/>
            <a:ext cx="846692" cy="759987"/>
          </a:xfrm>
          <a:prstGeom prst="rightArrow">
            <a:avLst/>
          </a:prstGeom>
          <a:no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26" name="Picture 25" descr="k1.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583646" y="3725567"/>
            <a:ext cx="3313308" cy="2493887"/>
          </a:xfrm>
          <a:prstGeom prst="rect">
            <a:avLst/>
          </a:prstGeom>
          <a:ln>
            <a:noFill/>
          </a:ln>
          <a:effectLst>
            <a:softEdge rad="112500"/>
          </a:effectLst>
        </p:spPr>
      </p:pic>
      <p:sp>
        <p:nvSpPr>
          <p:cNvPr id="27" name="Right Arrow 26"/>
          <p:cNvSpPr/>
          <p:nvPr/>
        </p:nvSpPr>
        <p:spPr bwMode="auto">
          <a:xfrm>
            <a:off x="4233889" y="4516336"/>
            <a:ext cx="846692" cy="759987"/>
          </a:xfrm>
          <a:prstGeom prst="rightArrow">
            <a:avLst/>
          </a:prstGeom>
          <a:no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p:cNvSpPr txBox="1"/>
          <p:nvPr/>
        </p:nvSpPr>
        <p:spPr>
          <a:xfrm>
            <a:off x="6513013" y="4570191"/>
            <a:ext cx="910156" cy="646331"/>
          </a:xfrm>
          <a:prstGeom prst="rect">
            <a:avLst/>
          </a:prstGeom>
          <a:noFill/>
        </p:spPr>
        <p:txBody>
          <a:bodyPr wrap="none" rtlCol="0">
            <a:spAutoFit/>
          </a:bodyPr>
          <a:lstStyle/>
          <a:p>
            <a:r>
              <a:rPr lang="en-US" sz="3600" i="1" dirty="0" smtClean="0">
                <a:latin typeface="Cochin"/>
                <a:cs typeface="Cochin"/>
              </a:rPr>
              <a:t>???</a:t>
            </a:r>
            <a:endParaRPr lang="en-US" sz="3600" i="1" dirty="0">
              <a:latin typeface="Cochin"/>
              <a:cs typeface="Cochin"/>
            </a:endParaRPr>
          </a:p>
        </p:txBody>
      </p:sp>
    </p:spTree>
  </p:cSld>
  <p:clrMapOvr>
    <a:masterClrMapping/>
  </p:clrMapOvr>
  <p:transition advTm="171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73" name="Straight Connector 72"/>
          <p:cNvCxnSpPr/>
          <p:nvPr/>
        </p:nvCxnSpPr>
        <p:spPr bwMode="auto">
          <a:xfrm rot="10800000">
            <a:off x="5764017" y="3777724"/>
            <a:ext cx="1975614" cy="10855"/>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bwMode="auto">
          <a:xfrm>
            <a:off x="5753163" y="47764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5746813" y="148729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6756760" y="148771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Oval 15"/>
          <p:cNvSpPr/>
          <p:nvPr/>
        </p:nvSpPr>
        <p:spPr bwMode="auto">
          <a:xfrm>
            <a:off x="6484442" y="222243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6587783" y="2262889"/>
            <a:ext cx="355837" cy="461665"/>
          </a:xfrm>
          <a:prstGeom prst="rect">
            <a:avLst/>
          </a:prstGeom>
          <a:noFill/>
        </p:spPr>
        <p:txBody>
          <a:bodyPr wrap="none" rtlCol="0">
            <a:spAutoFit/>
          </a:bodyPr>
          <a:lstStyle/>
          <a:p>
            <a:r>
              <a:rPr lang="en-US" sz="2400" dirty="0" smtClean="0"/>
              <a:t>1</a:t>
            </a:r>
            <a:endParaRPr lang="en-US" sz="2400" dirty="0"/>
          </a:p>
        </p:txBody>
      </p:sp>
      <p:sp>
        <p:nvSpPr>
          <p:cNvPr id="26" name="Rectangle 25"/>
          <p:cNvSpPr/>
          <p:nvPr/>
        </p:nvSpPr>
        <p:spPr bwMode="auto">
          <a:xfrm>
            <a:off x="6763110" y="478065"/>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Oval 26"/>
          <p:cNvSpPr/>
          <p:nvPr/>
        </p:nvSpPr>
        <p:spPr bwMode="auto">
          <a:xfrm>
            <a:off x="6484442" y="19496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p:cNvSpPr txBox="1"/>
          <p:nvPr/>
        </p:nvSpPr>
        <p:spPr>
          <a:xfrm>
            <a:off x="6587783" y="235427"/>
            <a:ext cx="355837" cy="461665"/>
          </a:xfrm>
          <a:prstGeom prst="rect">
            <a:avLst/>
          </a:prstGeom>
          <a:noFill/>
        </p:spPr>
        <p:txBody>
          <a:bodyPr wrap="none" rtlCol="0">
            <a:spAutoFit/>
          </a:bodyPr>
          <a:lstStyle/>
          <a:p>
            <a:r>
              <a:rPr lang="en-US" sz="2400" dirty="0" smtClean="0"/>
              <a:t>1</a:t>
            </a:r>
            <a:endParaRPr lang="en-US" sz="2400" dirty="0"/>
          </a:p>
        </p:txBody>
      </p:sp>
      <p:sp>
        <p:nvSpPr>
          <p:cNvPr id="31" name="Oval 30"/>
          <p:cNvSpPr/>
          <p:nvPr/>
        </p:nvSpPr>
        <p:spPr bwMode="auto">
          <a:xfrm>
            <a:off x="6480450" y="121581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p:cNvSpPr txBox="1"/>
          <p:nvPr/>
        </p:nvSpPr>
        <p:spPr>
          <a:xfrm>
            <a:off x="6528085" y="1245136"/>
            <a:ext cx="458329" cy="461665"/>
          </a:xfrm>
          <a:prstGeom prst="rect">
            <a:avLst/>
          </a:prstGeom>
          <a:noFill/>
        </p:spPr>
        <p:txBody>
          <a:bodyPr wrap="none" rtlCol="0">
            <a:spAutoFit/>
          </a:bodyPr>
          <a:lstStyle/>
          <a:p>
            <a:r>
              <a:rPr lang="en-US" sz="2400" dirty="0" smtClean="0"/>
              <a:t>-2</a:t>
            </a:r>
            <a:endParaRPr lang="en-US" sz="2400" dirty="0"/>
          </a:p>
        </p:txBody>
      </p:sp>
      <p:cxnSp>
        <p:nvCxnSpPr>
          <p:cNvPr id="33" name="Straight Connector 32"/>
          <p:cNvCxnSpPr>
            <a:stCxn id="39" idx="1"/>
            <a:endCxn id="39" idx="3"/>
          </p:cNvCxnSpPr>
          <p:nvPr/>
        </p:nvCxnSpPr>
        <p:spPr bwMode="auto">
          <a:xfrm rot="16200000" flipH="1" flipV="1">
            <a:off x="5948949" y="3121222"/>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39" name="Parallelogram 38"/>
          <p:cNvSpPr/>
          <p:nvPr/>
        </p:nvSpPr>
        <p:spPr bwMode="auto">
          <a:xfrm>
            <a:off x="5102293" y="3007390"/>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2" name="Oval 41"/>
          <p:cNvSpPr/>
          <p:nvPr/>
        </p:nvSpPr>
        <p:spPr bwMode="auto">
          <a:xfrm>
            <a:off x="5474613" y="351404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p:cNvSpPr txBox="1"/>
          <p:nvPr/>
        </p:nvSpPr>
        <p:spPr>
          <a:xfrm>
            <a:off x="5577954" y="3532226"/>
            <a:ext cx="355837" cy="461665"/>
          </a:xfrm>
          <a:prstGeom prst="rect">
            <a:avLst/>
          </a:prstGeom>
          <a:noFill/>
        </p:spPr>
        <p:txBody>
          <a:bodyPr wrap="none" rtlCol="0">
            <a:spAutoFit/>
          </a:bodyPr>
          <a:lstStyle/>
          <a:p>
            <a:r>
              <a:rPr lang="en-US" sz="2400" dirty="0" smtClean="0"/>
              <a:t>1</a:t>
            </a:r>
            <a:endParaRPr lang="en-US" sz="2400" dirty="0"/>
          </a:p>
        </p:txBody>
      </p:sp>
      <p:sp>
        <p:nvSpPr>
          <p:cNvPr id="49" name="Oval 48"/>
          <p:cNvSpPr/>
          <p:nvPr/>
        </p:nvSpPr>
        <p:spPr bwMode="auto">
          <a:xfrm>
            <a:off x="7498706" y="352162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TextBox 49"/>
          <p:cNvSpPr txBox="1"/>
          <p:nvPr/>
        </p:nvSpPr>
        <p:spPr>
          <a:xfrm>
            <a:off x="7613188" y="3539807"/>
            <a:ext cx="355837" cy="461665"/>
          </a:xfrm>
          <a:prstGeom prst="rect">
            <a:avLst/>
          </a:prstGeom>
          <a:noFill/>
        </p:spPr>
        <p:txBody>
          <a:bodyPr wrap="none" rtlCol="0">
            <a:spAutoFit/>
          </a:bodyPr>
          <a:lstStyle/>
          <a:p>
            <a:r>
              <a:rPr lang="en-US" sz="2400" dirty="0" smtClean="0"/>
              <a:t>1</a:t>
            </a:r>
            <a:endParaRPr lang="en-US" sz="2400" dirty="0"/>
          </a:p>
        </p:txBody>
      </p:sp>
      <p:sp>
        <p:nvSpPr>
          <p:cNvPr id="51" name="Oval 50"/>
          <p:cNvSpPr/>
          <p:nvPr/>
        </p:nvSpPr>
        <p:spPr bwMode="auto">
          <a:xfrm>
            <a:off x="6480880" y="351760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 name="TextBox 51"/>
          <p:cNvSpPr txBox="1"/>
          <p:nvPr/>
        </p:nvSpPr>
        <p:spPr>
          <a:xfrm>
            <a:off x="6528515" y="3546925"/>
            <a:ext cx="458329" cy="461665"/>
          </a:xfrm>
          <a:prstGeom prst="rect">
            <a:avLst/>
          </a:prstGeom>
          <a:noFill/>
        </p:spPr>
        <p:txBody>
          <a:bodyPr wrap="none" rtlCol="0">
            <a:spAutoFit/>
          </a:bodyPr>
          <a:lstStyle/>
          <a:p>
            <a:r>
              <a:rPr lang="en-US" sz="2400" dirty="0" smtClean="0"/>
              <a:t>-2</a:t>
            </a:r>
            <a:endParaRPr lang="en-US" sz="2400" dirty="0"/>
          </a:p>
        </p:txBody>
      </p:sp>
      <p:cxnSp>
        <p:nvCxnSpPr>
          <p:cNvPr id="76" name="Straight Connector 75"/>
          <p:cNvCxnSpPr/>
          <p:nvPr/>
        </p:nvCxnSpPr>
        <p:spPr bwMode="auto">
          <a:xfrm rot="10800000">
            <a:off x="5764447" y="5580181"/>
            <a:ext cx="1975614" cy="10855"/>
          </a:xfrm>
          <a:prstGeom prst="line">
            <a:avLst/>
          </a:prstGeom>
          <a:noFill/>
          <a:ln w="12700" cap="flat" cmpd="sng" algn="ctr">
            <a:solidFill>
              <a:schemeClr val="tx1"/>
            </a:solidFill>
            <a:prstDash val="solid"/>
            <a:round/>
            <a:headEnd type="none" w="med" len="med"/>
            <a:tailEnd type="none" w="med" len="med"/>
          </a:ln>
          <a:effectLst/>
        </p:spPr>
      </p:cxnSp>
      <p:cxnSp>
        <p:nvCxnSpPr>
          <p:cNvPr id="77" name="Straight Connector 76"/>
          <p:cNvCxnSpPr>
            <a:stCxn id="78" idx="1"/>
            <a:endCxn id="78" idx="3"/>
          </p:cNvCxnSpPr>
          <p:nvPr/>
        </p:nvCxnSpPr>
        <p:spPr bwMode="auto">
          <a:xfrm rot="16200000" flipH="1" flipV="1">
            <a:off x="5949379" y="4923679"/>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78" name="Parallelogram 77"/>
          <p:cNvSpPr/>
          <p:nvPr/>
        </p:nvSpPr>
        <p:spPr bwMode="auto">
          <a:xfrm>
            <a:off x="5102723" y="4809847"/>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9" name="Oval 78"/>
          <p:cNvSpPr/>
          <p:nvPr/>
        </p:nvSpPr>
        <p:spPr bwMode="auto">
          <a:xfrm>
            <a:off x="5780155" y="6131700"/>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0" name="TextBox 79"/>
          <p:cNvSpPr txBox="1"/>
          <p:nvPr/>
        </p:nvSpPr>
        <p:spPr>
          <a:xfrm>
            <a:off x="5883496" y="6172158"/>
            <a:ext cx="355837" cy="461665"/>
          </a:xfrm>
          <a:prstGeom prst="rect">
            <a:avLst/>
          </a:prstGeom>
          <a:noFill/>
        </p:spPr>
        <p:txBody>
          <a:bodyPr wrap="none" rtlCol="0">
            <a:spAutoFit/>
          </a:bodyPr>
          <a:lstStyle/>
          <a:p>
            <a:r>
              <a:rPr lang="en-US" sz="2400" dirty="0" smtClean="0"/>
              <a:t>1</a:t>
            </a:r>
            <a:endParaRPr lang="en-US" sz="2400" dirty="0"/>
          </a:p>
        </p:txBody>
      </p:sp>
      <p:sp>
        <p:nvSpPr>
          <p:cNvPr id="83" name="Oval 82"/>
          <p:cNvSpPr/>
          <p:nvPr/>
        </p:nvSpPr>
        <p:spPr bwMode="auto">
          <a:xfrm>
            <a:off x="7148318" y="453635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TextBox 83"/>
          <p:cNvSpPr txBox="1"/>
          <p:nvPr/>
        </p:nvSpPr>
        <p:spPr>
          <a:xfrm>
            <a:off x="7251659" y="4576813"/>
            <a:ext cx="355837" cy="461665"/>
          </a:xfrm>
          <a:prstGeom prst="rect">
            <a:avLst/>
          </a:prstGeom>
          <a:noFill/>
        </p:spPr>
        <p:txBody>
          <a:bodyPr wrap="none" rtlCol="0">
            <a:spAutoFit/>
          </a:bodyPr>
          <a:lstStyle/>
          <a:p>
            <a:r>
              <a:rPr lang="en-US" sz="2400" dirty="0" smtClean="0"/>
              <a:t>1</a:t>
            </a:r>
            <a:endParaRPr lang="en-US" sz="2400" dirty="0"/>
          </a:p>
        </p:txBody>
      </p:sp>
      <p:sp>
        <p:nvSpPr>
          <p:cNvPr id="87" name="Oval 86"/>
          <p:cNvSpPr/>
          <p:nvPr/>
        </p:nvSpPr>
        <p:spPr bwMode="auto">
          <a:xfrm>
            <a:off x="6481310" y="5320064"/>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p:cNvSpPr txBox="1"/>
          <p:nvPr/>
        </p:nvSpPr>
        <p:spPr>
          <a:xfrm>
            <a:off x="6528945" y="5349382"/>
            <a:ext cx="458329" cy="461665"/>
          </a:xfrm>
          <a:prstGeom prst="rect">
            <a:avLst/>
          </a:prstGeom>
          <a:noFill/>
        </p:spPr>
        <p:txBody>
          <a:bodyPr wrap="none" rtlCol="0">
            <a:spAutoFit/>
          </a:bodyPr>
          <a:lstStyle/>
          <a:p>
            <a:r>
              <a:rPr lang="en-US" sz="2400" dirty="0" smtClean="0"/>
              <a:t>-2</a:t>
            </a:r>
            <a:endParaRPr lang="en-US" sz="2400" dirty="0"/>
          </a:p>
        </p:txBody>
      </p:sp>
      <p:pic>
        <p:nvPicPr>
          <p:cNvPr id="34" name="Picture 33" descr="developed_zoomed.png"/>
          <p:cNvPicPr>
            <a:picLocks noChangeAspect="1"/>
          </p:cNvPicPr>
          <p:nvPr/>
        </p:nvPicPr>
        <p:blipFill>
          <a:blip r:embed="rId3"/>
          <a:srcRect l="23041" t="35258" r="26284" b="16110"/>
          <a:stretch>
            <a:fillRect/>
          </a:stretch>
        </p:blipFill>
        <p:spPr>
          <a:xfrm>
            <a:off x="61025" y="969318"/>
            <a:ext cx="4962809" cy="4870977"/>
          </a:xfrm>
          <a:prstGeom prst="rect">
            <a:avLst/>
          </a:prstGeom>
        </p:spPr>
      </p:pic>
      <p:sp>
        <p:nvSpPr>
          <p:cNvPr id="35" name="Oval 34"/>
          <p:cNvSpPr/>
          <p:nvPr/>
        </p:nvSpPr>
        <p:spPr bwMode="auto">
          <a:xfrm>
            <a:off x="2225294" y="2985279"/>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TextBox 35"/>
          <p:cNvSpPr txBox="1"/>
          <p:nvPr/>
        </p:nvSpPr>
        <p:spPr>
          <a:xfrm>
            <a:off x="2262492" y="3015015"/>
            <a:ext cx="431022" cy="400110"/>
          </a:xfrm>
          <a:prstGeom prst="rect">
            <a:avLst/>
          </a:prstGeom>
          <a:noFill/>
        </p:spPr>
        <p:txBody>
          <a:bodyPr wrap="square" rtlCol="0">
            <a:spAutoFit/>
          </a:bodyPr>
          <a:lstStyle/>
          <a:p>
            <a:r>
              <a:rPr lang="en-US" sz="2000" dirty="0" smtClean="0"/>
              <a:t>-2</a:t>
            </a:r>
            <a:endParaRPr lang="en-US" sz="2000" dirty="0"/>
          </a:p>
        </p:txBody>
      </p:sp>
      <p:sp>
        <p:nvSpPr>
          <p:cNvPr id="37" name="Oval 36"/>
          <p:cNvSpPr/>
          <p:nvPr/>
        </p:nvSpPr>
        <p:spPr bwMode="auto">
          <a:xfrm>
            <a:off x="2225724" y="2464607"/>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TextBox 37"/>
          <p:cNvSpPr txBox="1"/>
          <p:nvPr/>
        </p:nvSpPr>
        <p:spPr>
          <a:xfrm>
            <a:off x="2328052" y="2494343"/>
            <a:ext cx="431022" cy="400110"/>
          </a:xfrm>
          <a:prstGeom prst="rect">
            <a:avLst/>
          </a:prstGeom>
          <a:noFill/>
        </p:spPr>
        <p:txBody>
          <a:bodyPr wrap="square" rtlCol="0">
            <a:spAutoFit/>
          </a:bodyPr>
          <a:lstStyle/>
          <a:p>
            <a:r>
              <a:rPr lang="en-US" sz="2000" dirty="0" smtClean="0"/>
              <a:t>1</a:t>
            </a:r>
            <a:endParaRPr lang="en-US" sz="2000" dirty="0"/>
          </a:p>
        </p:txBody>
      </p:sp>
      <p:sp>
        <p:nvSpPr>
          <p:cNvPr id="40" name="Oval 39"/>
          <p:cNvSpPr/>
          <p:nvPr/>
        </p:nvSpPr>
        <p:spPr bwMode="auto">
          <a:xfrm>
            <a:off x="2247864" y="3507199"/>
            <a:ext cx="510211" cy="510211"/>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TextBox 40"/>
          <p:cNvSpPr txBox="1"/>
          <p:nvPr/>
        </p:nvSpPr>
        <p:spPr>
          <a:xfrm>
            <a:off x="2350192" y="3536935"/>
            <a:ext cx="431022" cy="400110"/>
          </a:xfrm>
          <a:prstGeom prst="rect">
            <a:avLst/>
          </a:prstGeom>
          <a:noFill/>
        </p:spPr>
        <p:txBody>
          <a:bodyPr wrap="square" rtlCol="0">
            <a:spAutoFit/>
          </a:bodyPr>
          <a:lstStyle/>
          <a:p>
            <a:r>
              <a:rPr lang="en-US" sz="2000" dirty="0" smtClean="0"/>
              <a:t>1</a:t>
            </a:r>
            <a:endParaRPr lang="en-US" sz="2000" dirty="0"/>
          </a:p>
        </p:txBody>
      </p:sp>
      <p:sp>
        <p:nvSpPr>
          <p:cNvPr id="44" name="Right Arrow 43"/>
          <p:cNvSpPr/>
          <p:nvPr/>
        </p:nvSpPr>
        <p:spPr bwMode="auto">
          <a:xfrm>
            <a:off x="2887436" y="2896138"/>
            <a:ext cx="531896" cy="693719"/>
          </a:xfrm>
          <a:prstGeom prst="rightArrow">
            <a:avLst/>
          </a:prstGeom>
          <a:solidFill>
            <a:srgbClr val="000090"/>
          </a:solidFill>
          <a:ln w="12700" cap="flat" cmpd="sng" algn="ctr">
            <a:solidFill>
              <a:srgbClr val="00FF0E"/>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5" name="TextBox 44"/>
          <p:cNvSpPr txBox="1"/>
          <p:nvPr/>
        </p:nvSpPr>
        <p:spPr>
          <a:xfrm>
            <a:off x="3408477" y="2941856"/>
            <a:ext cx="412893" cy="584776"/>
          </a:xfrm>
          <a:prstGeom prst="rect">
            <a:avLst/>
          </a:prstGeom>
          <a:noFill/>
        </p:spPr>
        <p:txBody>
          <a:bodyPr wrap="none" rtlCol="0">
            <a:spAutoFit/>
          </a:bodyPr>
          <a:lstStyle/>
          <a:p>
            <a:r>
              <a:rPr lang="en-US" sz="3200" dirty="0" smtClean="0"/>
              <a:t>0</a:t>
            </a:r>
            <a:endParaRPr lang="en-US" sz="3200" dirty="0"/>
          </a:p>
        </p:txBody>
      </p:sp>
    </p:spTree>
  </p:cSld>
  <p:clrMapOvr>
    <a:masterClrMapping/>
  </p:clrMapOvr>
  <p:transition advTm="11566"/>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4" name="Straight Connector 53"/>
          <p:cNvCxnSpPr/>
          <p:nvPr/>
        </p:nvCxnSpPr>
        <p:spPr bwMode="auto">
          <a:xfrm>
            <a:off x="5894277" y="3593190"/>
            <a:ext cx="2019035" cy="1588"/>
          </a:xfrm>
          <a:prstGeom prst="line">
            <a:avLst/>
          </a:prstGeom>
          <a:noFill/>
          <a:ln w="12700" cap="flat" cmpd="sng" algn="ctr">
            <a:solidFill>
              <a:schemeClr val="tx1"/>
            </a:solidFill>
            <a:prstDash val="solid"/>
            <a:round/>
            <a:headEnd type="none" w="med" len="med"/>
            <a:tailEnd type="triangle" w="med" len="med"/>
          </a:ln>
          <a:effectLst/>
        </p:spPr>
      </p:cxnSp>
      <p:grpSp>
        <p:nvGrpSpPr>
          <p:cNvPr id="51" name="Group 50"/>
          <p:cNvGrpSpPr/>
          <p:nvPr/>
        </p:nvGrpSpPr>
        <p:grpSpPr>
          <a:xfrm>
            <a:off x="963393" y="2277897"/>
            <a:ext cx="3289071" cy="2581096"/>
            <a:chOff x="963393" y="2277897"/>
            <a:chExt cx="3289071" cy="2581096"/>
          </a:xfrm>
        </p:grpSpPr>
        <p:cxnSp>
          <p:nvCxnSpPr>
            <p:cNvPr id="5" name="Straight Connector 4"/>
            <p:cNvCxnSpPr>
              <a:stCxn id="11" idx="1"/>
              <a:endCxn id="11" idx="3"/>
            </p:cNvCxnSpPr>
            <p:nvPr/>
          </p:nvCxnSpPr>
          <p:spPr bwMode="auto">
            <a:xfrm rot="16200000" flipH="1" flipV="1">
              <a:off x="1810049" y="2902361"/>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6" name="Rectangle 5"/>
            <p:cNvSpPr/>
            <p:nvPr/>
          </p:nvSpPr>
          <p:spPr bwMode="auto">
            <a:xfrm>
              <a:off x="1614693" y="2560571"/>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p:cNvSpPr/>
            <p:nvPr/>
          </p:nvSpPr>
          <p:spPr bwMode="auto">
            <a:xfrm>
              <a:off x="1608343" y="3570221"/>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p:cNvSpPr/>
            <p:nvPr/>
          </p:nvSpPr>
          <p:spPr bwMode="auto">
            <a:xfrm>
              <a:off x="2618290" y="357064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Oval 8"/>
            <p:cNvSpPr/>
            <p:nvPr/>
          </p:nvSpPr>
          <p:spPr bwMode="auto">
            <a:xfrm>
              <a:off x="2345972" y="430535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2449313" y="4345817"/>
              <a:ext cx="355837" cy="461665"/>
            </a:xfrm>
            <a:prstGeom prst="rect">
              <a:avLst/>
            </a:prstGeom>
            <a:noFill/>
          </p:spPr>
          <p:txBody>
            <a:bodyPr wrap="none" rtlCol="0">
              <a:spAutoFit/>
            </a:bodyPr>
            <a:lstStyle/>
            <a:p>
              <a:r>
                <a:rPr lang="en-US" sz="2400" dirty="0" smtClean="0"/>
                <a:t>1</a:t>
              </a:r>
              <a:endParaRPr lang="en-US" sz="2400" dirty="0"/>
            </a:p>
          </p:txBody>
        </p:sp>
        <p:sp>
          <p:nvSpPr>
            <p:cNvPr id="11" name="Parallelogram 10"/>
            <p:cNvSpPr/>
            <p:nvPr/>
          </p:nvSpPr>
          <p:spPr bwMode="auto">
            <a:xfrm>
              <a:off x="963393" y="2788529"/>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p:cNvSpPr/>
            <p:nvPr/>
          </p:nvSpPr>
          <p:spPr bwMode="auto">
            <a:xfrm>
              <a:off x="1640825" y="4110382"/>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p:cNvSpPr txBox="1"/>
            <p:nvPr/>
          </p:nvSpPr>
          <p:spPr>
            <a:xfrm>
              <a:off x="1744166" y="4150840"/>
              <a:ext cx="355837" cy="461665"/>
            </a:xfrm>
            <a:prstGeom prst="rect">
              <a:avLst/>
            </a:prstGeom>
            <a:noFill/>
          </p:spPr>
          <p:txBody>
            <a:bodyPr wrap="none" rtlCol="0">
              <a:spAutoFit/>
            </a:bodyPr>
            <a:lstStyle/>
            <a:p>
              <a:r>
                <a:rPr lang="en-US" sz="2400" dirty="0" smtClean="0"/>
                <a:t>1</a:t>
              </a:r>
              <a:endParaRPr lang="en-US" sz="2400" dirty="0"/>
            </a:p>
          </p:txBody>
        </p:sp>
        <p:sp>
          <p:nvSpPr>
            <p:cNvPr id="14" name="Oval 13"/>
            <p:cNvSpPr/>
            <p:nvPr/>
          </p:nvSpPr>
          <p:spPr bwMode="auto">
            <a:xfrm>
              <a:off x="1335713" y="329518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1439054" y="3313365"/>
              <a:ext cx="355837" cy="461665"/>
            </a:xfrm>
            <a:prstGeom prst="rect">
              <a:avLst/>
            </a:prstGeom>
            <a:noFill/>
          </p:spPr>
          <p:txBody>
            <a:bodyPr wrap="none" rtlCol="0">
              <a:spAutoFit/>
            </a:bodyPr>
            <a:lstStyle/>
            <a:p>
              <a:r>
                <a:rPr lang="en-US" sz="2400" dirty="0" smtClean="0"/>
                <a:t>1</a:t>
              </a:r>
              <a:endParaRPr lang="en-US" sz="2400" dirty="0"/>
            </a:p>
          </p:txBody>
        </p:sp>
        <p:sp>
          <p:nvSpPr>
            <p:cNvPr id="16" name="Oval 15"/>
            <p:cNvSpPr/>
            <p:nvPr/>
          </p:nvSpPr>
          <p:spPr bwMode="auto">
            <a:xfrm>
              <a:off x="3008988" y="251503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3112329" y="2555495"/>
              <a:ext cx="355837" cy="461665"/>
            </a:xfrm>
            <a:prstGeom prst="rect">
              <a:avLst/>
            </a:prstGeom>
            <a:noFill/>
          </p:spPr>
          <p:txBody>
            <a:bodyPr wrap="none" rtlCol="0">
              <a:spAutoFit/>
            </a:bodyPr>
            <a:lstStyle/>
            <a:p>
              <a:r>
                <a:rPr lang="en-US" sz="2400" dirty="0" smtClean="0"/>
                <a:t>1</a:t>
              </a:r>
              <a:endParaRPr lang="en-US" sz="2400" dirty="0"/>
            </a:p>
          </p:txBody>
        </p:sp>
        <p:sp>
          <p:nvSpPr>
            <p:cNvPr id="18" name="Rectangle 17"/>
            <p:cNvSpPr/>
            <p:nvPr/>
          </p:nvSpPr>
          <p:spPr bwMode="auto">
            <a:xfrm>
              <a:off x="2624640" y="256099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Oval 18"/>
            <p:cNvSpPr/>
            <p:nvPr/>
          </p:nvSpPr>
          <p:spPr bwMode="auto">
            <a:xfrm>
              <a:off x="2345972" y="227789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Box 19"/>
            <p:cNvSpPr txBox="1"/>
            <p:nvPr/>
          </p:nvSpPr>
          <p:spPr>
            <a:xfrm>
              <a:off x="2449313" y="2318355"/>
              <a:ext cx="355837" cy="461665"/>
            </a:xfrm>
            <a:prstGeom prst="rect">
              <a:avLst/>
            </a:prstGeom>
            <a:noFill/>
          </p:spPr>
          <p:txBody>
            <a:bodyPr wrap="none" rtlCol="0">
              <a:spAutoFit/>
            </a:bodyPr>
            <a:lstStyle/>
            <a:p>
              <a:r>
                <a:rPr lang="en-US" sz="2400" dirty="0" smtClean="0"/>
                <a:t>1</a:t>
              </a:r>
              <a:endParaRPr lang="en-US" sz="2400" dirty="0"/>
            </a:p>
          </p:txBody>
        </p:sp>
        <p:sp>
          <p:nvSpPr>
            <p:cNvPr id="21" name="Oval 20"/>
            <p:cNvSpPr/>
            <p:nvPr/>
          </p:nvSpPr>
          <p:spPr bwMode="auto">
            <a:xfrm>
              <a:off x="3359806" y="330276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TextBox 21"/>
            <p:cNvSpPr txBox="1"/>
            <p:nvPr/>
          </p:nvSpPr>
          <p:spPr>
            <a:xfrm>
              <a:off x="3474288" y="3320946"/>
              <a:ext cx="355837" cy="461665"/>
            </a:xfrm>
            <a:prstGeom prst="rect">
              <a:avLst/>
            </a:prstGeom>
            <a:noFill/>
          </p:spPr>
          <p:txBody>
            <a:bodyPr wrap="none" rtlCol="0">
              <a:spAutoFit/>
            </a:bodyPr>
            <a:lstStyle/>
            <a:p>
              <a:r>
                <a:rPr lang="en-US" sz="2400" dirty="0" smtClean="0"/>
                <a:t>1</a:t>
              </a:r>
              <a:endParaRPr lang="en-US" sz="2400" dirty="0"/>
            </a:p>
          </p:txBody>
        </p:sp>
        <p:sp>
          <p:nvSpPr>
            <p:cNvPr id="23" name="Oval 22"/>
            <p:cNvSpPr/>
            <p:nvPr/>
          </p:nvSpPr>
          <p:spPr bwMode="auto">
            <a:xfrm>
              <a:off x="2341980" y="329874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p:cNvSpPr txBox="1"/>
            <p:nvPr/>
          </p:nvSpPr>
          <p:spPr>
            <a:xfrm>
              <a:off x="2389615" y="3328064"/>
              <a:ext cx="458329" cy="461665"/>
            </a:xfrm>
            <a:prstGeom prst="rect">
              <a:avLst/>
            </a:prstGeom>
            <a:noFill/>
          </p:spPr>
          <p:txBody>
            <a:bodyPr wrap="none" rtlCol="0">
              <a:spAutoFit/>
            </a:bodyPr>
            <a:lstStyle/>
            <a:p>
              <a:r>
                <a:rPr lang="en-US" sz="2400" dirty="0" smtClean="0"/>
                <a:t>-6</a:t>
              </a:r>
              <a:endParaRPr lang="en-US" sz="2400" dirty="0"/>
            </a:p>
          </p:txBody>
        </p:sp>
      </p:grpSp>
      <p:sp>
        <p:nvSpPr>
          <p:cNvPr id="29" name="Right Arrow 28"/>
          <p:cNvSpPr/>
          <p:nvPr/>
        </p:nvSpPr>
        <p:spPr bwMode="auto">
          <a:xfrm rot="5400000">
            <a:off x="2171005" y="1313524"/>
            <a:ext cx="846692" cy="759987"/>
          </a:xfrm>
          <a:prstGeom prst="rightArrow">
            <a:avLst/>
          </a:prstGeom>
          <a:no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Right Arrow 29"/>
          <p:cNvSpPr/>
          <p:nvPr/>
        </p:nvSpPr>
        <p:spPr bwMode="auto">
          <a:xfrm rot="16200000" flipV="1">
            <a:off x="2171435" y="5167665"/>
            <a:ext cx="846692" cy="759987"/>
          </a:xfrm>
          <a:prstGeom prst="rightArrow">
            <a:avLst/>
          </a:prstGeom>
          <a:no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1" name="Straight Connector 30"/>
          <p:cNvCxnSpPr>
            <a:stCxn id="37" idx="1"/>
            <a:endCxn id="37" idx="3"/>
          </p:cNvCxnSpPr>
          <p:nvPr/>
        </p:nvCxnSpPr>
        <p:spPr bwMode="auto">
          <a:xfrm rot="16200000" flipH="1" flipV="1">
            <a:off x="6089633" y="2903700"/>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37" name="Parallelogram 36"/>
          <p:cNvSpPr/>
          <p:nvPr/>
        </p:nvSpPr>
        <p:spPr bwMode="auto">
          <a:xfrm>
            <a:off x="5242977" y="2789868"/>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Oval 37"/>
          <p:cNvSpPr/>
          <p:nvPr/>
        </p:nvSpPr>
        <p:spPr bwMode="auto">
          <a:xfrm>
            <a:off x="5920409" y="411172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TextBox 38"/>
          <p:cNvSpPr txBox="1"/>
          <p:nvPr/>
        </p:nvSpPr>
        <p:spPr>
          <a:xfrm>
            <a:off x="6023750" y="4152179"/>
            <a:ext cx="355837" cy="461665"/>
          </a:xfrm>
          <a:prstGeom prst="rect">
            <a:avLst/>
          </a:prstGeom>
          <a:noFill/>
        </p:spPr>
        <p:txBody>
          <a:bodyPr wrap="none" rtlCol="0">
            <a:spAutoFit/>
          </a:bodyPr>
          <a:lstStyle/>
          <a:p>
            <a:r>
              <a:rPr lang="en-US" sz="2400" dirty="0" smtClean="0"/>
              <a:t>1</a:t>
            </a:r>
            <a:endParaRPr lang="en-US" sz="2400" dirty="0"/>
          </a:p>
        </p:txBody>
      </p:sp>
      <p:sp>
        <p:nvSpPr>
          <p:cNvPr id="40" name="Oval 39"/>
          <p:cNvSpPr/>
          <p:nvPr/>
        </p:nvSpPr>
        <p:spPr bwMode="auto">
          <a:xfrm>
            <a:off x="5615297" y="329652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TextBox 40"/>
          <p:cNvSpPr txBox="1"/>
          <p:nvPr/>
        </p:nvSpPr>
        <p:spPr>
          <a:xfrm>
            <a:off x="5718638" y="3314704"/>
            <a:ext cx="355837" cy="461665"/>
          </a:xfrm>
          <a:prstGeom prst="rect">
            <a:avLst/>
          </a:prstGeom>
          <a:noFill/>
        </p:spPr>
        <p:txBody>
          <a:bodyPr wrap="none" rtlCol="0">
            <a:spAutoFit/>
          </a:bodyPr>
          <a:lstStyle/>
          <a:p>
            <a:r>
              <a:rPr lang="en-US" sz="2400" dirty="0" smtClean="0"/>
              <a:t>1</a:t>
            </a:r>
            <a:endParaRPr lang="en-US" sz="2400" dirty="0"/>
          </a:p>
        </p:txBody>
      </p:sp>
      <p:sp>
        <p:nvSpPr>
          <p:cNvPr id="42" name="Oval 41"/>
          <p:cNvSpPr/>
          <p:nvPr/>
        </p:nvSpPr>
        <p:spPr bwMode="auto">
          <a:xfrm>
            <a:off x="7288572" y="251637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p:cNvSpPr txBox="1"/>
          <p:nvPr/>
        </p:nvSpPr>
        <p:spPr>
          <a:xfrm>
            <a:off x="7391913" y="2556834"/>
            <a:ext cx="355837" cy="461665"/>
          </a:xfrm>
          <a:prstGeom prst="rect">
            <a:avLst/>
          </a:prstGeom>
          <a:noFill/>
        </p:spPr>
        <p:txBody>
          <a:bodyPr wrap="none" rtlCol="0">
            <a:spAutoFit/>
          </a:bodyPr>
          <a:lstStyle/>
          <a:p>
            <a:r>
              <a:rPr lang="en-US" sz="2400" dirty="0" smtClean="0"/>
              <a:t>1</a:t>
            </a:r>
            <a:endParaRPr lang="en-US" sz="2400" dirty="0"/>
          </a:p>
        </p:txBody>
      </p:sp>
      <p:sp>
        <p:nvSpPr>
          <p:cNvPr id="47" name="Oval 46"/>
          <p:cNvSpPr/>
          <p:nvPr/>
        </p:nvSpPr>
        <p:spPr bwMode="auto">
          <a:xfrm>
            <a:off x="7639390" y="330410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TextBox 47"/>
          <p:cNvSpPr txBox="1"/>
          <p:nvPr/>
        </p:nvSpPr>
        <p:spPr>
          <a:xfrm>
            <a:off x="7753872" y="3322285"/>
            <a:ext cx="355837" cy="461665"/>
          </a:xfrm>
          <a:prstGeom prst="rect">
            <a:avLst/>
          </a:prstGeom>
          <a:noFill/>
        </p:spPr>
        <p:txBody>
          <a:bodyPr wrap="none" rtlCol="0">
            <a:spAutoFit/>
          </a:bodyPr>
          <a:lstStyle/>
          <a:p>
            <a:r>
              <a:rPr lang="en-US" sz="2400" dirty="0" smtClean="0"/>
              <a:t>1</a:t>
            </a:r>
            <a:endParaRPr lang="en-US" sz="2400" dirty="0"/>
          </a:p>
        </p:txBody>
      </p:sp>
      <p:sp>
        <p:nvSpPr>
          <p:cNvPr id="49" name="Oval 48"/>
          <p:cNvSpPr/>
          <p:nvPr/>
        </p:nvSpPr>
        <p:spPr bwMode="auto">
          <a:xfrm>
            <a:off x="6621564" y="330008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TextBox 49"/>
          <p:cNvSpPr txBox="1"/>
          <p:nvPr/>
        </p:nvSpPr>
        <p:spPr>
          <a:xfrm>
            <a:off x="6669199" y="3329403"/>
            <a:ext cx="458329" cy="461665"/>
          </a:xfrm>
          <a:prstGeom prst="rect">
            <a:avLst/>
          </a:prstGeom>
          <a:noFill/>
        </p:spPr>
        <p:txBody>
          <a:bodyPr wrap="none" rtlCol="0">
            <a:spAutoFit/>
          </a:bodyPr>
          <a:lstStyle/>
          <a:p>
            <a:r>
              <a:rPr lang="en-US" sz="2400" dirty="0" smtClean="0"/>
              <a:t>-4</a:t>
            </a:r>
            <a:endParaRPr lang="en-US" sz="2400" dirty="0"/>
          </a:p>
        </p:txBody>
      </p:sp>
    </p:spTree>
  </p:cSld>
  <p:clrMapOvr>
    <a:masterClrMapping/>
  </p:clrMapOvr>
  <p:transition advTm="24016"/>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4" name="Straight Connector 53"/>
          <p:cNvCxnSpPr/>
          <p:nvPr/>
        </p:nvCxnSpPr>
        <p:spPr bwMode="auto">
          <a:xfrm>
            <a:off x="5894277" y="3593190"/>
            <a:ext cx="2019035" cy="1588"/>
          </a:xfrm>
          <a:prstGeom prst="line">
            <a:avLst/>
          </a:prstGeom>
          <a:noFill/>
          <a:ln w="12700" cap="flat" cmpd="sng" algn="ctr">
            <a:solidFill>
              <a:schemeClr val="tx1"/>
            </a:solidFill>
            <a:prstDash val="solid"/>
            <a:round/>
            <a:headEnd type="none" w="med" len="med"/>
            <a:tailEnd type="triangle" w="med" len="med"/>
          </a:ln>
          <a:effectLst/>
        </p:spPr>
      </p:cxnSp>
      <p:grpSp>
        <p:nvGrpSpPr>
          <p:cNvPr id="2" name="Group 50"/>
          <p:cNvGrpSpPr/>
          <p:nvPr/>
        </p:nvGrpSpPr>
        <p:grpSpPr>
          <a:xfrm>
            <a:off x="963393" y="2277897"/>
            <a:ext cx="3289071" cy="2581096"/>
            <a:chOff x="963393" y="2277897"/>
            <a:chExt cx="3289071" cy="2581096"/>
          </a:xfrm>
        </p:grpSpPr>
        <p:cxnSp>
          <p:nvCxnSpPr>
            <p:cNvPr id="5" name="Straight Connector 4"/>
            <p:cNvCxnSpPr>
              <a:stCxn id="11" idx="1"/>
              <a:endCxn id="11" idx="3"/>
            </p:cNvCxnSpPr>
            <p:nvPr/>
          </p:nvCxnSpPr>
          <p:spPr bwMode="auto">
            <a:xfrm rot="16200000" flipH="1" flipV="1">
              <a:off x="1810049" y="2902361"/>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6" name="Rectangle 5"/>
            <p:cNvSpPr/>
            <p:nvPr/>
          </p:nvSpPr>
          <p:spPr bwMode="auto">
            <a:xfrm>
              <a:off x="1614693" y="2560571"/>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p:cNvSpPr/>
            <p:nvPr/>
          </p:nvSpPr>
          <p:spPr bwMode="auto">
            <a:xfrm>
              <a:off x="1608343" y="3570221"/>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p:cNvSpPr/>
            <p:nvPr/>
          </p:nvSpPr>
          <p:spPr bwMode="auto">
            <a:xfrm>
              <a:off x="2618290" y="357064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Oval 8"/>
            <p:cNvSpPr/>
            <p:nvPr/>
          </p:nvSpPr>
          <p:spPr bwMode="auto">
            <a:xfrm>
              <a:off x="2345972" y="430535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2449313" y="4345817"/>
              <a:ext cx="355837" cy="461665"/>
            </a:xfrm>
            <a:prstGeom prst="rect">
              <a:avLst/>
            </a:prstGeom>
            <a:noFill/>
          </p:spPr>
          <p:txBody>
            <a:bodyPr wrap="none" rtlCol="0">
              <a:spAutoFit/>
            </a:bodyPr>
            <a:lstStyle/>
            <a:p>
              <a:r>
                <a:rPr lang="en-US" sz="2400" dirty="0" smtClean="0"/>
                <a:t>1</a:t>
              </a:r>
              <a:endParaRPr lang="en-US" sz="2400" dirty="0"/>
            </a:p>
          </p:txBody>
        </p:sp>
        <p:sp>
          <p:nvSpPr>
            <p:cNvPr id="11" name="Parallelogram 10"/>
            <p:cNvSpPr/>
            <p:nvPr/>
          </p:nvSpPr>
          <p:spPr bwMode="auto">
            <a:xfrm>
              <a:off x="963393" y="2788529"/>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p:cNvSpPr/>
            <p:nvPr/>
          </p:nvSpPr>
          <p:spPr bwMode="auto">
            <a:xfrm>
              <a:off x="1640825" y="4110382"/>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p:cNvSpPr txBox="1"/>
            <p:nvPr/>
          </p:nvSpPr>
          <p:spPr>
            <a:xfrm>
              <a:off x="1744166" y="4150840"/>
              <a:ext cx="355837" cy="461665"/>
            </a:xfrm>
            <a:prstGeom prst="rect">
              <a:avLst/>
            </a:prstGeom>
            <a:noFill/>
          </p:spPr>
          <p:txBody>
            <a:bodyPr wrap="none" rtlCol="0">
              <a:spAutoFit/>
            </a:bodyPr>
            <a:lstStyle/>
            <a:p>
              <a:r>
                <a:rPr lang="en-US" sz="2400" dirty="0" smtClean="0"/>
                <a:t>1</a:t>
              </a:r>
              <a:endParaRPr lang="en-US" sz="2400" dirty="0"/>
            </a:p>
          </p:txBody>
        </p:sp>
        <p:sp>
          <p:nvSpPr>
            <p:cNvPr id="14" name="Oval 13"/>
            <p:cNvSpPr/>
            <p:nvPr/>
          </p:nvSpPr>
          <p:spPr bwMode="auto">
            <a:xfrm>
              <a:off x="1335713" y="329518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1439054" y="3313365"/>
              <a:ext cx="355837" cy="461665"/>
            </a:xfrm>
            <a:prstGeom prst="rect">
              <a:avLst/>
            </a:prstGeom>
            <a:noFill/>
          </p:spPr>
          <p:txBody>
            <a:bodyPr wrap="none" rtlCol="0">
              <a:spAutoFit/>
            </a:bodyPr>
            <a:lstStyle/>
            <a:p>
              <a:r>
                <a:rPr lang="en-US" sz="2400" dirty="0" smtClean="0"/>
                <a:t>1</a:t>
              </a:r>
              <a:endParaRPr lang="en-US" sz="2400" dirty="0"/>
            </a:p>
          </p:txBody>
        </p:sp>
        <p:sp>
          <p:nvSpPr>
            <p:cNvPr id="16" name="Oval 15"/>
            <p:cNvSpPr/>
            <p:nvPr/>
          </p:nvSpPr>
          <p:spPr bwMode="auto">
            <a:xfrm>
              <a:off x="3008988" y="251503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3112329" y="2555495"/>
              <a:ext cx="355837" cy="461665"/>
            </a:xfrm>
            <a:prstGeom prst="rect">
              <a:avLst/>
            </a:prstGeom>
            <a:noFill/>
          </p:spPr>
          <p:txBody>
            <a:bodyPr wrap="none" rtlCol="0">
              <a:spAutoFit/>
            </a:bodyPr>
            <a:lstStyle/>
            <a:p>
              <a:r>
                <a:rPr lang="en-US" sz="2400" dirty="0" smtClean="0"/>
                <a:t>1</a:t>
              </a:r>
              <a:endParaRPr lang="en-US" sz="2400" dirty="0"/>
            </a:p>
          </p:txBody>
        </p:sp>
        <p:sp>
          <p:nvSpPr>
            <p:cNvPr id="18" name="Rectangle 17"/>
            <p:cNvSpPr/>
            <p:nvPr/>
          </p:nvSpPr>
          <p:spPr bwMode="auto">
            <a:xfrm>
              <a:off x="2624640" y="256099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Oval 18"/>
            <p:cNvSpPr/>
            <p:nvPr/>
          </p:nvSpPr>
          <p:spPr bwMode="auto">
            <a:xfrm>
              <a:off x="2345972" y="227789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Box 19"/>
            <p:cNvSpPr txBox="1"/>
            <p:nvPr/>
          </p:nvSpPr>
          <p:spPr>
            <a:xfrm>
              <a:off x="2449313" y="2318355"/>
              <a:ext cx="355837" cy="461665"/>
            </a:xfrm>
            <a:prstGeom prst="rect">
              <a:avLst/>
            </a:prstGeom>
            <a:noFill/>
          </p:spPr>
          <p:txBody>
            <a:bodyPr wrap="none" rtlCol="0">
              <a:spAutoFit/>
            </a:bodyPr>
            <a:lstStyle/>
            <a:p>
              <a:r>
                <a:rPr lang="en-US" sz="2400" dirty="0" smtClean="0"/>
                <a:t>1</a:t>
              </a:r>
              <a:endParaRPr lang="en-US" sz="2400" dirty="0"/>
            </a:p>
          </p:txBody>
        </p:sp>
        <p:sp>
          <p:nvSpPr>
            <p:cNvPr id="21" name="Oval 20"/>
            <p:cNvSpPr/>
            <p:nvPr/>
          </p:nvSpPr>
          <p:spPr bwMode="auto">
            <a:xfrm>
              <a:off x="3359806" y="330276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TextBox 21"/>
            <p:cNvSpPr txBox="1"/>
            <p:nvPr/>
          </p:nvSpPr>
          <p:spPr>
            <a:xfrm>
              <a:off x="3474288" y="3320946"/>
              <a:ext cx="355837" cy="461665"/>
            </a:xfrm>
            <a:prstGeom prst="rect">
              <a:avLst/>
            </a:prstGeom>
            <a:noFill/>
          </p:spPr>
          <p:txBody>
            <a:bodyPr wrap="none" rtlCol="0">
              <a:spAutoFit/>
            </a:bodyPr>
            <a:lstStyle/>
            <a:p>
              <a:r>
                <a:rPr lang="en-US" sz="2400" dirty="0" smtClean="0"/>
                <a:t>1</a:t>
              </a:r>
              <a:endParaRPr lang="en-US" sz="2400" dirty="0"/>
            </a:p>
          </p:txBody>
        </p:sp>
        <p:sp>
          <p:nvSpPr>
            <p:cNvPr id="23" name="Oval 22"/>
            <p:cNvSpPr/>
            <p:nvPr/>
          </p:nvSpPr>
          <p:spPr bwMode="auto">
            <a:xfrm>
              <a:off x="2341980" y="329874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p:cNvSpPr txBox="1"/>
            <p:nvPr/>
          </p:nvSpPr>
          <p:spPr>
            <a:xfrm>
              <a:off x="2389615" y="3328064"/>
              <a:ext cx="458329" cy="461665"/>
            </a:xfrm>
            <a:prstGeom prst="rect">
              <a:avLst/>
            </a:prstGeom>
            <a:noFill/>
          </p:spPr>
          <p:txBody>
            <a:bodyPr wrap="none" rtlCol="0">
              <a:spAutoFit/>
            </a:bodyPr>
            <a:lstStyle/>
            <a:p>
              <a:r>
                <a:rPr lang="en-US" sz="2400" dirty="0" smtClean="0"/>
                <a:t>-6</a:t>
              </a:r>
              <a:endParaRPr lang="en-US" sz="2400" dirty="0"/>
            </a:p>
          </p:txBody>
        </p:sp>
      </p:grpSp>
      <p:sp>
        <p:nvSpPr>
          <p:cNvPr id="29" name="Right Arrow 28"/>
          <p:cNvSpPr/>
          <p:nvPr/>
        </p:nvSpPr>
        <p:spPr bwMode="auto">
          <a:xfrm rot="5400000">
            <a:off x="2171005" y="1313524"/>
            <a:ext cx="846692" cy="759987"/>
          </a:xfrm>
          <a:prstGeom prst="rightArrow">
            <a:avLst/>
          </a:prstGeom>
          <a:no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Right Arrow 29"/>
          <p:cNvSpPr/>
          <p:nvPr/>
        </p:nvSpPr>
        <p:spPr bwMode="auto">
          <a:xfrm rot="16200000" flipV="1">
            <a:off x="2171435" y="5167665"/>
            <a:ext cx="846692" cy="759987"/>
          </a:xfrm>
          <a:prstGeom prst="rightArrow">
            <a:avLst/>
          </a:prstGeom>
          <a:noFill/>
          <a:ln w="12700" cap="flat" cmpd="sng" algn="ctr">
            <a:solidFill>
              <a:srgbClr val="FFFFFF"/>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1" name="Straight Connector 30"/>
          <p:cNvCxnSpPr>
            <a:stCxn id="37" idx="1"/>
            <a:endCxn id="37" idx="3"/>
          </p:cNvCxnSpPr>
          <p:nvPr/>
        </p:nvCxnSpPr>
        <p:spPr bwMode="auto">
          <a:xfrm rot="16200000" flipH="1" flipV="1">
            <a:off x="6089633" y="2903700"/>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37" name="Parallelogram 36"/>
          <p:cNvSpPr/>
          <p:nvPr/>
        </p:nvSpPr>
        <p:spPr bwMode="auto">
          <a:xfrm>
            <a:off x="5242977" y="2789868"/>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Oval 37"/>
          <p:cNvSpPr/>
          <p:nvPr/>
        </p:nvSpPr>
        <p:spPr bwMode="auto">
          <a:xfrm>
            <a:off x="5920409" y="411172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TextBox 38"/>
          <p:cNvSpPr txBox="1"/>
          <p:nvPr/>
        </p:nvSpPr>
        <p:spPr>
          <a:xfrm>
            <a:off x="6023750" y="4152179"/>
            <a:ext cx="355837" cy="461665"/>
          </a:xfrm>
          <a:prstGeom prst="rect">
            <a:avLst/>
          </a:prstGeom>
          <a:noFill/>
        </p:spPr>
        <p:txBody>
          <a:bodyPr wrap="none" rtlCol="0">
            <a:spAutoFit/>
          </a:bodyPr>
          <a:lstStyle/>
          <a:p>
            <a:r>
              <a:rPr lang="en-US" sz="2400" dirty="0" smtClean="0"/>
              <a:t>1</a:t>
            </a:r>
            <a:endParaRPr lang="en-US" sz="2400" dirty="0"/>
          </a:p>
        </p:txBody>
      </p:sp>
      <p:sp>
        <p:nvSpPr>
          <p:cNvPr id="40" name="Oval 39"/>
          <p:cNvSpPr/>
          <p:nvPr/>
        </p:nvSpPr>
        <p:spPr bwMode="auto">
          <a:xfrm>
            <a:off x="5615297" y="329652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TextBox 40"/>
          <p:cNvSpPr txBox="1"/>
          <p:nvPr/>
        </p:nvSpPr>
        <p:spPr>
          <a:xfrm>
            <a:off x="5718638" y="3314704"/>
            <a:ext cx="355837" cy="461665"/>
          </a:xfrm>
          <a:prstGeom prst="rect">
            <a:avLst/>
          </a:prstGeom>
          <a:noFill/>
        </p:spPr>
        <p:txBody>
          <a:bodyPr wrap="none" rtlCol="0">
            <a:spAutoFit/>
          </a:bodyPr>
          <a:lstStyle/>
          <a:p>
            <a:r>
              <a:rPr lang="en-US" sz="2400" dirty="0" smtClean="0"/>
              <a:t>1</a:t>
            </a:r>
            <a:endParaRPr lang="en-US" sz="2400" dirty="0"/>
          </a:p>
        </p:txBody>
      </p:sp>
      <p:sp>
        <p:nvSpPr>
          <p:cNvPr id="42" name="Oval 41"/>
          <p:cNvSpPr/>
          <p:nvPr/>
        </p:nvSpPr>
        <p:spPr bwMode="auto">
          <a:xfrm>
            <a:off x="7288572" y="251637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p:cNvSpPr txBox="1"/>
          <p:nvPr/>
        </p:nvSpPr>
        <p:spPr>
          <a:xfrm>
            <a:off x="7391913" y="2556834"/>
            <a:ext cx="355837" cy="461665"/>
          </a:xfrm>
          <a:prstGeom prst="rect">
            <a:avLst/>
          </a:prstGeom>
          <a:noFill/>
        </p:spPr>
        <p:txBody>
          <a:bodyPr wrap="none" rtlCol="0">
            <a:spAutoFit/>
          </a:bodyPr>
          <a:lstStyle/>
          <a:p>
            <a:r>
              <a:rPr lang="en-US" sz="2400" dirty="0" smtClean="0"/>
              <a:t>1</a:t>
            </a:r>
            <a:endParaRPr lang="en-US" sz="2400" dirty="0"/>
          </a:p>
        </p:txBody>
      </p:sp>
      <p:sp>
        <p:nvSpPr>
          <p:cNvPr id="47" name="Oval 46"/>
          <p:cNvSpPr/>
          <p:nvPr/>
        </p:nvSpPr>
        <p:spPr bwMode="auto">
          <a:xfrm>
            <a:off x="7639390" y="330410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TextBox 47"/>
          <p:cNvSpPr txBox="1"/>
          <p:nvPr/>
        </p:nvSpPr>
        <p:spPr>
          <a:xfrm>
            <a:off x="7753872" y="3322285"/>
            <a:ext cx="355837" cy="461665"/>
          </a:xfrm>
          <a:prstGeom prst="rect">
            <a:avLst/>
          </a:prstGeom>
          <a:noFill/>
        </p:spPr>
        <p:txBody>
          <a:bodyPr wrap="none" rtlCol="0">
            <a:spAutoFit/>
          </a:bodyPr>
          <a:lstStyle/>
          <a:p>
            <a:r>
              <a:rPr lang="en-US" sz="2400" dirty="0" smtClean="0"/>
              <a:t>1</a:t>
            </a:r>
            <a:endParaRPr lang="en-US" sz="2400" dirty="0"/>
          </a:p>
        </p:txBody>
      </p:sp>
      <p:sp>
        <p:nvSpPr>
          <p:cNvPr id="49" name="Oval 48"/>
          <p:cNvSpPr/>
          <p:nvPr/>
        </p:nvSpPr>
        <p:spPr bwMode="auto">
          <a:xfrm>
            <a:off x="6621564" y="330008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TextBox 49"/>
          <p:cNvSpPr txBox="1"/>
          <p:nvPr/>
        </p:nvSpPr>
        <p:spPr>
          <a:xfrm>
            <a:off x="6669199" y="3329403"/>
            <a:ext cx="458329" cy="461665"/>
          </a:xfrm>
          <a:prstGeom prst="rect">
            <a:avLst/>
          </a:prstGeom>
          <a:noFill/>
        </p:spPr>
        <p:txBody>
          <a:bodyPr wrap="none" rtlCol="0">
            <a:spAutoFit/>
          </a:bodyPr>
          <a:lstStyle/>
          <a:p>
            <a:r>
              <a:rPr lang="en-US" sz="2400" dirty="0" smtClean="0"/>
              <a:t>-4</a:t>
            </a:r>
            <a:endParaRPr lang="en-US" sz="2400" dirty="0"/>
          </a:p>
        </p:txBody>
      </p:sp>
      <p:sp>
        <p:nvSpPr>
          <p:cNvPr id="44" name="Content Placeholder 2"/>
          <p:cNvSpPr>
            <a:spLocks noGrp="1"/>
          </p:cNvSpPr>
          <p:nvPr>
            <p:ph idx="1"/>
          </p:nvPr>
        </p:nvSpPr>
        <p:spPr>
          <a:xfrm>
            <a:off x="304800" y="300182"/>
            <a:ext cx="8415338" cy="3743036"/>
          </a:xfrm>
        </p:spPr>
        <p:txBody>
          <a:bodyPr/>
          <a:lstStyle/>
          <a:p>
            <a:pPr algn="ctr">
              <a:buNone/>
            </a:pPr>
            <a:r>
              <a:rPr lang="en-US" dirty="0" smtClean="0"/>
              <a:t>This is an </a:t>
            </a:r>
            <a:r>
              <a:rPr lang="en-US" i="1" dirty="0" smtClean="0"/>
              <a:t>Abel</a:t>
            </a:r>
            <a:r>
              <a:rPr lang="en-US" dirty="0" smtClean="0"/>
              <a:t> transform</a:t>
            </a:r>
            <a:endParaRPr lang="en-US" dirty="0"/>
          </a:p>
        </p:txBody>
      </p:sp>
    </p:spTree>
  </p:cSld>
  <p:clrMapOvr>
    <a:masterClrMapping/>
  </p:clrMapOvr>
  <p:transition advTm="5583"/>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4" name="Straight Connector 53"/>
          <p:cNvCxnSpPr/>
          <p:nvPr/>
        </p:nvCxnSpPr>
        <p:spPr bwMode="auto">
          <a:xfrm>
            <a:off x="5894277" y="3593190"/>
            <a:ext cx="2019035" cy="1588"/>
          </a:xfrm>
          <a:prstGeom prst="line">
            <a:avLst/>
          </a:prstGeom>
          <a:noFill/>
          <a:ln w="12700" cap="flat" cmpd="sng" algn="ctr">
            <a:solidFill>
              <a:schemeClr val="tx1"/>
            </a:solidFill>
            <a:prstDash val="solid"/>
            <a:round/>
            <a:headEnd type="none" w="med" len="med"/>
            <a:tailEnd type="triangle" w="med" len="med"/>
          </a:ln>
          <a:effectLst/>
        </p:spPr>
      </p:cxnSp>
      <p:grpSp>
        <p:nvGrpSpPr>
          <p:cNvPr id="2" name="Group 50"/>
          <p:cNvGrpSpPr/>
          <p:nvPr/>
        </p:nvGrpSpPr>
        <p:grpSpPr>
          <a:xfrm>
            <a:off x="963393" y="2277897"/>
            <a:ext cx="3289071" cy="2581096"/>
            <a:chOff x="963393" y="2277897"/>
            <a:chExt cx="3289071" cy="2581096"/>
          </a:xfrm>
        </p:grpSpPr>
        <p:cxnSp>
          <p:nvCxnSpPr>
            <p:cNvPr id="5" name="Straight Connector 4"/>
            <p:cNvCxnSpPr>
              <a:stCxn id="11" idx="1"/>
              <a:endCxn id="11" idx="3"/>
            </p:cNvCxnSpPr>
            <p:nvPr/>
          </p:nvCxnSpPr>
          <p:spPr bwMode="auto">
            <a:xfrm rot="16200000" flipH="1" flipV="1">
              <a:off x="1810049" y="2902361"/>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6" name="Rectangle 5"/>
            <p:cNvSpPr/>
            <p:nvPr/>
          </p:nvSpPr>
          <p:spPr bwMode="auto">
            <a:xfrm>
              <a:off x="1614693" y="2560571"/>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p:cNvSpPr/>
            <p:nvPr/>
          </p:nvSpPr>
          <p:spPr bwMode="auto">
            <a:xfrm>
              <a:off x="1608343" y="3570221"/>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p:cNvSpPr/>
            <p:nvPr/>
          </p:nvSpPr>
          <p:spPr bwMode="auto">
            <a:xfrm>
              <a:off x="2618290" y="357064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Oval 8"/>
            <p:cNvSpPr/>
            <p:nvPr/>
          </p:nvSpPr>
          <p:spPr bwMode="auto">
            <a:xfrm>
              <a:off x="2345972" y="430535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2449313" y="4345817"/>
              <a:ext cx="355837" cy="461665"/>
            </a:xfrm>
            <a:prstGeom prst="rect">
              <a:avLst/>
            </a:prstGeom>
            <a:noFill/>
          </p:spPr>
          <p:txBody>
            <a:bodyPr wrap="none" rtlCol="0">
              <a:spAutoFit/>
            </a:bodyPr>
            <a:lstStyle/>
            <a:p>
              <a:r>
                <a:rPr lang="en-US" sz="2400" dirty="0" smtClean="0"/>
                <a:t>1</a:t>
              </a:r>
              <a:endParaRPr lang="en-US" sz="2400" dirty="0"/>
            </a:p>
          </p:txBody>
        </p:sp>
        <p:sp>
          <p:nvSpPr>
            <p:cNvPr id="11" name="Parallelogram 10"/>
            <p:cNvSpPr/>
            <p:nvPr/>
          </p:nvSpPr>
          <p:spPr bwMode="auto">
            <a:xfrm>
              <a:off x="963393" y="2788529"/>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p:cNvSpPr/>
            <p:nvPr/>
          </p:nvSpPr>
          <p:spPr bwMode="auto">
            <a:xfrm>
              <a:off x="1640825" y="4110382"/>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p:cNvSpPr txBox="1"/>
            <p:nvPr/>
          </p:nvSpPr>
          <p:spPr>
            <a:xfrm>
              <a:off x="1744166" y="4150840"/>
              <a:ext cx="355837" cy="461665"/>
            </a:xfrm>
            <a:prstGeom prst="rect">
              <a:avLst/>
            </a:prstGeom>
            <a:noFill/>
          </p:spPr>
          <p:txBody>
            <a:bodyPr wrap="none" rtlCol="0">
              <a:spAutoFit/>
            </a:bodyPr>
            <a:lstStyle/>
            <a:p>
              <a:r>
                <a:rPr lang="en-US" sz="2400" dirty="0" smtClean="0"/>
                <a:t>1</a:t>
              </a:r>
              <a:endParaRPr lang="en-US" sz="2400" dirty="0"/>
            </a:p>
          </p:txBody>
        </p:sp>
        <p:sp>
          <p:nvSpPr>
            <p:cNvPr id="14" name="Oval 13"/>
            <p:cNvSpPr/>
            <p:nvPr/>
          </p:nvSpPr>
          <p:spPr bwMode="auto">
            <a:xfrm>
              <a:off x="1335713" y="329518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1439054" y="3313365"/>
              <a:ext cx="355837" cy="461665"/>
            </a:xfrm>
            <a:prstGeom prst="rect">
              <a:avLst/>
            </a:prstGeom>
            <a:noFill/>
          </p:spPr>
          <p:txBody>
            <a:bodyPr wrap="none" rtlCol="0">
              <a:spAutoFit/>
            </a:bodyPr>
            <a:lstStyle/>
            <a:p>
              <a:r>
                <a:rPr lang="en-US" sz="2400" dirty="0" smtClean="0"/>
                <a:t>1</a:t>
              </a:r>
              <a:endParaRPr lang="en-US" sz="2400" dirty="0"/>
            </a:p>
          </p:txBody>
        </p:sp>
        <p:sp>
          <p:nvSpPr>
            <p:cNvPr id="16" name="Oval 15"/>
            <p:cNvSpPr/>
            <p:nvPr/>
          </p:nvSpPr>
          <p:spPr bwMode="auto">
            <a:xfrm>
              <a:off x="3008988" y="251503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3112329" y="2555495"/>
              <a:ext cx="355837" cy="461665"/>
            </a:xfrm>
            <a:prstGeom prst="rect">
              <a:avLst/>
            </a:prstGeom>
            <a:noFill/>
          </p:spPr>
          <p:txBody>
            <a:bodyPr wrap="none" rtlCol="0">
              <a:spAutoFit/>
            </a:bodyPr>
            <a:lstStyle/>
            <a:p>
              <a:r>
                <a:rPr lang="en-US" sz="2400" dirty="0" smtClean="0"/>
                <a:t>1</a:t>
              </a:r>
              <a:endParaRPr lang="en-US" sz="2400" dirty="0"/>
            </a:p>
          </p:txBody>
        </p:sp>
        <p:sp>
          <p:nvSpPr>
            <p:cNvPr id="18" name="Rectangle 17"/>
            <p:cNvSpPr/>
            <p:nvPr/>
          </p:nvSpPr>
          <p:spPr bwMode="auto">
            <a:xfrm>
              <a:off x="2624640" y="256099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Oval 18"/>
            <p:cNvSpPr/>
            <p:nvPr/>
          </p:nvSpPr>
          <p:spPr bwMode="auto">
            <a:xfrm>
              <a:off x="2345972" y="227789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Box 19"/>
            <p:cNvSpPr txBox="1"/>
            <p:nvPr/>
          </p:nvSpPr>
          <p:spPr>
            <a:xfrm>
              <a:off x="2449313" y="2318355"/>
              <a:ext cx="355837" cy="461665"/>
            </a:xfrm>
            <a:prstGeom prst="rect">
              <a:avLst/>
            </a:prstGeom>
            <a:noFill/>
          </p:spPr>
          <p:txBody>
            <a:bodyPr wrap="none" rtlCol="0">
              <a:spAutoFit/>
            </a:bodyPr>
            <a:lstStyle/>
            <a:p>
              <a:r>
                <a:rPr lang="en-US" sz="2400" dirty="0" smtClean="0"/>
                <a:t>1</a:t>
              </a:r>
              <a:endParaRPr lang="en-US" sz="2400" dirty="0"/>
            </a:p>
          </p:txBody>
        </p:sp>
        <p:sp>
          <p:nvSpPr>
            <p:cNvPr id="21" name="Oval 20"/>
            <p:cNvSpPr/>
            <p:nvPr/>
          </p:nvSpPr>
          <p:spPr bwMode="auto">
            <a:xfrm>
              <a:off x="3359806" y="330276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TextBox 21"/>
            <p:cNvSpPr txBox="1"/>
            <p:nvPr/>
          </p:nvSpPr>
          <p:spPr>
            <a:xfrm>
              <a:off x="3474288" y="3320946"/>
              <a:ext cx="355837" cy="461665"/>
            </a:xfrm>
            <a:prstGeom prst="rect">
              <a:avLst/>
            </a:prstGeom>
            <a:noFill/>
          </p:spPr>
          <p:txBody>
            <a:bodyPr wrap="none" rtlCol="0">
              <a:spAutoFit/>
            </a:bodyPr>
            <a:lstStyle/>
            <a:p>
              <a:r>
                <a:rPr lang="en-US" sz="2400" dirty="0" smtClean="0"/>
                <a:t>1</a:t>
              </a:r>
              <a:endParaRPr lang="en-US" sz="2400" dirty="0"/>
            </a:p>
          </p:txBody>
        </p:sp>
        <p:sp>
          <p:nvSpPr>
            <p:cNvPr id="23" name="Oval 22"/>
            <p:cNvSpPr/>
            <p:nvPr/>
          </p:nvSpPr>
          <p:spPr bwMode="auto">
            <a:xfrm>
              <a:off x="2341980" y="329874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p:cNvSpPr txBox="1"/>
            <p:nvPr/>
          </p:nvSpPr>
          <p:spPr>
            <a:xfrm>
              <a:off x="2389615" y="3328064"/>
              <a:ext cx="458329" cy="461665"/>
            </a:xfrm>
            <a:prstGeom prst="rect">
              <a:avLst/>
            </a:prstGeom>
            <a:noFill/>
          </p:spPr>
          <p:txBody>
            <a:bodyPr wrap="none" rtlCol="0">
              <a:spAutoFit/>
            </a:bodyPr>
            <a:lstStyle/>
            <a:p>
              <a:r>
                <a:rPr lang="en-US" sz="2400" dirty="0" smtClean="0"/>
                <a:t>-6</a:t>
              </a:r>
              <a:endParaRPr lang="en-US" sz="2400" dirty="0"/>
            </a:p>
          </p:txBody>
        </p:sp>
      </p:grpSp>
      <p:cxnSp>
        <p:nvCxnSpPr>
          <p:cNvPr id="31" name="Straight Connector 30"/>
          <p:cNvCxnSpPr>
            <a:stCxn id="37" idx="1"/>
            <a:endCxn id="37" idx="3"/>
          </p:cNvCxnSpPr>
          <p:nvPr/>
        </p:nvCxnSpPr>
        <p:spPr bwMode="auto">
          <a:xfrm rot="16200000" flipH="1" flipV="1">
            <a:off x="6089633" y="2903700"/>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37" name="Parallelogram 36"/>
          <p:cNvSpPr/>
          <p:nvPr/>
        </p:nvSpPr>
        <p:spPr bwMode="auto">
          <a:xfrm>
            <a:off x="5242977" y="2789868"/>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Oval 37"/>
          <p:cNvSpPr/>
          <p:nvPr/>
        </p:nvSpPr>
        <p:spPr bwMode="auto">
          <a:xfrm>
            <a:off x="5920409" y="411172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TextBox 38"/>
          <p:cNvSpPr txBox="1"/>
          <p:nvPr/>
        </p:nvSpPr>
        <p:spPr>
          <a:xfrm>
            <a:off x="6023750" y="4152179"/>
            <a:ext cx="355837" cy="461665"/>
          </a:xfrm>
          <a:prstGeom prst="rect">
            <a:avLst/>
          </a:prstGeom>
          <a:noFill/>
        </p:spPr>
        <p:txBody>
          <a:bodyPr wrap="none" rtlCol="0">
            <a:spAutoFit/>
          </a:bodyPr>
          <a:lstStyle/>
          <a:p>
            <a:r>
              <a:rPr lang="en-US" sz="2400" dirty="0" smtClean="0"/>
              <a:t>1</a:t>
            </a:r>
            <a:endParaRPr lang="en-US" sz="2400" dirty="0"/>
          </a:p>
        </p:txBody>
      </p:sp>
      <p:sp>
        <p:nvSpPr>
          <p:cNvPr id="40" name="Oval 39"/>
          <p:cNvSpPr/>
          <p:nvPr/>
        </p:nvSpPr>
        <p:spPr bwMode="auto">
          <a:xfrm>
            <a:off x="5615297" y="329652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TextBox 40"/>
          <p:cNvSpPr txBox="1"/>
          <p:nvPr/>
        </p:nvSpPr>
        <p:spPr>
          <a:xfrm>
            <a:off x="5718638" y="3314704"/>
            <a:ext cx="355837" cy="461665"/>
          </a:xfrm>
          <a:prstGeom prst="rect">
            <a:avLst/>
          </a:prstGeom>
          <a:noFill/>
        </p:spPr>
        <p:txBody>
          <a:bodyPr wrap="none" rtlCol="0">
            <a:spAutoFit/>
          </a:bodyPr>
          <a:lstStyle/>
          <a:p>
            <a:r>
              <a:rPr lang="en-US" sz="2400" dirty="0" smtClean="0"/>
              <a:t>1</a:t>
            </a:r>
            <a:endParaRPr lang="en-US" sz="2400" dirty="0"/>
          </a:p>
        </p:txBody>
      </p:sp>
      <p:sp>
        <p:nvSpPr>
          <p:cNvPr id="42" name="Oval 41"/>
          <p:cNvSpPr/>
          <p:nvPr/>
        </p:nvSpPr>
        <p:spPr bwMode="auto">
          <a:xfrm>
            <a:off x="7288572" y="251637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p:cNvSpPr txBox="1"/>
          <p:nvPr/>
        </p:nvSpPr>
        <p:spPr>
          <a:xfrm>
            <a:off x="7391913" y="2556834"/>
            <a:ext cx="355837" cy="461665"/>
          </a:xfrm>
          <a:prstGeom prst="rect">
            <a:avLst/>
          </a:prstGeom>
          <a:noFill/>
        </p:spPr>
        <p:txBody>
          <a:bodyPr wrap="none" rtlCol="0">
            <a:spAutoFit/>
          </a:bodyPr>
          <a:lstStyle/>
          <a:p>
            <a:r>
              <a:rPr lang="en-US" sz="2400" dirty="0" smtClean="0"/>
              <a:t>1</a:t>
            </a:r>
            <a:endParaRPr lang="en-US" sz="2400" dirty="0"/>
          </a:p>
        </p:txBody>
      </p:sp>
      <p:sp>
        <p:nvSpPr>
          <p:cNvPr id="47" name="Oval 46"/>
          <p:cNvSpPr/>
          <p:nvPr/>
        </p:nvSpPr>
        <p:spPr bwMode="auto">
          <a:xfrm>
            <a:off x="7639390" y="330410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TextBox 47"/>
          <p:cNvSpPr txBox="1"/>
          <p:nvPr/>
        </p:nvSpPr>
        <p:spPr>
          <a:xfrm>
            <a:off x="7753872" y="3322285"/>
            <a:ext cx="355837" cy="461665"/>
          </a:xfrm>
          <a:prstGeom prst="rect">
            <a:avLst/>
          </a:prstGeom>
          <a:noFill/>
        </p:spPr>
        <p:txBody>
          <a:bodyPr wrap="none" rtlCol="0">
            <a:spAutoFit/>
          </a:bodyPr>
          <a:lstStyle/>
          <a:p>
            <a:r>
              <a:rPr lang="en-US" sz="2400" dirty="0" smtClean="0"/>
              <a:t>1</a:t>
            </a:r>
            <a:endParaRPr lang="en-US" sz="2400" dirty="0"/>
          </a:p>
        </p:txBody>
      </p:sp>
      <p:sp>
        <p:nvSpPr>
          <p:cNvPr id="49" name="Oval 48"/>
          <p:cNvSpPr/>
          <p:nvPr/>
        </p:nvSpPr>
        <p:spPr bwMode="auto">
          <a:xfrm>
            <a:off x="6621564" y="330008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TextBox 49"/>
          <p:cNvSpPr txBox="1"/>
          <p:nvPr/>
        </p:nvSpPr>
        <p:spPr>
          <a:xfrm>
            <a:off x="6669199" y="3329403"/>
            <a:ext cx="458329" cy="461665"/>
          </a:xfrm>
          <a:prstGeom prst="rect">
            <a:avLst/>
          </a:prstGeom>
          <a:noFill/>
        </p:spPr>
        <p:txBody>
          <a:bodyPr wrap="none" rtlCol="0">
            <a:spAutoFit/>
          </a:bodyPr>
          <a:lstStyle/>
          <a:p>
            <a:r>
              <a:rPr lang="en-US" sz="2400" dirty="0" smtClean="0"/>
              <a:t>-4</a:t>
            </a:r>
            <a:endParaRPr lang="en-US" sz="2400" dirty="0"/>
          </a:p>
        </p:txBody>
      </p:sp>
      <p:sp>
        <p:nvSpPr>
          <p:cNvPr id="44" name="TextBox 43"/>
          <p:cNvSpPr txBox="1"/>
          <p:nvPr/>
        </p:nvSpPr>
        <p:spPr>
          <a:xfrm>
            <a:off x="3744983" y="694753"/>
            <a:ext cx="2414566" cy="523220"/>
          </a:xfrm>
          <a:prstGeom prst="rect">
            <a:avLst/>
          </a:prstGeom>
          <a:noFill/>
        </p:spPr>
        <p:txBody>
          <a:bodyPr wrap="none" rtlCol="0">
            <a:spAutoFit/>
          </a:bodyPr>
          <a:lstStyle/>
          <a:p>
            <a:r>
              <a:rPr lang="en-US" sz="2800" i="1" dirty="0" smtClean="0">
                <a:latin typeface="Cochin"/>
                <a:cs typeface="Cochin"/>
              </a:rPr>
              <a:t>Abel Transform</a:t>
            </a:r>
            <a:endParaRPr lang="en-US" sz="2800" i="1" dirty="0">
              <a:latin typeface="Cochin"/>
              <a:cs typeface="Cochin"/>
            </a:endParaRPr>
          </a:p>
        </p:txBody>
      </p:sp>
      <p:sp>
        <p:nvSpPr>
          <p:cNvPr id="46" name="U-Turn Arrow 45"/>
          <p:cNvSpPr/>
          <p:nvPr/>
        </p:nvSpPr>
        <p:spPr bwMode="auto">
          <a:xfrm>
            <a:off x="2431526" y="759889"/>
            <a:ext cx="4787064" cy="1378656"/>
          </a:xfrm>
          <a:prstGeom prst="uturnArrow">
            <a:avLst>
              <a:gd name="adj1" fmla="val 29528"/>
              <a:gd name="adj2" fmla="val 14764"/>
              <a:gd name="adj3" fmla="val 21063"/>
              <a:gd name="adj4" fmla="val 35827"/>
              <a:gd name="adj5" fmla="val 75000"/>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11216"/>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4" name="Straight Connector 53"/>
          <p:cNvCxnSpPr/>
          <p:nvPr/>
        </p:nvCxnSpPr>
        <p:spPr bwMode="auto">
          <a:xfrm>
            <a:off x="5894277" y="3593190"/>
            <a:ext cx="2019035" cy="1588"/>
          </a:xfrm>
          <a:prstGeom prst="line">
            <a:avLst/>
          </a:prstGeom>
          <a:noFill/>
          <a:ln w="12700" cap="flat" cmpd="sng" algn="ctr">
            <a:solidFill>
              <a:schemeClr val="tx1"/>
            </a:solidFill>
            <a:prstDash val="solid"/>
            <a:round/>
            <a:headEnd type="none" w="med" len="med"/>
            <a:tailEnd type="triangle" w="med" len="med"/>
          </a:ln>
          <a:effectLst/>
        </p:spPr>
      </p:cxnSp>
      <p:grpSp>
        <p:nvGrpSpPr>
          <p:cNvPr id="2" name="Group 50"/>
          <p:cNvGrpSpPr/>
          <p:nvPr/>
        </p:nvGrpSpPr>
        <p:grpSpPr>
          <a:xfrm>
            <a:off x="963393" y="2277897"/>
            <a:ext cx="3289071" cy="2581096"/>
            <a:chOff x="963393" y="2277897"/>
            <a:chExt cx="3289071" cy="2581096"/>
          </a:xfrm>
        </p:grpSpPr>
        <p:cxnSp>
          <p:nvCxnSpPr>
            <p:cNvPr id="5" name="Straight Connector 4"/>
            <p:cNvCxnSpPr>
              <a:stCxn id="11" idx="1"/>
              <a:endCxn id="11" idx="3"/>
            </p:cNvCxnSpPr>
            <p:nvPr/>
          </p:nvCxnSpPr>
          <p:spPr bwMode="auto">
            <a:xfrm rot="16200000" flipH="1" flipV="1">
              <a:off x="1810049" y="2902361"/>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6" name="Rectangle 5"/>
            <p:cNvSpPr/>
            <p:nvPr/>
          </p:nvSpPr>
          <p:spPr bwMode="auto">
            <a:xfrm>
              <a:off x="1614693" y="2560571"/>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p:cNvSpPr/>
            <p:nvPr/>
          </p:nvSpPr>
          <p:spPr bwMode="auto">
            <a:xfrm>
              <a:off x="1608343" y="3570221"/>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p:cNvSpPr/>
            <p:nvPr/>
          </p:nvSpPr>
          <p:spPr bwMode="auto">
            <a:xfrm>
              <a:off x="2618290" y="357064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Oval 8"/>
            <p:cNvSpPr/>
            <p:nvPr/>
          </p:nvSpPr>
          <p:spPr bwMode="auto">
            <a:xfrm>
              <a:off x="2345972" y="4305359"/>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2449313" y="4345817"/>
              <a:ext cx="355837" cy="461665"/>
            </a:xfrm>
            <a:prstGeom prst="rect">
              <a:avLst/>
            </a:prstGeom>
            <a:noFill/>
          </p:spPr>
          <p:txBody>
            <a:bodyPr wrap="none" rtlCol="0">
              <a:spAutoFit/>
            </a:bodyPr>
            <a:lstStyle/>
            <a:p>
              <a:r>
                <a:rPr lang="en-US" sz="2400" dirty="0" smtClean="0"/>
                <a:t>1</a:t>
              </a:r>
              <a:endParaRPr lang="en-US" sz="2400" dirty="0"/>
            </a:p>
          </p:txBody>
        </p:sp>
        <p:sp>
          <p:nvSpPr>
            <p:cNvPr id="11" name="Parallelogram 10"/>
            <p:cNvSpPr/>
            <p:nvPr/>
          </p:nvSpPr>
          <p:spPr bwMode="auto">
            <a:xfrm>
              <a:off x="963393" y="2788529"/>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Oval 11"/>
            <p:cNvSpPr/>
            <p:nvPr/>
          </p:nvSpPr>
          <p:spPr bwMode="auto">
            <a:xfrm>
              <a:off x="1640825" y="4110382"/>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p:cNvSpPr txBox="1"/>
            <p:nvPr/>
          </p:nvSpPr>
          <p:spPr>
            <a:xfrm>
              <a:off x="1744166" y="4150840"/>
              <a:ext cx="355837" cy="461665"/>
            </a:xfrm>
            <a:prstGeom prst="rect">
              <a:avLst/>
            </a:prstGeom>
            <a:noFill/>
          </p:spPr>
          <p:txBody>
            <a:bodyPr wrap="none" rtlCol="0">
              <a:spAutoFit/>
            </a:bodyPr>
            <a:lstStyle/>
            <a:p>
              <a:r>
                <a:rPr lang="en-US" sz="2400" dirty="0" smtClean="0"/>
                <a:t>1</a:t>
              </a:r>
              <a:endParaRPr lang="en-US" sz="2400" dirty="0"/>
            </a:p>
          </p:txBody>
        </p:sp>
        <p:sp>
          <p:nvSpPr>
            <p:cNvPr id="14" name="Oval 13"/>
            <p:cNvSpPr/>
            <p:nvPr/>
          </p:nvSpPr>
          <p:spPr bwMode="auto">
            <a:xfrm>
              <a:off x="1335713" y="329518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1439054" y="3313365"/>
              <a:ext cx="355837" cy="461665"/>
            </a:xfrm>
            <a:prstGeom prst="rect">
              <a:avLst/>
            </a:prstGeom>
            <a:noFill/>
          </p:spPr>
          <p:txBody>
            <a:bodyPr wrap="none" rtlCol="0">
              <a:spAutoFit/>
            </a:bodyPr>
            <a:lstStyle/>
            <a:p>
              <a:r>
                <a:rPr lang="en-US" sz="2400" dirty="0" smtClean="0"/>
                <a:t>1</a:t>
              </a:r>
              <a:endParaRPr lang="en-US" sz="2400" dirty="0"/>
            </a:p>
          </p:txBody>
        </p:sp>
        <p:sp>
          <p:nvSpPr>
            <p:cNvPr id="16" name="Oval 15"/>
            <p:cNvSpPr/>
            <p:nvPr/>
          </p:nvSpPr>
          <p:spPr bwMode="auto">
            <a:xfrm>
              <a:off x="3008988" y="251503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p:cNvSpPr txBox="1"/>
            <p:nvPr/>
          </p:nvSpPr>
          <p:spPr>
            <a:xfrm>
              <a:off x="3112329" y="2555495"/>
              <a:ext cx="355837" cy="461665"/>
            </a:xfrm>
            <a:prstGeom prst="rect">
              <a:avLst/>
            </a:prstGeom>
            <a:noFill/>
          </p:spPr>
          <p:txBody>
            <a:bodyPr wrap="none" rtlCol="0">
              <a:spAutoFit/>
            </a:bodyPr>
            <a:lstStyle/>
            <a:p>
              <a:r>
                <a:rPr lang="en-US" sz="2400" dirty="0" smtClean="0"/>
                <a:t>1</a:t>
              </a:r>
              <a:endParaRPr lang="en-US" sz="2400" dirty="0"/>
            </a:p>
          </p:txBody>
        </p:sp>
        <p:sp>
          <p:nvSpPr>
            <p:cNvPr id="18" name="Rectangle 17"/>
            <p:cNvSpPr/>
            <p:nvPr/>
          </p:nvSpPr>
          <p:spPr bwMode="auto">
            <a:xfrm>
              <a:off x="2624640" y="2560993"/>
              <a:ext cx="1009568" cy="1009568"/>
            </a:xfrm>
            <a:prstGeom prst="rect">
              <a:avLst/>
            </a:prstGeom>
            <a:no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Oval 18"/>
            <p:cNvSpPr/>
            <p:nvPr/>
          </p:nvSpPr>
          <p:spPr bwMode="auto">
            <a:xfrm>
              <a:off x="2345972" y="227789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Box 19"/>
            <p:cNvSpPr txBox="1"/>
            <p:nvPr/>
          </p:nvSpPr>
          <p:spPr>
            <a:xfrm>
              <a:off x="2449313" y="2318355"/>
              <a:ext cx="355837" cy="461665"/>
            </a:xfrm>
            <a:prstGeom prst="rect">
              <a:avLst/>
            </a:prstGeom>
            <a:noFill/>
          </p:spPr>
          <p:txBody>
            <a:bodyPr wrap="none" rtlCol="0">
              <a:spAutoFit/>
            </a:bodyPr>
            <a:lstStyle/>
            <a:p>
              <a:r>
                <a:rPr lang="en-US" sz="2400" dirty="0" smtClean="0"/>
                <a:t>1</a:t>
              </a:r>
              <a:endParaRPr lang="en-US" sz="2400" dirty="0"/>
            </a:p>
          </p:txBody>
        </p:sp>
        <p:sp>
          <p:nvSpPr>
            <p:cNvPr id="21" name="Oval 20"/>
            <p:cNvSpPr/>
            <p:nvPr/>
          </p:nvSpPr>
          <p:spPr bwMode="auto">
            <a:xfrm>
              <a:off x="3359806" y="3302768"/>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TextBox 21"/>
            <p:cNvSpPr txBox="1"/>
            <p:nvPr/>
          </p:nvSpPr>
          <p:spPr>
            <a:xfrm>
              <a:off x="3474288" y="3320946"/>
              <a:ext cx="355837" cy="461665"/>
            </a:xfrm>
            <a:prstGeom prst="rect">
              <a:avLst/>
            </a:prstGeom>
            <a:noFill/>
          </p:spPr>
          <p:txBody>
            <a:bodyPr wrap="none" rtlCol="0">
              <a:spAutoFit/>
            </a:bodyPr>
            <a:lstStyle/>
            <a:p>
              <a:r>
                <a:rPr lang="en-US" sz="2400" dirty="0" smtClean="0"/>
                <a:t>1</a:t>
              </a:r>
              <a:endParaRPr lang="en-US" sz="2400" dirty="0"/>
            </a:p>
          </p:txBody>
        </p:sp>
        <p:sp>
          <p:nvSpPr>
            <p:cNvPr id="23" name="Oval 22"/>
            <p:cNvSpPr/>
            <p:nvPr/>
          </p:nvSpPr>
          <p:spPr bwMode="auto">
            <a:xfrm>
              <a:off x="2341980" y="329874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p:cNvSpPr txBox="1"/>
            <p:nvPr/>
          </p:nvSpPr>
          <p:spPr>
            <a:xfrm>
              <a:off x="2389615" y="3328064"/>
              <a:ext cx="458329" cy="461665"/>
            </a:xfrm>
            <a:prstGeom prst="rect">
              <a:avLst/>
            </a:prstGeom>
            <a:noFill/>
          </p:spPr>
          <p:txBody>
            <a:bodyPr wrap="none" rtlCol="0">
              <a:spAutoFit/>
            </a:bodyPr>
            <a:lstStyle/>
            <a:p>
              <a:r>
                <a:rPr lang="en-US" sz="2400" dirty="0" smtClean="0"/>
                <a:t>-6</a:t>
              </a:r>
              <a:endParaRPr lang="en-US" sz="2400" dirty="0"/>
            </a:p>
          </p:txBody>
        </p:sp>
      </p:grpSp>
      <p:cxnSp>
        <p:nvCxnSpPr>
          <p:cNvPr id="31" name="Straight Connector 30"/>
          <p:cNvCxnSpPr>
            <a:stCxn id="37" idx="1"/>
            <a:endCxn id="37" idx="3"/>
          </p:cNvCxnSpPr>
          <p:nvPr/>
        </p:nvCxnSpPr>
        <p:spPr bwMode="auto">
          <a:xfrm rot="16200000" flipH="1" flipV="1">
            <a:off x="6089633" y="2903700"/>
            <a:ext cx="1595759" cy="1368093"/>
          </a:xfrm>
          <a:prstGeom prst="line">
            <a:avLst/>
          </a:prstGeom>
          <a:noFill/>
          <a:ln w="12700" cap="flat" cmpd="sng" algn="ctr">
            <a:solidFill>
              <a:schemeClr val="tx1"/>
            </a:solidFill>
            <a:prstDash val="solid"/>
            <a:round/>
            <a:headEnd type="none" w="med" len="med"/>
            <a:tailEnd type="none" w="med" len="med"/>
          </a:ln>
          <a:effectLst/>
        </p:spPr>
      </p:cxnSp>
      <p:sp>
        <p:nvSpPr>
          <p:cNvPr id="37" name="Parallelogram 36"/>
          <p:cNvSpPr/>
          <p:nvPr/>
        </p:nvSpPr>
        <p:spPr bwMode="auto">
          <a:xfrm>
            <a:off x="5242977" y="2789868"/>
            <a:ext cx="3289071" cy="1595759"/>
          </a:xfrm>
          <a:prstGeom prst="parallelogram">
            <a:avLst>
              <a:gd name="adj" fmla="val 85733"/>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Oval 37"/>
          <p:cNvSpPr/>
          <p:nvPr/>
        </p:nvSpPr>
        <p:spPr bwMode="auto">
          <a:xfrm>
            <a:off x="5920409" y="4111721"/>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TextBox 38"/>
          <p:cNvSpPr txBox="1"/>
          <p:nvPr/>
        </p:nvSpPr>
        <p:spPr>
          <a:xfrm>
            <a:off x="6023750" y="4152179"/>
            <a:ext cx="355837" cy="461665"/>
          </a:xfrm>
          <a:prstGeom prst="rect">
            <a:avLst/>
          </a:prstGeom>
          <a:noFill/>
        </p:spPr>
        <p:txBody>
          <a:bodyPr wrap="none" rtlCol="0">
            <a:spAutoFit/>
          </a:bodyPr>
          <a:lstStyle/>
          <a:p>
            <a:r>
              <a:rPr lang="en-US" sz="2400" dirty="0" smtClean="0"/>
              <a:t>1</a:t>
            </a:r>
            <a:endParaRPr lang="en-US" sz="2400" dirty="0"/>
          </a:p>
        </p:txBody>
      </p:sp>
      <p:sp>
        <p:nvSpPr>
          <p:cNvPr id="40" name="Oval 39"/>
          <p:cNvSpPr/>
          <p:nvPr/>
        </p:nvSpPr>
        <p:spPr bwMode="auto">
          <a:xfrm>
            <a:off x="5615297" y="329652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TextBox 40"/>
          <p:cNvSpPr txBox="1"/>
          <p:nvPr/>
        </p:nvSpPr>
        <p:spPr>
          <a:xfrm>
            <a:off x="5718638" y="3314704"/>
            <a:ext cx="355837" cy="461665"/>
          </a:xfrm>
          <a:prstGeom prst="rect">
            <a:avLst/>
          </a:prstGeom>
          <a:noFill/>
        </p:spPr>
        <p:txBody>
          <a:bodyPr wrap="none" rtlCol="0">
            <a:spAutoFit/>
          </a:bodyPr>
          <a:lstStyle/>
          <a:p>
            <a:r>
              <a:rPr lang="en-US" sz="2400" dirty="0" smtClean="0"/>
              <a:t>1</a:t>
            </a:r>
            <a:endParaRPr lang="en-US" sz="2400" dirty="0"/>
          </a:p>
        </p:txBody>
      </p:sp>
      <p:sp>
        <p:nvSpPr>
          <p:cNvPr id="42" name="Oval 41"/>
          <p:cNvSpPr/>
          <p:nvPr/>
        </p:nvSpPr>
        <p:spPr bwMode="auto">
          <a:xfrm>
            <a:off x="7288572" y="2516376"/>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3" name="TextBox 42"/>
          <p:cNvSpPr txBox="1"/>
          <p:nvPr/>
        </p:nvSpPr>
        <p:spPr>
          <a:xfrm>
            <a:off x="7391913" y="2556834"/>
            <a:ext cx="355837" cy="461665"/>
          </a:xfrm>
          <a:prstGeom prst="rect">
            <a:avLst/>
          </a:prstGeom>
          <a:noFill/>
        </p:spPr>
        <p:txBody>
          <a:bodyPr wrap="none" rtlCol="0">
            <a:spAutoFit/>
          </a:bodyPr>
          <a:lstStyle/>
          <a:p>
            <a:r>
              <a:rPr lang="en-US" sz="2400" dirty="0" smtClean="0"/>
              <a:t>1</a:t>
            </a:r>
            <a:endParaRPr lang="en-US" sz="2400" dirty="0"/>
          </a:p>
        </p:txBody>
      </p:sp>
      <p:sp>
        <p:nvSpPr>
          <p:cNvPr id="47" name="Oval 46"/>
          <p:cNvSpPr/>
          <p:nvPr/>
        </p:nvSpPr>
        <p:spPr bwMode="auto">
          <a:xfrm>
            <a:off x="7639390" y="3304107"/>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TextBox 47"/>
          <p:cNvSpPr txBox="1"/>
          <p:nvPr/>
        </p:nvSpPr>
        <p:spPr>
          <a:xfrm>
            <a:off x="7753872" y="3322285"/>
            <a:ext cx="355837" cy="461665"/>
          </a:xfrm>
          <a:prstGeom prst="rect">
            <a:avLst/>
          </a:prstGeom>
          <a:noFill/>
        </p:spPr>
        <p:txBody>
          <a:bodyPr wrap="none" rtlCol="0">
            <a:spAutoFit/>
          </a:bodyPr>
          <a:lstStyle/>
          <a:p>
            <a:r>
              <a:rPr lang="en-US" sz="2400" dirty="0" smtClean="0"/>
              <a:t>1</a:t>
            </a:r>
            <a:endParaRPr lang="en-US" sz="2400" dirty="0"/>
          </a:p>
        </p:txBody>
      </p:sp>
      <p:sp>
        <p:nvSpPr>
          <p:cNvPr id="49" name="Oval 48"/>
          <p:cNvSpPr/>
          <p:nvPr/>
        </p:nvSpPr>
        <p:spPr bwMode="auto">
          <a:xfrm>
            <a:off x="6621564" y="3300085"/>
            <a:ext cx="553634" cy="553634"/>
          </a:xfrm>
          <a:prstGeom prst="ellipse">
            <a:avLst/>
          </a:prstGeom>
          <a:solidFill>
            <a:srgbClr val="000090"/>
          </a:solidFill>
          <a:ln w="12700"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TextBox 49"/>
          <p:cNvSpPr txBox="1"/>
          <p:nvPr/>
        </p:nvSpPr>
        <p:spPr>
          <a:xfrm>
            <a:off x="6669199" y="3329403"/>
            <a:ext cx="458329" cy="461665"/>
          </a:xfrm>
          <a:prstGeom prst="rect">
            <a:avLst/>
          </a:prstGeom>
          <a:noFill/>
        </p:spPr>
        <p:txBody>
          <a:bodyPr wrap="none" rtlCol="0">
            <a:spAutoFit/>
          </a:bodyPr>
          <a:lstStyle/>
          <a:p>
            <a:r>
              <a:rPr lang="en-US" sz="2400" dirty="0" smtClean="0"/>
              <a:t>-4</a:t>
            </a:r>
            <a:endParaRPr lang="en-US" sz="2400" dirty="0"/>
          </a:p>
        </p:txBody>
      </p:sp>
      <p:sp>
        <p:nvSpPr>
          <p:cNvPr id="45" name="TextBox 44"/>
          <p:cNvSpPr txBox="1"/>
          <p:nvPr/>
        </p:nvSpPr>
        <p:spPr>
          <a:xfrm>
            <a:off x="3299928" y="694753"/>
            <a:ext cx="3418836" cy="523220"/>
          </a:xfrm>
          <a:prstGeom prst="rect">
            <a:avLst/>
          </a:prstGeom>
          <a:noFill/>
        </p:spPr>
        <p:txBody>
          <a:bodyPr wrap="none" rtlCol="0">
            <a:spAutoFit/>
          </a:bodyPr>
          <a:lstStyle/>
          <a:p>
            <a:r>
              <a:rPr lang="en-US" sz="2800" i="1" dirty="0" smtClean="0">
                <a:latin typeface="Cochin"/>
                <a:cs typeface="Cochin"/>
              </a:rPr>
              <a:t>Inverse Abel Transform</a:t>
            </a:r>
            <a:endParaRPr lang="en-US" sz="2800" i="1" dirty="0">
              <a:latin typeface="Cochin"/>
              <a:cs typeface="Cochin"/>
            </a:endParaRPr>
          </a:p>
        </p:txBody>
      </p:sp>
      <p:sp>
        <p:nvSpPr>
          <p:cNvPr id="51" name="U-Turn Arrow 50"/>
          <p:cNvSpPr/>
          <p:nvPr/>
        </p:nvSpPr>
        <p:spPr bwMode="auto">
          <a:xfrm flipH="1">
            <a:off x="2431526" y="759889"/>
            <a:ext cx="4787064" cy="1378656"/>
          </a:xfrm>
          <a:prstGeom prst="uturnArrow">
            <a:avLst>
              <a:gd name="adj1" fmla="val 29528"/>
              <a:gd name="adj2" fmla="val 14764"/>
              <a:gd name="adj3" fmla="val 21063"/>
              <a:gd name="adj4" fmla="val 35827"/>
              <a:gd name="adj5" fmla="val 75000"/>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10516"/>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 name="Picture 44" descr="k1.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5468406" y="2466321"/>
            <a:ext cx="3313308" cy="2493887"/>
          </a:xfrm>
          <a:prstGeom prst="rect">
            <a:avLst/>
          </a:prstGeom>
          <a:ln>
            <a:noFill/>
          </a:ln>
          <a:effectLst>
            <a:softEdge rad="112500"/>
          </a:effectLst>
        </p:spPr>
      </p:pic>
      <p:sp>
        <p:nvSpPr>
          <p:cNvPr id="51" name="TextBox 50"/>
          <p:cNvSpPr txBox="1"/>
          <p:nvPr/>
        </p:nvSpPr>
        <p:spPr>
          <a:xfrm>
            <a:off x="2062454" y="3430358"/>
            <a:ext cx="1069184" cy="646331"/>
          </a:xfrm>
          <a:prstGeom prst="rect">
            <a:avLst/>
          </a:prstGeom>
          <a:noFill/>
        </p:spPr>
        <p:txBody>
          <a:bodyPr wrap="none" rtlCol="0">
            <a:spAutoFit/>
          </a:bodyPr>
          <a:lstStyle/>
          <a:p>
            <a:r>
              <a:rPr lang="en-US" sz="3600" i="1" dirty="0" smtClean="0"/>
              <a:t>???</a:t>
            </a:r>
            <a:endParaRPr lang="en-US" sz="3600" i="1" dirty="0"/>
          </a:p>
        </p:txBody>
      </p:sp>
      <p:sp>
        <p:nvSpPr>
          <p:cNvPr id="6" name="TextBox 5"/>
          <p:cNvSpPr txBox="1"/>
          <p:nvPr/>
        </p:nvSpPr>
        <p:spPr>
          <a:xfrm>
            <a:off x="3299928" y="694753"/>
            <a:ext cx="3418836" cy="523220"/>
          </a:xfrm>
          <a:prstGeom prst="rect">
            <a:avLst/>
          </a:prstGeom>
          <a:noFill/>
        </p:spPr>
        <p:txBody>
          <a:bodyPr wrap="none" rtlCol="0">
            <a:spAutoFit/>
          </a:bodyPr>
          <a:lstStyle/>
          <a:p>
            <a:r>
              <a:rPr lang="en-US" sz="2800" i="1" dirty="0" smtClean="0">
                <a:latin typeface="Cochin"/>
                <a:cs typeface="Cochin"/>
              </a:rPr>
              <a:t>Inverse Abel Transform</a:t>
            </a:r>
            <a:endParaRPr lang="en-US" sz="2800" i="1" dirty="0">
              <a:latin typeface="Cochin"/>
              <a:cs typeface="Cochin"/>
            </a:endParaRPr>
          </a:p>
        </p:txBody>
      </p:sp>
      <p:sp>
        <p:nvSpPr>
          <p:cNvPr id="7" name="U-Turn Arrow 6"/>
          <p:cNvSpPr/>
          <p:nvPr/>
        </p:nvSpPr>
        <p:spPr bwMode="auto">
          <a:xfrm flipH="1">
            <a:off x="2431526" y="759889"/>
            <a:ext cx="4787064" cy="1378656"/>
          </a:xfrm>
          <a:prstGeom prst="uturnArrow">
            <a:avLst>
              <a:gd name="adj1" fmla="val 29528"/>
              <a:gd name="adj2" fmla="val 14764"/>
              <a:gd name="adj3" fmla="val 21063"/>
              <a:gd name="adj4" fmla="val 35827"/>
              <a:gd name="adj5" fmla="val 75000"/>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8799"/>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9554" name="Content Placeholder 3"/>
          <p:cNvGraphicFramePr>
            <a:graphicFrameLocks noChangeAspect="1"/>
          </p:cNvGraphicFramePr>
          <p:nvPr/>
        </p:nvGraphicFramePr>
        <p:xfrm>
          <a:off x="5392090" y="3176592"/>
          <a:ext cx="3324493" cy="933072"/>
        </p:xfrm>
        <a:graphic>
          <a:graphicData uri="http://schemas.openxmlformats.org/presentationml/2006/ole">
            <p:oleObj spid="_x0000_s279554" name="Equation" r:id="rId4" imgW="1041400" imgH="292100" progId="Equation.DSMT4">
              <p:embed/>
            </p:oleObj>
          </a:graphicData>
        </a:graphic>
      </p:graphicFrame>
      <p:graphicFrame>
        <p:nvGraphicFramePr>
          <p:cNvPr id="279555" name="Content Placeholder 3"/>
          <p:cNvGraphicFramePr>
            <a:graphicFrameLocks noChangeAspect="1"/>
          </p:cNvGraphicFramePr>
          <p:nvPr/>
        </p:nvGraphicFramePr>
        <p:xfrm>
          <a:off x="839014" y="3051222"/>
          <a:ext cx="3828648" cy="1187365"/>
        </p:xfrm>
        <a:graphic>
          <a:graphicData uri="http://schemas.openxmlformats.org/presentationml/2006/ole">
            <p:oleObj spid="_x0000_s279555" name="Equation" r:id="rId5" imgW="1270000" imgH="393700" progId="Equation.DSMT4">
              <p:embed/>
            </p:oleObj>
          </a:graphicData>
        </a:graphic>
      </p:graphicFrame>
      <p:sp>
        <p:nvSpPr>
          <p:cNvPr id="6" name="TextBox 5"/>
          <p:cNvSpPr txBox="1"/>
          <p:nvPr/>
        </p:nvSpPr>
        <p:spPr>
          <a:xfrm>
            <a:off x="3299928" y="694753"/>
            <a:ext cx="3418836" cy="523220"/>
          </a:xfrm>
          <a:prstGeom prst="rect">
            <a:avLst/>
          </a:prstGeom>
          <a:noFill/>
        </p:spPr>
        <p:txBody>
          <a:bodyPr wrap="none" rtlCol="0">
            <a:spAutoFit/>
          </a:bodyPr>
          <a:lstStyle/>
          <a:p>
            <a:r>
              <a:rPr lang="en-US" sz="2800" i="1" dirty="0" smtClean="0">
                <a:latin typeface="Cochin"/>
                <a:cs typeface="Cochin"/>
              </a:rPr>
              <a:t>Inverse Abel Transform</a:t>
            </a:r>
            <a:endParaRPr lang="en-US" sz="2800" i="1" dirty="0">
              <a:latin typeface="Cochin"/>
              <a:cs typeface="Cochin"/>
            </a:endParaRPr>
          </a:p>
        </p:txBody>
      </p:sp>
      <p:sp>
        <p:nvSpPr>
          <p:cNvPr id="7" name="U-Turn Arrow 6"/>
          <p:cNvSpPr/>
          <p:nvPr/>
        </p:nvSpPr>
        <p:spPr bwMode="auto">
          <a:xfrm flipH="1">
            <a:off x="2431526" y="759889"/>
            <a:ext cx="4787064" cy="1378656"/>
          </a:xfrm>
          <a:prstGeom prst="uturnArrow">
            <a:avLst>
              <a:gd name="adj1" fmla="val 29528"/>
              <a:gd name="adj2" fmla="val 14764"/>
              <a:gd name="adj3" fmla="val 21063"/>
              <a:gd name="adj4" fmla="val 35827"/>
              <a:gd name="adj5" fmla="val 75000"/>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10933"/>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k1.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5229594" y="2650877"/>
            <a:ext cx="3443568" cy="2591933"/>
          </a:xfrm>
          <a:prstGeom prst="rect">
            <a:avLst/>
          </a:prstGeom>
          <a:ln>
            <a:noFill/>
          </a:ln>
          <a:effectLst>
            <a:softEdge rad="112500"/>
          </a:effectLst>
        </p:spPr>
      </p:pic>
      <p:pic>
        <p:nvPicPr>
          <p:cNvPr id="8" name="Picture 7" descr="summed.png"/>
          <p:cNvPicPr>
            <a:picLocks noChangeAspect="1"/>
          </p:cNvPicPr>
          <p:nvPr/>
        </p:nvPicPr>
        <p:blipFill>
          <a:blip r:embed="rId5"/>
          <a:srcRect l="13366" t="8073" r="9266" b="11558"/>
          <a:stretch>
            <a:fillRect/>
          </a:stretch>
        </p:blipFill>
        <p:spPr>
          <a:xfrm>
            <a:off x="1476283" y="2635186"/>
            <a:ext cx="2420670" cy="2608049"/>
          </a:xfrm>
          <a:prstGeom prst="rect">
            <a:avLst/>
          </a:prstGeom>
          <a:ln>
            <a:noFill/>
          </a:ln>
          <a:effectLst>
            <a:softEdge rad="112500"/>
          </a:effectLst>
        </p:spPr>
      </p:pic>
      <p:sp>
        <p:nvSpPr>
          <p:cNvPr id="6" name="TextBox 5"/>
          <p:cNvSpPr txBox="1"/>
          <p:nvPr/>
        </p:nvSpPr>
        <p:spPr>
          <a:xfrm>
            <a:off x="3299928" y="694753"/>
            <a:ext cx="3418836" cy="523220"/>
          </a:xfrm>
          <a:prstGeom prst="rect">
            <a:avLst/>
          </a:prstGeom>
          <a:noFill/>
        </p:spPr>
        <p:txBody>
          <a:bodyPr wrap="none" rtlCol="0">
            <a:spAutoFit/>
          </a:bodyPr>
          <a:lstStyle/>
          <a:p>
            <a:r>
              <a:rPr lang="en-US" sz="2800" i="1" dirty="0" smtClean="0">
                <a:latin typeface="Cochin"/>
                <a:cs typeface="Cochin"/>
              </a:rPr>
              <a:t>Inverse Abel Transform</a:t>
            </a:r>
            <a:endParaRPr lang="en-US" sz="2800" i="1" dirty="0">
              <a:latin typeface="Cochin"/>
              <a:cs typeface="Cochin"/>
            </a:endParaRPr>
          </a:p>
        </p:txBody>
      </p:sp>
      <p:sp>
        <p:nvSpPr>
          <p:cNvPr id="9" name="U-Turn Arrow 8"/>
          <p:cNvSpPr/>
          <p:nvPr/>
        </p:nvSpPr>
        <p:spPr bwMode="auto">
          <a:xfrm flipH="1">
            <a:off x="2431526" y="759889"/>
            <a:ext cx="4787064" cy="1378656"/>
          </a:xfrm>
          <a:prstGeom prst="uturnArrow">
            <a:avLst>
              <a:gd name="adj1" fmla="val 29528"/>
              <a:gd name="adj2" fmla="val 14764"/>
              <a:gd name="adj3" fmla="val 21063"/>
              <a:gd name="adj4" fmla="val 35827"/>
              <a:gd name="adj5" fmla="val 75000"/>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996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Smoke Up-Res</a:t>
            </a:r>
            <a:endParaRPr lang="en-US" dirty="0"/>
          </a:p>
        </p:txBody>
      </p:sp>
      <p:pic>
        <p:nvPicPr>
          <p:cNvPr id="9" name="Picture 8" descr="Screen shot 2013-06-26 at 9.31.45 AM.png"/>
          <p:cNvPicPr>
            <a:picLocks noChangeAspect="1"/>
          </p:cNvPicPr>
          <p:nvPr/>
        </p:nvPicPr>
        <p:blipFill>
          <a:blip r:embed="rId3"/>
          <a:srcRect l="20076" t="14575" r="17298" b="10998"/>
          <a:stretch>
            <a:fillRect/>
          </a:stretch>
        </p:blipFill>
        <p:spPr>
          <a:xfrm>
            <a:off x="1062184" y="923642"/>
            <a:ext cx="2948451" cy="2597728"/>
          </a:xfrm>
          <a:prstGeom prst="rect">
            <a:avLst/>
          </a:prstGeom>
        </p:spPr>
      </p:pic>
      <p:pic>
        <p:nvPicPr>
          <p:cNvPr id="12" name="Picture 11" descr="Screen shot 2013-06-26 at 9.32.48 AM.png"/>
          <p:cNvPicPr>
            <a:picLocks noChangeAspect="1"/>
          </p:cNvPicPr>
          <p:nvPr/>
        </p:nvPicPr>
        <p:blipFill>
          <a:blip r:embed="rId4"/>
          <a:srcRect l="15947" t="5892" r="13397" b="9596"/>
          <a:stretch>
            <a:fillRect/>
          </a:stretch>
        </p:blipFill>
        <p:spPr>
          <a:xfrm>
            <a:off x="1073729" y="3867728"/>
            <a:ext cx="2944089" cy="2667749"/>
          </a:xfrm>
          <a:prstGeom prst="rect">
            <a:avLst/>
          </a:prstGeom>
        </p:spPr>
      </p:pic>
      <p:sp>
        <p:nvSpPr>
          <p:cNvPr id="13" name="Text Placeholder 3"/>
          <p:cNvSpPr txBox="1">
            <a:spLocks/>
          </p:cNvSpPr>
          <p:nvPr/>
        </p:nvSpPr>
        <p:spPr bwMode="auto">
          <a:xfrm>
            <a:off x="969821" y="3450989"/>
            <a:ext cx="2729831" cy="6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10000"/>
              </a:lnSpc>
              <a:spcBef>
                <a:spcPts val="600"/>
              </a:spcBef>
              <a:spcAft>
                <a:spcPts val="600"/>
              </a:spcAft>
              <a:buClr>
                <a:schemeClr val="accent2"/>
              </a:buClr>
              <a:buSzPct val="110000"/>
              <a:buFontTx/>
              <a:buNone/>
              <a:tabLst/>
              <a:defRPr/>
            </a:pP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[Kim</a:t>
            </a:r>
            <a:r>
              <a:rPr kumimoji="0" lang="en-US" sz="2000" b="0" i="0" u="none" strike="noStrike" kern="0" cap="none" spc="0" normalizeH="0" noProof="0" dirty="0" smtClean="0">
                <a:ln>
                  <a:noFill/>
                </a:ln>
                <a:solidFill>
                  <a:schemeClr val="tx2"/>
                </a:solidFill>
                <a:effectLst/>
                <a:uLnTx/>
                <a:uFillTx/>
                <a:latin typeface="Cochin"/>
                <a:ea typeface="ＭＳ Ｐゴシック" charset="-128"/>
                <a:cs typeface="Cochin"/>
              </a:rPr>
              <a:t> </a:t>
            </a: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et al. 2008]</a:t>
            </a:r>
            <a:endParaRPr kumimoji="0" lang="en-US" sz="20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grpSp>
        <p:nvGrpSpPr>
          <p:cNvPr id="18" name="Group 17"/>
          <p:cNvGrpSpPr/>
          <p:nvPr/>
        </p:nvGrpSpPr>
        <p:grpSpPr>
          <a:xfrm>
            <a:off x="4297224" y="1212274"/>
            <a:ext cx="3210245" cy="2484579"/>
            <a:chOff x="4412676" y="3867728"/>
            <a:chExt cx="3210245" cy="2484579"/>
          </a:xfrm>
        </p:grpSpPr>
        <p:pic>
          <p:nvPicPr>
            <p:cNvPr id="11" name="Picture 10" descr="Screen shot 2013-06-26 at 9.32.31 AM.png"/>
            <p:cNvPicPr>
              <a:picLocks noChangeAspect="1"/>
            </p:cNvPicPr>
            <p:nvPr/>
          </p:nvPicPr>
          <p:blipFill>
            <a:blip r:embed="rId5"/>
            <a:srcRect l="8586" t="6388" r="19697" b="11389"/>
            <a:stretch>
              <a:fillRect/>
            </a:stretch>
          </p:blipFill>
          <p:spPr>
            <a:xfrm>
              <a:off x="4479637" y="3867728"/>
              <a:ext cx="3143284" cy="2274454"/>
            </a:xfrm>
            <a:prstGeom prst="rect">
              <a:avLst/>
            </a:prstGeom>
          </p:spPr>
        </p:pic>
        <p:sp>
          <p:nvSpPr>
            <p:cNvPr id="14" name="Text Placeholder 3"/>
            <p:cNvSpPr txBox="1">
              <a:spLocks/>
            </p:cNvSpPr>
            <p:nvPr/>
          </p:nvSpPr>
          <p:spPr bwMode="auto">
            <a:xfrm>
              <a:off x="4412676" y="5727752"/>
              <a:ext cx="2729831" cy="6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10000"/>
                </a:lnSpc>
                <a:spcBef>
                  <a:spcPts val="600"/>
                </a:spcBef>
                <a:spcAft>
                  <a:spcPts val="600"/>
                </a:spcAft>
                <a:buClr>
                  <a:schemeClr val="accent2"/>
                </a:buClr>
                <a:buSzPct val="110000"/>
                <a:buFontTx/>
                <a:buNone/>
                <a:tabLst/>
                <a:defRPr/>
              </a:pP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[Nielsen</a:t>
              </a:r>
              <a:r>
                <a:rPr kumimoji="0" lang="en-US" sz="2000" b="0" i="0" u="none" strike="noStrike" kern="0" cap="none" spc="0" normalizeH="0" noProof="0" dirty="0" smtClean="0">
                  <a:ln>
                    <a:noFill/>
                  </a:ln>
                  <a:solidFill>
                    <a:schemeClr val="tx2"/>
                  </a:solidFill>
                  <a:effectLst/>
                  <a:uLnTx/>
                  <a:uFillTx/>
                  <a:latin typeface="Cochin"/>
                  <a:ea typeface="ＭＳ Ｐゴシック" charset="-128"/>
                  <a:cs typeface="Cochin"/>
                </a:rPr>
                <a:t> </a:t>
              </a: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et al. 2009]</a:t>
              </a:r>
              <a:endParaRPr kumimoji="0" lang="en-US" sz="20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grpSp>
      <p:sp>
        <p:nvSpPr>
          <p:cNvPr id="15" name="Text Placeholder 3"/>
          <p:cNvSpPr txBox="1">
            <a:spLocks/>
          </p:cNvSpPr>
          <p:nvPr/>
        </p:nvSpPr>
        <p:spPr bwMode="auto">
          <a:xfrm>
            <a:off x="997534" y="6122606"/>
            <a:ext cx="2729831" cy="6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10000"/>
              </a:lnSpc>
              <a:spcBef>
                <a:spcPts val="600"/>
              </a:spcBef>
              <a:spcAft>
                <a:spcPts val="600"/>
              </a:spcAft>
              <a:buClr>
                <a:schemeClr val="accent2"/>
              </a:buClr>
              <a:buSzPct val="110000"/>
              <a:buFontTx/>
              <a:buNone/>
              <a:tabLst/>
              <a:defRPr/>
            </a:pP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[Huang</a:t>
            </a:r>
            <a:r>
              <a:rPr kumimoji="0" lang="en-US" sz="2000" b="0" i="0" u="none" strike="noStrike" kern="0" cap="none" spc="0" normalizeH="0" noProof="0" dirty="0" smtClean="0">
                <a:ln>
                  <a:noFill/>
                </a:ln>
                <a:solidFill>
                  <a:schemeClr val="tx2"/>
                </a:solidFill>
                <a:effectLst/>
                <a:uLnTx/>
                <a:uFillTx/>
                <a:latin typeface="Cochin"/>
                <a:ea typeface="ＭＳ Ｐゴシック" charset="-128"/>
                <a:cs typeface="Cochin"/>
              </a:rPr>
              <a:t> </a:t>
            </a: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et al. 2011]</a:t>
            </a:r>
            <a:endParaRPr kumimoji="0" lang="en-US" sz="20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grpSp>
        <p:nvGrpSpPr>
          <p:cNvPr id="17" name="Group 16"/>
          <p:cNvGrpSpPr/>
          <p:nvPr/>
        </p:nvGrpSpPr>
        <p:grpSpPr>
          <a:xfrm>
            <a:off x="4301848" y="3648356"/>
            <a:ext cx="3080516" cy="3216549"/>
            <a:chOff x="4359576" y="865909"/>
            <a:chExt cx="3080516" cy="3216549"/>
          </a:xfrm>
        </p:grpSpPr>
        <p:pic>
          <p:nvPicPr>
            <p:cNvPr id="10" name="Picture 9" descr="Screen shot 2013-06-26 at 9.32.05 AM.png"/>
            <p:cNvPicPr>
              <a:picLocks noChangeAspect="1"/>
            </p:cNvPicPr>
            <p:nvPr/>
          </p:nvPicPr>
          <p:blipFill>
            <a:blip r:embed="rId6"/>
            <a:srcRect l="29040" t="15136" r="27652" b="23654"/>
            <a:stretch>
              <a:fillRect/>
            </a:stretch>
          </p:blipFill>
          <p:spPr>
            <a:xfrm>
              <a:off x="4479636" y="865909"/>
              <a:ext cx="2960456" cy="2667000"/>
            </a:xfrm>
            <a:prstGeom prst="rect">
              <a:avLst/>
            </a:prstGeom>
          </p:spPr>
        </p:pic>
        <p:sp>
          <p:nvSpPr>
            <p:cNvPr id="16" name="Text Placeholder 3"/>
            <p:cNvSpPr txBox="1">
              <a:spLocks/>
            </p:cNvSpPr>
            <p:nvPr/>
          </p:nvSpPr>
          <p:spPr bwMode="auto">
            <a:xfrm>
              <a:off x="4359576" y="3457903"/>
              <a:ext cx="2729831" cy="6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10000"/>
                </a:lnSpc>
                <a:spcBef>
                  <a:spcPts val="600"/>
                </a:spcBef>
                <a:spcAft>
                  <a:spcPts val="600"/>
                </a:spcAft>
                <a:buClr>
                  <a:schemeClr val="accent2"/>
                </a:buClr>
                <a:buSzPct val="110000"/>
                <a:buFontTx/>
                <a:buNone/>
                <a:tabLst/>
                <a:defRPr/>
              </a:pPr>
              <a:r>
                <a:rPr kumimoji="0" lang="en-US" sz="2000" b="0" i="0" u="none" strike="noStrike" kern="0" cap="none" spc="0" normalizeH="0" baseline="0" noProof="0" dirty="0" smtClean="0">
                  <a:ln>
                    <a:noFill/>
                  </a:ln>
                  <a:solidFill>
                    <a:schemeClr val="tx2"/>
                  </a:solidFill>
                  <a:effectLst/>
                  <a:uLnTx/>
                  <a:uFillTx/>
                  <a:latin typeface="Cochin"/>
                  <a:ea typeface="ＭＳ Ｐゴシック" charset="-128"/>
                  <a:cs typeface="Cochin"/>
                </a:rPr>
                <a:t>[Yuan et al. 2011]</a:t>
              </a:r>
              <a:endParaRPr kumimoji="0" lang="en-US" sz="20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grpSp>
    </p:spTree>
  </p:cSld>
  <p:clrMapOvr>
    <a:masterClrMapping/>
  </p:clrMapOvr>
  <p:transition advTm="21049"/>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k1.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5229594" y="2650877"/>
            <a:ext cx="3443568" cy="2591933"/>
          </a:xfrm>
          <a:prstGeom prst="rect">
            <a:avLst/>
          </a:prstGeom>
          <a:ln>
            <a:noFill/>
          </a:ln>
          <a:effectLst>
            <a:softEdge rad="112500"/>
          </a:effectLst>
        </p:spPr>
      </p:pic>
      <p:pic>
        <p:nvPicPr>
          <p:cNvPr id="6" name="Picture 5" descr="sinc25.png"/>
          <p:cNvPicPr>
            <a:picLocks noChangeAspect="1"/>
          </p:cNvPicPr>
          <p:nvPr/>
        </p:nvPicPr>
        <p:blipFill>
          <a:blip r:embed="rId5"/>
          <a:stretch>
            <a:fillRect/>
          </a:stretch>
        </p:blipFill>
        <p:spPr>
          <a:xfrm>
            <a:off x="1030589" y="2412411"/>
            <a:ext cx="3213725" cy="3207335"/>
          </a:xfrm>
          <a:prstGeom prst="rect">
            <a:avLst/>
          </a:prstGeom>
          <a:ln>
            <a:noFill/>
          </a:ln>
          <a:effectLst>
            <a:softEdge rad="112500"/>
          </a:effectLst>
        </p:spPr>
      </p:pic>
      <p:sp>
        <p:nvSpPr>
          <p:cNvPr id="8" name="TextBox 7"/>
          <p:cNvSpPr txBox="1"/>
          <p:nvPr/>
        </p:nvSpPr>
        <p:spPr>
          <a:xfrm>
            <a:off x="3299928" y="694753"/>
            <a:ext cx="3418836" cy="523220"/>
          </a:xfrm>
          <a:prstGeom prst="rect">
            <a:avLst/>
          </a:prstGeom>
          <a:noFill/>
        </p:spPr>
        <p:txBody>
          <a:bodyPr wrap="none" rtlCol="0">
            <a:spAutoFit/>
          </a:bodyPr>
          <a:lstStyle/>
          <a:p>
            <a:r>
              <a:rPr lang="en-US" sz="2800" i="1" dirty="0" smtClean="0">
                <a:latin typeface="Cochin"/>
                <a:cs typeface="Cochin"/>
              </a:rPr>
              <a:t>Inverse Abel Transform</a:t>
            </a:r>
            <a:endParaRPr lang="en-US" sz="2800" i="1" dirty="0">
              <a:latin typeface="Cochin"/>
              <a:cs typeface="Cochin"/>
            </a:endParaRPr>
          </a:p>
        </p:txBody>
      </p:sp>
      <p:sp>
        <p:nvSpPr>
          <p:cNvPr id="9" name="U-Turn Arrow 8"/>
          <p:cNvSpPr/>
          <p:nvPr/>
        </p:nvSpPr>
        <p:spPr bwMode="auto">
          <a:xfrm flipH="1">
            <a:off x="2431526" y="759889"/>
            <a:ext cx="4787064" cy="1378656"/>
          </a:xfrm>
          <a:prstGeom prst="uturnArrow">
            <a:avLst>
              <a:gd name="adj1" fmla="val 29528"/>
              <a:gd name="adj2" fmla="val 14764"/>
              <a:gd name="adj3" fmla="val 21063"/>
              <a:gd name="adj4" fmla="val 35827"/>
              <a:gd name="adj5" fmla="val 75000"/>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67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k1.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5229594" y="2650877"/>
            <a:ext cx="3443569" cy="2591933"/>
          </a:xfrm>
          <a:prstGeom prst="rect">
            <a:avLst/>
          </a:prstGeom>
          <a:ln>
            <a:noFill/>
          </a:ln>
          <a:effectLst>
            <a:softEdge rad="112500"/>
          </a:effectLst>
        </p:spPr>
      </p:pic>
      <p:pic>
        <p:nvPicPr>
          <p:cNvPr id="6" name="Picture 5" descr="sinc25.png"/>
          <p:cNvPicPr>
            <a:picLocks noChangeAspect="1"/>
          </p:cNvPicPr>
          <p:nvPr/>
        </p:nvPicPr>
        <p:blipFill>
          <a:blip r:embed="rId5"/>
          <a:stretch>
            <a:fillRect/>
          </a:stretch>
        </p:blipFill>
        <p:spPr>
          <a:xfrm>
            <a:off x="1030589" y="2412411"/>
            <a:ext cx="3213725" cy="3207336"/>
          </a:xfrm>
          <a:prstGeom prst="rect">
            <a:avLst/>
          </a:prstGeom>
          <a:ln>
            <a:noFill/>
          </a:ln>
          <a:effectLst>
            <a:softEdge rad="112500"/>
          </a:effectLst>
        </p:spPr>
      </p:pic>
      <p:sp>
        <p:nvSpPr>
          <p:cNvPr id="8" name="TextBox 7"/>
          <p:cNvSpPr txBox="1"/>
          <p:nvPr/>
        </p:nvSpPr>
        <p:spPr>
          <a:xfrm>
            <a:off x="3299928" y="694753"/>
            <a:ext cx="3418836" cy="523220"/>
          </a:xfrm>
          <a:prstGeom prst="rect">
            <a:avLst/>
          </a:prstGeom>
          <a:noFill/>
        </p:spPr>
        <p:txBody>
          <a:bodyPr wrap="none" rtlCol="0">
            <a:spAutoFit/>
          </a:bodyPr>
          <a:lstStyle/>
          <a:p>
            <a:r>
              <a:rPr lang="en-US" sz="2800" i="1" dirty="0" smtClean="0">
                <a:latin typeface="Cochin"/>
                <a:cs typeface="Cochin"/>
              </a:rPr>
              <a:t>Inverse Abel Transform</a:t>
            </a:r>
            <a:endParaRPr lang="en-US" sz="2800" i="1" dirty="0">
              <a:latin typeface="Cochin"/>
              <a:cs typeface="Cochin"/>
            </a:endParaRPr>
          </a:p>
        </p:txBody>
      </p:sp>
      <p:sp>
        <p:nvSpPr>
          <p:cNvPr id="9" name="U-Turn Arrow 8"/>
          <p:cNvSpPr/>
          <p:nvPr/>
        </p:nvSpPr>
        <p:spPr bwMode="auto">
          <a:xfrm flipH="1">
            <a:off x="2431526" y="759889"/>
            <a:ext cx="4787064" cy="1378656"/>
          </a:xfrm>
          <a:prstGeom prst="uturnArrow">
            <a:avLst>
              <a:gd name="adj1" fmla="val 29528"/>
              <a:gd name="adj2" fmla="val 14764"/>
              <a:gd name="adj3" fmla="val 21063"/>
              <a:gd name="adj4" fmla="val 35827"/>
              <a:gd name="adj5" fmla="val 75000"/>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1416"/>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k1.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5229594" y="2650877"/>
            <a:ext cx="3443568" cy="2591933"/>
          </a:xfrm>
          <a:prstGeom prst="rect">
            <a:avLst/>
          </a:prstGeom>
          <a:ln>
            <a:noFill/>
          </a:ln>
          <a:effectLst>
            <a:softEdge rad="112500"/>
          </a:effectLst>
        </p:spPr>
      </p:pic>
      <p:pic>
        <p:nvPicPr>
          <p:cNvPr id="6" name="Picture 5" descr="sinc25.png"/>
          <p:cNvPicPr>
            <a:picLocks noChangeAspect="1"/>
          </p:cNvPicPr>
          <p:nvPr/>
        </p:nvPicPr>
        <p:blipFill>
          <a:blip r:embed="rId5"/>
          <a:stretch>
            <a:fillRect/>
          </a:stretch>
        </p:blipFill>
        <p:spPr>
          <a:xfrm>
            <a:off x="1030589" y="2412411"/>
            <a:ext cx="3213725" cy="3207335"/>
          </a:xfrm>
          <a:prstGeom prst="rect">
            <a:avLst/>
          </a:prstGeom>
          <a:ln>
            <a:noFill/>
          </a:ln>
          <a:effectLst>
            <a:softEdge rad="112500"/>
          </a:effectLst>
        </p:spPr>
      </p:pic>
      <p:sp>
        <p:nvSpPr>
          <p:cNvPr id="8" name="TextBox 7"/>
          <p:cNvSpPr txBox="1"/>
          <p:nvPr/>
        </p:nvSpPr>
        <p:spPr>
          <a:xfrm>
            <a:off x="3299928" y="694753"/>
            <a:ext cx="3418836" cy="523220"/>
          </a:xfrm>
          <a:prstGeom prst="rect">
            <a:avLst/>
          </a:prstGeom>
          <a:noFill/>
        </p:spPr>
        <p:txBody>
          <a:bodyPr wrap="none" rtlCol="0">
            <a:spAutoFit/>
          </a:bodyPr>
          <a:lstStyle/>
          <a:p>
            <a:r>
              <a:rPr lang="en-US" sz="2800" i="1" dirty="0" smtClean="0">
                <a:latin typeface="Cochin"/>
                <a:cs typeface="Cochin"/>
              </a:rPr>
              <a:t>Inverse Abel Transform</a:t>
            </a:r>
            <a:endParaRPr lang="en-US" sz="2800" i="1" dirty="0">
              <a:latin typeface="Cochin"/>
              <a:cs typeface="Cochin"/>
            </a:endParaRPr>
          </a:p>
        </p:txBody>
      </p:sp>
      <p:sp>
        <p:nvSpPr>
          <p:cNvPr id="9" name="U-Turn Arrow 8"/>
          <p:cNvSpPr/>
          <p:nvPr/>
        </p:nvSpPr>
        <p:spPr bwMode="auto">
          <a:xfrm flipH="1">
            <a:off x="2431526" y="759889"/>
            <a:ext cx="4787064" cy="1378656"/>
          </a:xfrm>
          <a:prstGeom prst="uturnArrow">
            <a:avLst>
              <a:gd name="adj1" fmla="val 29528"/>
              <a:gd name="adj2" fmla="val 14764"/>
              <a:gd name="adj3" fmla="val 21063"/>
              <a:gd name="adj4" fmla="val 35827"/>
              <a:gd name="adj5" fmla="val 75000"/>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1566"/>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k1.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5229594" y="2650877"/>
            <a:ext cx="3443568" cy="2591933"/>
          </a:xfrm>
          <a:prstGeom prst="rect">
            <a:avLst/>
          </a:prstGeom>
          <a:ln>
            <a:noFill/>
          </a:ln>
          <a:effectLst>
            <a:softEdge rad="112500"/>
          </a:effectLst>
        </p:spPr>
      </p:pic>
      <p:pic>
        <p:nvPicPr>
          <p:cNvPr id="8" name="Picture 7" descr="summed.png"/>
          <p:cNvPicPr>
            <a:picLocks noChangeAspect="1"/>
          </p:cNvPicPr>
          <p:nvPr/>
        </p:nvPicPr>
        <p:blipFill>
          <a:blip r:embed="rId5"/>
          <a:srcRect l="13366" t="8073" r="9266" b="11558"/>
          <a:stretch>
            <a:fillRect/>
          </a:stretch>
        </p:blipFill>
        <p:spPr>
          <a:xfrm>
            <a:off x="1476283" y="2635186"/>
            <a:ext cx="2420670" cy="2608049"/>
          </a:xfrm>
          <a:prstGeom prst="rect">
            <a:avLst/>
          </a:prstGeom>
          <a:ln>
            <a:noFill/>
          </a:ln>
          <a:effectLst>
            <a:softEdge rad="112500"/>
          </a:effectLst>
        </p:spPr>
      </p:pic>
      <p:sp>
        <p:nvSpPr>
          <p:cNvPr id="6" name="TextBox 5"/>
          <p:cNvSpPr txBox="1"/>
          <p:nvPr/>
        </p:nvSpPr>
        <p:spPr>
          <a:xfrm>
            <a:off x="3299928" y="694753"/>
            <a:ext cx="3418836" cy="523220"/>
          </a:xfrm>
          <a:prstGeom prst="rect">
            <a:avLst/>
          </a:prstGeom>
          <a:noFill/>
        </p:spPr>
        <p:txBody>
          <a:bodyPr wrap="none" rtlCol="0">
            <a:spAutoFit/>
          </a:bodyPr>
          <a:lstStyle/>
          <a:p>
            <a:r>
              <a:rPr lang="en-US" sz="2800" i="1" dirty="0" smtClean="0">
                <a:latin typeface="Cochin"/>
                <a:cs typeface="Cochin"/>
              </a:rPr>
              <a:t>Inverse Abel Transform</a:t>
            </a:r>
            <a:endParaRPr lang="en-US" sz="2800" i="1" dirty="0">
              <a:latin typeface="Cochin"/>
              <a:cs typeface="Cochin"/>
            </a:endParaRPr>
          </a:p>
        </p:txBody>
      </p:sp>
      <p:sp>
        <p:nvSpPr>
          <p:cNvPr id="9" name="U-Turn Arrow 8"/>
          <p:cNvSpPr/>
          <p:nvPr/>
        </p:nvSpPr>
        <p:spPr bwMode="auto">
          <a:xfrm flipH="1">
            <a:off x="2431526" y="759889"/>
            <a:ext cx="4787064" cy="1378656"/>
          </a:xfrm>
          <a:prstGeom prst="uturnArrow">
            <a:avLst>
              <a:gd name="adj1" fmla="val 29528"/>
              <a:gd name="adj2" fmla="val 14764"/>
              <a:gd name="adj3" fmla="val 21063"/>
              <a:gd name="adj4" fmla="val 35827"/>
              <a:gd name="adj5" fmla="val 75000"/>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advTm="6016"/>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a:t>
            </a:r>
            <a:endParaRPr lang="en-US" dirty="0"/>
          </a:p>
        </p:txBody>
      </p:sp>
      <p:sp>
        <p:nvSpPr>
          <p:cNvPr id="3" name="Content Placeholder 2"/>
          <p:cNvSpPr>
            <a:spLocks noGrp="1"/>
          </p:cNvSpPr>
          <p:nvPr>
            <p:ph idx="1"/>
          </p:nvPr>
        </p:nvSpPr>
        <p:spPr>
          <a:xfrm>
            <a:off x="304800" y="2701624"/>
            <a:ext cx="8415338" cy="4204855"/>
          </a:xfrm>
        </p:spPr>
        <p:txBody>
          <a:bodyPr/>
          <a:lstStyle/>
          <a:p>
            <a:r>
              <a:rPr lang="en-US" i="1" dirty="0" smtClean="0"/>
              <a:t>Any</a:t>
            </a:r>
            <a:r>
              <a:rPr lang="en-US" dirty="0" smtClean="0"/>
              <a:t> 2D operator can be applied to the Closest Point Method by taking its </a:t>
            </a:r>
            <a:r>
              <a:rPr lang="en-US" i="1" dirty="0" smtClean="0"/>
              <a:t>inverse Abel transform</a:t>
            </a:r>
            <a:endParaRPr lang="en-US" i="1" dirty="0"/>
          </a:p>
        </p:txBody>
      </p:sp>
    </p:spTree>
  </p:cSld>
  <p:clrMapOvr>
    <a:masterClrMapping/>
  </p:clrMapOvr>
  <p:transition advTm="21733"/>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a:xfrm>
            <a:off x="304800" y="1657684"/>
            <a:ext cx="8415338" cy="4971716"/>
          </a:xfrm>
        </p:spPr>
        <p:txBody>
          <a:bodyPr/>
          <a:lstStyle/>
          <a:p>
            <a:r>
              <a:rPr lang="en-US" dirty="0" smtClean="0">
                <a:solidFill>
                  <a:schemeClr val="accent3">
                    <a:lumMod val="50000"/>
                  </a:schemeClr>
                </a:solidFill>
              </a:rPr>
              <a:t>Previous Works</a:t>
            </a:r>
          </a:p>
          <a:p>
            <a:r>
              <a:rPr lang="en-US" dirty="0" smtClean="0">
                <a:solidFill>
                  <a:srgbClr val="5A5655"/>
                </a:solidFill>
              </a:rPr>
              <a:t>The Closest Point Method</a:t>
            </a:r>
          </a:p>
          <a:p>
            <a:r>
              <a:rPr lang="en-US" dirty="0" smtClean="0">
                <a:solidFill>
                  <a:schemeClr val="accent3">
                    <a:lumMod val="50000"/>
                  </a:schemeClr>
                </a:solidFill>
              </a:rPr>
              <a:t>3D </a:t>
            </a:r>
            <a:r>
              <a:rPr lang="en-US" dirty="0" err="1" smtClean="0">
                <a:solidFill>
                  <a:schemeClr val="accent3">
                    <a:lumMod val="50000"/>
                  </a:schemeClr>
                </a:solidFill>
              </a:rPr>
              <a:t>iWave</a:t>
            </a:r>
            <a:endParaRPr lang="en-US" dirty="0" smtClean="0">
              <a:solidFill>
                <a:schemeClr val="accent3">
                  <a:lumMod val="50000"/>
                </a:schemeClr>
              </a:solidFill>
            </a:endParaRPr>
          </a:p>
          <a:p>
            <a:r>
              <a:rPr lang="en-US" dirty="0" smtClean="0">
                <a:solidFill>
                  <a:schemeClr val="tx1"/>
                </a:solidFill>
              </a:rPr>
              <a:t>Additional Extensions</a:t>
            </a:r>
          </a:p>
          <a:p>
            <a:r>
              <a:rPr lang="en-US" dirty="0" smtClean="0">
                <a:solidFill>
                  <a:schemeClr val="accent3">
                    <a:lumMod val="50000"/>
                  </a:schemeClr>
                </a:solidFill>
              </a:rPr>
              <a:t>Results</a:t>
            </a:r>
          </a:p>
          <a:p>
            <a:endParaRPr lang="en-US" dirty="0"/>
          </a:p>
        </p:txBody>
      </p:sp>
    </p:spTree>
  </p:cSld>
  <p:clrMapOvr>
    <a:masterClrMapping/>
  </p:clrMapOvr>
  <p:transition advTm="9399"/>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ouring_original.mov">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6" name="Title 5"/>
          <p:cNvSpPr>
            <a:spLocks noGrp="1"/>
          </p:cNvSpPr>
          <p:nvPr>
            <p:ph type="title"/>
          </p:nvPr>
        </p:nvSpPr>
        <p:spPr>
          <a:xfrm>
            <a:off x="304800" y="127000"/>
            <a:ext cx="8402638" cy="738188"/>
          </a:xfrm>
        </p:spPr>
        <p:txBody>
          <a:bodyPr/>
          <a:lstStyle/>
          <a:p>
            <a:r>
              <a:rPr lang="en-US" smtClean="0"/>
              <a:t>Turbulence Seeding</a:t>
            </a:r>
            <a:endParaRPr lang="en-US" dirty="0"/>
          </a:p>
        </p:txBody>
      </p:sp>
    </p:spTree>
  </p:cSld>
  <p:clrMapOvr>
    <a:masterClrMapping/>
  </p:clrMapOvr>
  <p:transition advTm="111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racing_stripes.mov">
            <a:hlinkClick r:id="" action="ppaction://media"/>
          </p:cNvPr>
          <p:cNvPicPr/>
          <p:nvPr>
            <a:videoFile r:link="rId1"/>
          </p:nvPr>
        </p:nvPicPr>
        <p:blipFill>
          <a:blip r:embed="rId3"/>
          <a:stretch>
            <a:fillRect/>
          </a:stretch>
        </p:blipFill>
        <p:spPr>
          <a:xfrm>
            <a:off x="1143000" y="0"/>
            <a:ext cx="6858000" cy="6858000"/>
          </a:xfrm>
          <a:prstGeom prst="rect">
            <a:avLst/>
          </a:prstGeom>
        </p:spPr>
      </p:pic>
    </p:spTree>
  </p:cSld>
  <p:clrMapOvr>
    <a:masterClrMapping/>
  </p:clrMapOvr>
  <p:transition advTm="8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frozen_core_side-by-side.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4" name="Title 5"/>
          <p:cNvSpPr txBox="1">
            <a:spLocks/>
          </p:cNvSpPr>
          <p:nvPr/>
        </p:nvSpPr>
        <p:spPr bwMode="auto">
          <a:xfrm>
            <a:off x="304800" y="127000"/>
            <a:ext cx="8402638" cy="738188"/>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700" b="0" i="0" u="none" strike="noStrike" kern="0" cap="none" spc="0" normalizeH="0" baseline="0" noProof="0" smtClean="0">
                <a:ln>
                  <a:noFill/>
                </a:ln>
                <a:solidFill>
                  <a:schemeClr val="tx2"/>
                </a:solidFill>
                <a:effectLst/>
                <a:uLnTx/>
                <a:uFillTx/>
                <a:latin typeface="Cochin"/>
                <a:ea typeface="ＭＳ Ｐゴシック" charset="-128"/>
                <a:cs typeface="Cochin"/>
              </a:rPr>
              <a:t>Extension Field</a:t>
            </a:r>
            <a:endParaRPr kumimoji="0" lang="en-US" sz="37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spTree>
  </p:cSld>
  <p:clrMapOvr>
    <a:masterClrMapping/>
  </p:clrMapOvr>
  <p:transition advTm="25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dvection.png"/>
          <p:cNvPicPr>
            <a:picLocks noChangeAspect="1"/>
          </p:cNvPicPr>
          <p:nvPr/>
        </p:nvPicPr>
        <p:blipFill>
          <a:blip r:embed="rId3"/>
          <a:srcRect l="6522" t="39855" r="2053" b="27488"/>
          <a:stretch>
            <a:fillRect/>
          </a:stretch>
        </p:blipFill>
        <p:spPr>
          <a:xfrm>
            <a:off x="430695" y="2562087"/>
            <a:ext cx="8359913" cy="1866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5"/>
          <p:cNvSpPr txBox="1">
            <a:spLocks/>
          </p:cNvSpPr>
          <p:nvPr/>
        </p:nvSpPr>
        <p:spPr bwMode="auto">
          <a:xfrm>
            <a:off x="304800" y="127000"/>
            <a:ext cx="8402638" cy="738188"/>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700" kern="0" dirty="0" smtClean="0">
                <a:solidFill>
                  <a:schemeClr val="tx2"/>
                </a:solidFill>
                <a:latin typeface="Cochin"/>
                <a:ea typeface="ＭＳ Ｐゴシック" charset="-128"/>
                <a:cs typeface="Cochin"/>
              </a:rPr>
              <a:t>Advection</a:t>
            </a:r>
            <a:endParaRPr kumimoji="0" lang="en-US" sz="37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spTree>
  </p:cSld>
  <p:clrMapOvr>
    <a:masterClrMapping/>
  </p:clrMapOvr>
  <p:transition advTm="13933"/>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narain08.mov">
            <a:hlinkClick r:id="" action="ppaction://media"/>
          </p:cNvPr>
          <p:cNvPicPr/>
          <p:nvPr>
            <a:videoFile r:link="rId1"/>
          </p:nvPr>
        </p:nvPicPr>
        <p:blipFill>
          <a:blip r:embed="rId4"/>
          <a:stretch>
            <a:fillRect/>
          </a:stretch>
        </p:blipFill>
        <p:spPr>
          <a:xfrm>
            <a:off x="0" y="2290"/>
            <a:ext cx="9144000" cy="6853419"/>
          </a:xfrm>
          <a:prstGeom prst="rect">
            <a:avLst/>
          </a:prstGeom>
        </p:spPr>
      </p:pic>
      <p:sp>
        <p:nvSpPr>
          <p:cNvPr id="4" name="Text Placeholder 3"/>
          <p:cNvSpPr>
            <a:spLocks noGrp="1"/>
          </p:cNvSpPr>
          <p:nvPr>
            <p:ph type="body" sz="half" idx="1"/>
          </p:nvPr>
        </p:nvSpPr>
        <p:spPr>
          <a:xfrm>
            <a:off x="0" y="6233445"/>
            <a:ext cx="2729831" cy="624555"/>
          </a:xfrm>
        </p:spPr>
        <p:txBody>
          <a:bodyPr/>
          <a:lstStyle/>
          <a:p>
            <a:pPr>
              <a:buNone/>
            </a:pPr>
            <a:r>
              <a:rPr lang="en-US" sz="2000" dirty="0" smtClean="0"/>
              <a:t>[</a:t>
            </a:r>
            <a:r>
              <a:rPr lang="en-US" sz="2000" dirty="0" err="1" smtClean="0"/>
              <a:t>Narain</a:t>
            </a:r>
            <a:r>
              <a:rPr lang="en-US" sz="2000" dirty="0" smtClean="0"/>
              <a:t> et al. 2008]</a:t>
            </a:r>
            <a:endParaRPr lang="en-US" sz="2000" dirty="0"/>
          </a:p>
        </p:txBody>
      </p:sp>
    </p:spTree>
  </p:cSld>
  <p:clrMapOvr>
    <a:masterClrMapping/>
  </p:clrMapOvr>
  <p:transition advTm="43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US" dirty="0"/>
          </a:p>
        </p:txBody>
      </p:sp>
      <p:sp>
        <p:nvSpPr>
          <p:cNvPr id="6" name="Content Placeholder 5"/>
          <p:cNvSpPr>
            <a:spLocks noGrp="1"/>
          </p:cNvSpPr>
          <p:nvPr>
            <p:ph idx="1"/>
          </p:nvPr>
        </p:nvSpPr>
        <p:spPr>
          <a:xfrm>
            <a:off x="304800" y="1657684"/>
            <a:ext cx="8415338" cy="4971716"/>
          </a:xfrm>
        </p:spPr>
        <p:txBody>
          <a:bodyPr/>
          <a:lstStyle/>
          <a:p>
            <a:r>
              <a:rPr lang="en-US" dirty="0" smtClean="0">
                <a:solidFill>
                  <a:schemeClr val="accent3">
                    <a:lumMod val="50000"/>
                  </a:schemeClr>
                </a:solidFill>
              </a:rPr>
              <a:t>Previous Works</a:t>
            </a:r>
          </a:p>
          <a:p>
            <a:r>
              <a:rPr lang="en-US" dirty="0" smtClean="0">
                <a:solidFill>
                  <a:srgbClr val="5A5655"/>
                </a:solidFill>
              </a:rPr>
              <a:t>The Closest Point Method</a:t>
            </a:r>
          </a:p>
          <a:p>
            <a:r>
              <a:rPr lang="en-US" dirty="0" smtClean="0">
                <a:solidFill>
                  <a:schemeClr val="accent3">
                    <a:lumMod val="50000"/>
                  </a:schemeClr>
                </a:solidFill>
              </a:rPr>
              <a:t>3D </a:t>
            </a:r>
            <a:r>
              <a:rPr lang="en-US" dirty="0" err="1" smtClean="0">
                <a:solidFill>
                  <a:schemeClr val="accent3">
                    <a:lumMod val="50000"/>
                  </a:schemeClr>
                </a:solidFill>
              </a:rPr>
              <a:t>iWave</a:t>
            </a:r>
            <a:endParaRPr lang="en-US" dirty="0" smtClean="0">
              <a:solidFill>
                <a:schemeClr val="accent3">
                  <a:lumMod val="50000"/>
                </a:schemeClr>
              </a:solidFill>
            </a:endParaRPr>
          </a:p>
          <a:p>
            <a:r>
              <a:rPr lang="en-US" dirty="0" smtClean="0">
                <a:solidFill>
                  <a:schemeClr val="accent3">
                    <a:lumMod val="50000"/>
                  </a:schemeClr>
                </a:solidFill>
              </a:rPr>
              <a:t>Additional Extensions</a:t>
            </a:r>
          </a:p>
          <a:p>
            <a:r>
              <a:rPr lang="en-US" dirty="0" smtClean="0">
                <a:solidFill>
                  <a:schemeClr val="tx1"/>
                </a:solidFill>
              </a:rPr>
              <a:t>Results</a:t>
            </a:r>
          </a:p>
          <a:p>
            <a:endParaRPr lang="en-US" dirty="0"/>
          </a:p>
        </p:txBody>
      </p:sp>
    </p:spTree>
  </p:cSld>
  <p:clrMapOvr>
    <a:masterClrMapping/>
  </p:clrMapOvr>
  <p:transition advTm="8333"/>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addle_original.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3" name="TextBox 2"/>
          <p:cNvSpPr txBox="1"/>
          <p:nvPr/>
        </p:nvSpPr>
        <p:spPr>
          <a:xfrm>
            <a:off x="0" y="6008563"/>
            <a:ext cx="4112749" cy="369332"/>
          </a:xfrm>
          <a:prstGeom prst="rect">
            <a:avLst/>
          </a:prstGeom>
          <a:noFill/>
        </p:spPr>
        <p:txBody>
          <a:bodyPr wrap="none" rtlCol="0">
            <a:spAutoFit/>
          </a:bodyPr>
          <a:lstStyle/>
          <a:p>
            <a:r>
              <a:rPr lang="en-US" dirty="0" smtClean="0">
                <a:latin typeface="Cochin"/>
                <a:cs typeface="Cochin"/>
              </a:rPr>
              <a:t>100</a:t>
            </a:r>
            <a:r>
              <a:rPr lang="en-US" baseline="30000" dirty="0" smtClean="0">
                <a:latin typeface="Cochin"/>
                <a:cs typeface="Cochin"/>
              </a:rPr>
              <a:t>3 </a:t>
            </a:r>
            <a:r>
              <a:rPr lang="en-US" dirty="0" smtClean="0">
                <a:latin typeface="Cochin"/>
                <a:cs typeface="Cochin"/>
              </a:rPr>
              <a:t>Houdini simulation, 00:12 per frame</a:t>
            </a:r>
            <a:endParaRPr lang="en-US" dirty="0">
              <a:latin typeface="Cochin"/>
              <a:cs typeface="Cochin"/>
            </a:endParaRPr>
          </a:p>
        </p:txBody>
      </p:sp>
    </p:spTree>
  </p:cSld>
  <p:clrMapOvr>
    <a:masterClrMapping/>
  </p:clrMapOvr>
  <p:transition advTm="11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addle_houdini_200.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3" name="TextBox 2"/>
          <p:cNvSpPr txBox="1"/>
          <p:nvPr/>
        </p:nvSpPr>
        <p:spPr>
          <a:xfrm>
            <a:off x="0" y="6008563"/>
            <a:ext cx="4112749" cy="369332"/>
          </a:xfrm>
          <a:prstGeom prst="rect">
            <a:avLst/>
          </a:prstGeom>
          <a:noFill/>
        </p:spPr>
        <p:txBody>
          <a:bodyPr wrap="none" rtlCol="0">
            <a:spAutoFit/>
          </a:bodyPr>
          <a:lstStyle/>
          <a:p>
            <a:r>
              <a:rPr lang="en-US" dirty="0" smtClean="0">
                <a:latin typeface="Cochin"/>
                <a:cs typeface="Cochin"/>
              </a:rPr>
              <a:t>200</a:t>
            </a:r>
            <a:r>
              <a:rPr lang="en-US" baseline="30000" dirty="0" smtClean="0">
                <a:latin typeface="Cochin"/>
                <a:cs typeface="Cochin"/>
              </a:rPr>
              <a:t>3 </a:t>
            </a:r>
            <a:r>
              <a:rPr lang="en-US" dirty="0" smtClean="0">
                <a:latin typeface="Cochin"/>
                <a:cs typeface="Cochin"/>
              </a:rPr>
              <a:t>Houdini simulation, 03:44 per frame</a:t>
            </a:r>
            <a:endParaRPr lang="en-US" dirty="0">
              <a:latin typeface="Cochin"/>
              <a:cs typeface="Cochin"/>
            </a:endParaRPr>
          </a:p>
        </p:txBody>
      </p:sp>
    </p:spTree>
  </p:cSld>
  <p:clrMapOvr>
    <a:masterClrMapping/>
  </p:clrMapOvr>
  <p:transition advTm="139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addle_400.mov">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3" name="TextBox 2"/>
          <p:cNvSpPr txBox="1"/>
          <p:nvPr/>
        </p:nvSpPr>
        <p:spPr>
          <a:xfrm>
            <a:off x="0" y="6008563"/>
            <a:ext cx="2702360" cy="369332"/>
          </a:xfrm>
          <a:prstGeom prst="rect">
            <a:avLst/>
          </a:prstGeom>
          <a:noFill/>
        </p:spPr>
        <p:txBody>
          <a:bodyPr wrap="none" rtlCol="0">
            <a:spAutoFit/>
          </a:bodyPr>
          <a:lstStyle/>
          <a:p>
            <a:r>
              <a:rPr lang="en-US" dirty="0" smtClean="0">
                <a:latin typeface="Cochin"/>
                <a:cs typeface="Cochin"/>
              </a:rPr>
              <a:t>4x up-res, 00:58 per frame</a:t>
            </a:r>
            <a:endParaRPr lang="en-US" dirty="0">
              <a:latin typeface="Cochin"/>
              <a:cs typeface="Cochin"/>
            </a:endParaRPr>
          </a:p>
        </p:txBody>
      </p:sp>
    </p:spTree>
  </p:cSld>
  <p:clrMapOvr>
    <a:masterClrMapping/>
  </p:clrMapOvr>
  <p:transition advTm="13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addle_800.mov">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3" name="TextBox 2"/>
          <p:cNvSpPr txBox="1"/>
          <p:nvPr/>
        </p:nvSpPr>
        <p:spPr>
          <a:xfrm>
            <a:off x="0" y="6008563"/>
            <a:ext cx="2702360" cy="369332"/>
          </a:xfrm>
          <a:prstGeom prst="rect">
            <a:avLst/>
          </a:prstGeom>
          <a:noFill/>
        </p:spPr>
        <p:txBody>
          <a:bodyPr wrap="none" rtlCol="0">
            <a:spAutoFit/>
          </a:bodyPr>
          <a:lstStyle/>
          <a:p>
            <a:r>
              <a:rPr lang="en-US" dirty="0" smtClean="0">
                <a:latin typeface="Cochin"/>
                <a:cs typeface="Cochin"/>
              </a:rPr>
              <a:t>8x up-res, 05:29 per frame</a:t>
            </a:r>
            <a:endParaRPr lang="en-US" dirty="0">
              <a:latin typeface="Cochin"/>
              <a:cs typeface="Cochin"/>
            </a:endParaRPr>
          </a:p>
        </p:txBody>
      </p:sp>
    </p:spTree>
  </p:cSld>
  <p:clrMapOvr>
    <a:masterClrMapping/>
  </p:clrMapOvr>
  <p:transition advTm="133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8x_brute_force_2x.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advTm="160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091058"/>
          <a:ext cx="8415339" cy="5118738"/>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Houdini, Direct</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Our Algorithm</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100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53123">
                <a:tc>
                  <a:txBody>
                    <a:bodyPr/>
                    <a:lstStyle/>
                    <a:p>
                      <a:pPr algn="ctr"/>
                      <a:r>
                        <a:rPr lang="en-US" sz="2400" dirty="0" smtClean="0">
                          <a:latin typeface="Cochin"/>
                          <a:cs typeface="Cochin"/>
                        </a:rPr>
                        <a:t>200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03:44</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D6D6D"/>
                    </a:solidFill>
                  </a:tcPr>
                </a:tc>
              </a:tr>
              <a:tr h="853123">
                <a:tc>
                  <a:txBody>
                    <a:bodyPr/>
                    <a:lstStyle/>
                    <a:p>
                      <a:pPr algn="ctr"/>
                      <a:r>
                        <a:rPr lang="en-US" sz="2400" dirty="0" smtClean="0">
                          <a:latin typeface="Cochin"/>
                          <a:cs typeface="Cochin"/>
                        </a:rPr>
                        <a:t>400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38:00</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00:58</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53123">
                <a:tc>
                  <a:txBody>
                    <a:bodyPr/>
                    <a:lstStyle/>
                    <a:p>
                      <a:pPr algn="ctr"/>
                      <a:r>
                        <a:rPr lang="en-US" sz="2400" dirty="0" smtClean="0">
                          <a:latin typeface="Cochin"/>
                          <a:cs typeface="Cochin"/>
                        </a:rPr>
                        <a:t>800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05:29</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53123">
                <a:tc>
                  <a:txBody>
                    <a:bodyPr/>
                    <a:lstStyle/>
                    <a:p>
                      <a:pPr algn="ctr"/>
                      <a:r>
                        <a:rPr lang="en-US" sz="2400" dirty="0" smtClean="0">
                          <a:latin typeface="Cochin"/>
                          <a:cs typeface="Cochin"/>
                        </a:rPr>
                        <a:t>1000</a:t>
                      </a:r>
                      <a:r>
                        <a:rPr lang="en-US" sz="2400" baseline="30000" dirty="0" smtClean="0">
                          <a:latin typeface="Cochin"/>
                          <a:cs typeface="Cochin"/>
                        </a:rPr>
                        <a:t>3</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N/A</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11:12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92549" y="6257768"/>
            <a:ext cx="3275256" cy="400110"/>
          </a:xfrm>
          <a:prstGeom prst="rect">
            <a:avLst/>
          </a:prstGeom>
          <a:noFill/>
        </p:spPr>
        <p:txBody>
          <a:bodyPr wrap="none" rtlCol="0">
            <a:spAutoFit/>
          </a:bodyPr>
          <a:lstStyle/>
          <a:p>
            <a:r>
              <a:rPr lang="en-US" sz="2000" dirty="0" smtClean="0">
                <a:latin typeface="Cochin"/>
                <a:cs typeface="Cochin"/>
              </a:rPr>
              <a:t>12-core, 2.66 </a:t>
            </a:r>
            <a:r>
              <a:rPr lang="en-US" sz="2000" dirty="0" err="1" smtClean="0">
                <a:latin typeface="Cochin"/>
                <a:cs typeface="Cochin"/>
              </a:rPr>
              <a:t>Ghz</a:t>
            </a:r>
            <a:r>
              <a:rPr lang="en-US" sz="2000" dirty="0" smtClean="0">
                <a:latin typeface="Cochin"/>
                <a:cs typeface="Cochin"/>
              </a:rPr>
              <a:t> Intel Xeon</a:t>
            </a:r>
            <a:endParaRPr lang="en-US" sz="2000" dirty="0">
              <a:latin typeface="Cochin"/>
              <a:cs typeface="Cochin"/>
            </a:endParaRPr>
          </a:p>
        </p:txBody>
      </p:sp>
    </p:spTree>
  </p:cSld>
  <p:clrMapOvr>
    <a:masterClrMapping/>
  </p:clrMapOvr>
  <p:transition advTm="16883"/>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damBreak_original.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3" name="TextBox 2"/>
          <p:cNvSpPr txBox="1"/>
          <p:nvPr/>
        </p:nvSpPr>
        <p:spPr>
          <a:xfrm>
            <a:off x="0" y="6008563"/>
            <a:ext cx="3741185" cy="369332"/>
          </a:xfrm>
          <a:prstGeom prst="rect">
            <a:avLst/>
          </a:prstGeom>
          <a:noFill/>
        </p:spPr>
        <p:txBody>
          <a:bodyPr wrap="none" rtlCol="0">
            <a:spAutoFit/>
          </a:bodyPr>
          <a:lstStyle/>
          <a:p>
            <a:r>
              <a:rPr lang="en-US" dirty="0" smtClean="0">
                <a:latin typeface="Cochin"/>
                <a:cs typeface="Cochin"/>
              </a:rPr>
              <a:t>100</a:t>
            </a:r>
            <a:r>
              <a:rPr lang="en-US" baseline="30000" dirty="0" smtClean="0">
                <a:latin typeface="Cochin"/>
                <a:cs typeface="Cochin"/>
              </a:rPr>
              <a:t>2</a:t>
            </a:r>
            <a:r>
              <a:rPr lang="en-US" dirty="0" smtClean="0">
                <a:latin typeface="Cochin"/>
                <a:cs typeface="Cochin"/>
              </a:rPr>
              <a:t> </a:t>
            </a:r>
            <a:r>
              <a:rPr lang="en-US" dirty="0" err="1" smtClean="0">
                <a:latin typeface="Cochin"/>
                <a:cs typeface="Cochin"/>
              </a:rPr>
              <a:t>x</a:t>
            </a:r>
            <a:r>
              <a:rPr lang="en-US" dirty="0" smtClean="0">
                <a:latin typeface="Cochin"/>
                <a:cs typeface="Cochin"/>
              </a:rPr>
              <a:t> 50 simulation, 00:18 per frame</a:t>
            </a:r>
            <a:endParaRPr lang="en-US" dirty="0">
              <a:latin typeface="Cochin"/>
              <a:cs typeface="Cochin"/>
            </a:endParaRPr>
          </a:p>
        </p:txBody>
      </p:sp>
    </p:spTree>
  </p:cSld>
  <p:clrMapOvr>
    <a:masterClrMapping/>
  </p:clrMapOvr>
  <p:transition advTm="14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damBreak_iwave_0.3.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3" name="TextBox 2"/>
          <p:cNvSpPr txBox="1"/>
          <p:nvPr/>
        </p:nvSpPr>
        <p:spPr>
          <a:xfrm>
            <a:off x="0" y="6008563"/>
            <a:ext cx="2702360" cy="369332"/>
          </a:xfrm>
          <a:prstGeom prst="rect">
            <a:avLst/>
          </a:prstGeom>
          <a:noFill/>
        </p:spPr>
        <p:txBody>
          <a:bodyPr wrap="none" rtlCol="0">
            <a:spAutoFit/>
          </a:bodyPr>
          <a:lstStyle/>
          <a:p>
            <a:r>
              <a:rPr lang="en-US" dirty="0" smtClean="0">
                <a:latin typeface="Cochin"/>
                <a:cs typeface="Cochin"/>
              </a:rPr>
              <a:t>8x up-res, 02:48 per frame</a:t>
            </a:r>
            <a:endParaRPr lang="en-US" dirty="0">
              <a:latin typeface="Cochin"/>
              <a:cs typeface="Cochin"/>
            </a:endParaRPr>
          </a:p>
        </p:txBody>
      </p:sp>
    </p:spTree>
  </p:cSld>
  <p:clrMapOvr>
    <a:masterClrMapping/>
  </p:clrMapOvr>
  <p:transition advTm="140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damBreak_split_screen.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advTm="157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avelberg screenshot.png"/>
          <p:cNvPicPr>
            <a:picLocks noChangeAspect="1"/>
          </p:cNvPicPr>
          <p:nvPr/>
        </p:nvPicPr>
        <p:blipFill>
          <a:blip r:embed="rId3"/>
          <a:srcRect l="6944" t="7716" r="10606" b="13290"/>
          <a:stretch>
            <a:fillRect/>
          </a:stretch>
        </p:blipFill>
        <p:spPr>
          <a:xfrm>
            <a:off x="4560456" y="2043548"/>
            <a:ext cx="4402442" cy="277090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falcon-waveturbulence.jpg"/>
          <p:cNvPicPr>
            <a:picLocks noChangeAspect="1"/>
          </p:cNvPicPr>
          <p:nvPr/>
        </p:nvPicPr>
        <p:blipFill>
          <a:blip r:embed="rId4"/>
          <a:stretch>
            <a:fillRect/>
          </a:stretch>
        </p:blipFill>
        <p:spPr>
          <a:xfrm>
            <a:off x="230908" y="2011794"/>
            <a:ext cx="3810000" cy="28575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Placeholder 3"/>
          <p:cNvSpPr>
            <a:spLocks noGrp="1"/>
          </p:cNvSpPr>
          <p:nvPr>
            <p:ph type="body" sz="half" idx="1"/>
          </p:nvPr>
        </p:nvSpPr>
        <p:spPr>
          <a:xfrm>
            <a:off x="131199" y="4858974"/>
            <a:ext cx="3756526" cy="624555"/>
          </a:xfrm>
        </p:spPr>
        <p:txBody>
          <a:bodyPr/>
          <a:lstStyle/>
          <a:p>
            <a:pPr>
              <a:buNone/>
            </a:pPr>
            <a:r>
              <a:rPr lang="en-US" sz="2000" dirty="0" smtClean="0"/>
              <a:t>[Falcon 2010]</a:t>
            </a:r>
            <a:endParaRPr lang="en-US" sz="2000" dirty="0"/>
          </a:p>
        </p:txBody>
      </p:sp>
      <p:sp>
        <p:nvSpPr>
          <p:cNvPr id="9" name="Text Placeholder 3"/>
          <p:cNvSpPr txBox="1">
            <a:spLocks/>
          </p:cNvSpPr>
          <p:nvPr/>
        </p:nvSpPr>
        <p:spPr bwMode="auto">
          <a:xfrm>
            <a:off x="4484481" y="4818201"/>
            <a:ext cx="4772526" cy="6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10000"/>
              </a:lnSpc>
              <a:spcBef>
                <a:spcPts val="600"/>
              </a:spcBef>
              <a:spcAft>
                <a:spcPts val="600"/>
              </a:spcAft>
              <a:buClr>
                <a:schemeClr val="accent2"/>
              </a:buClr>
              <a:buSzPct val="110000"/>
              <a:buFontTx/>
              <a:buNone/>
              <a:tabLst/>
              <a:defRPr/>
            </a:pPr>
            <a:r>
              <a:rPr kumimoji="0" lang="en-US" sz="2000" b="0" i="0" u="none" strike="noStrike" kern="0" cap="none" spc="0" normalizeH="0" baseline="0" noProof="0" smtClean="0">
                <a:ln>
                  <a:noFill/>
                </a:ln>
                <a:solidFill>
                  <a:schemeClr val="tx2"/>
                </a:solidFill>
                <a:effectLst/>
                <a:uLnTx/>
                <a:uFillTx/>
                <a:latin typeface="Cochin"/>
                <a:ea typeface="ＭＳ Ｐゴシック" charset="-128"/>
                <a:cs typeface="Cochin"/>
              </a:rPr>
              <a:t>[Savelsberg and van de Water 2008]</a:t>
            </a:r>
            <a:endParaRPr kumimoji="0" lang="en-US" sz="2000" b="0" i="0" u="none" strike="noStrike" kern="0" cap="none" spc="0" normalizeH="0" baseline="0" noProof="0" dirty="0">
              <a:ln>
                <a:noFill/>
              </a:ln>
              <a:solidFill>
                <a:schemeClr val="tx2"/>
              </a:solidFill>
              <a:effectLst/>
              <a:uLnTx/>
              <a:uFillTx/>
              <a:latin typeface="Cochin"/>
              <a:ea typeface="ＭＳ Ｐゴシック" charset="-128"/>
              <a:cs typeface="Cochin"/>
            </a:endParaRPr>
          </a:p>
        </p:txBody>
      </p:sp>
    </p:spTree>
  </p:cSld>
  <p:clrMapOvr>
    <a:masterClrMapping/>
  </p:clrMapOvr>
  <p:transition advTm="151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ouring_original.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3" name="TextBox 2"/>
          <p:cNvSpPr txBox="1"/>
          <p:nvPr/>
        </p:nvSpPr>
        <p:spPr>
          <a:xfrm>
            <a:off x="0" y="6008563"/>
            <a:ext cx="3275134" cy="369332"/>
          </a:xfrm>
          <a:prstGeom prst="rect">
            <a:avLst/>
          </a:prstGeom>
          <a:noFill/>
        </p:spPr>
        <p:txBody>
          <a:bodyPr wrap="none" rtlCol="0">
            <a:spAutoFit/>
          </a:bodyPr>
          <a:lstStyle/>
          <a:p>
            <a:r>
              <a:rPr lang="en-US" dirty="0" smtClean="0">
                <a:latin typeface="Cochin"/>
                <a:cs typeface="Cochin"/>
              </a:rPr>
              <a:t>100</a:t>
            </a:r>
            <a:r>
              <a:rPr lang="en-US" baseline="30000" dirty="0" smtClean="0">
                <a:latin typeface="Cochin"/>
                <a:cs typeface="Cochin"/>
              </a:rPr>
              <a:t>3</a:t>
            </a:r>
            <a:r>
              <a:rPr lang="en-US" dirty="0" smtClean="0">
                <a:latin typeface="Cochin"/>
                <a:cs typeface="Cochin"/>
              </a:rPr>
              <a:t> simulation, 01:52 per frame</a:t>
            </a:r>
            <a:endParaRPr lang="en-US" dirty="0">
              <a:latin typeface="Cochin"/>
              <a:cs typeface="Cochin"/>
            </a:endParaRPr>
          </a:p>
        </p:txBody>
      </p:sp>
    </p:spTree>
  </p:cSld>
  <p:clrMapOvr>
    <a:masterClrMapping/>
  </p:clrMapOvr>
  <p:transition advTm="11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ouring_iwave_0.3.mov">
            <a:hlinkClick r:id="" action="ppaction://media"/>
          </p:cNvPr>
          <p:cNvPicPr/>
          <p:nvPr>
            <a:videoFile r:link="rId1"/>
          </p:nvPr>
        </p:nvPicPr>
        <p:blipFill>
          <a:blip r:embed="rId4"/>
          <a:stretch>
            <a:fillRect/>
          </a:stretch>
        </p:blipFill>
        <p:spPr>
          <a:xfrm>
            <a:off x="0" y="857250"/>
            <a:ext cx="9144000" cy="5143500"/>
          </a:xfrm>
          <a:prstGeom prst="rect">
            <a:avLst/>
          </a:prstGeom>
        </p:spPr>
      </p:pic>
      <p:sp>
        <p:nvSpPr>
          <p:cNvPr id="3" name="TextBox 2"/>
          <p:cNvSpPr txBox="1"/>
          <p:nvPr/>
        </p:nvSpPr>
        <p:spPr>
          <a:xfrm>
            <a:off x="0" y="6008563"/>
            <a:ext cx="2625494" cy="369332"/>
          </a:xfrm>
          <a:prstGeom prst="rect">
            <a:avLst/>
          </a:prstGeom>
          <a:noFill/>
        </p:spPr>
        <p:txBody>
          <a:bodyPr wrap="none" rtlCol="0">
            <a:spAutoFit/>
          </a:bodyPr>
          <a:lstStyle/>
          <a:p>
            <a:r>
              <a:rPr lang="en-US" dirty="0" smtClean="0">
                <a:latin typeface="Cochin"/>
                <a:cs typeface="Cochin"/>
              </a:rPr>
              <a:t>8x </a:t>
            </a:r>
            <a:r>
              <a:rPr lang="en-US" dirty="0" err="1" smtClean="0">
                <a:latin typeface="Cochin"/>
                <a:cs typeface="Cochin"/>
              </a:rPr>
              <a:t>upres</a:t>
            </a:r>
            <a:r>
              <a:rPr lang="en-US" dirty="0" smtClean="0">
                <a:latin typeface="Cochin"/>
                <a:cs typeface="Cochin"/>
              </a:rPr>
              <a:t>, 03:15 per frame</a:t>
            </a:r>
            <a:endParaRPr lang="en-US" dirty="0">
              <a:latin typeface="Cochin"/>
              <a:cs typeface="Cochin"/>
            </a:endParaRPr>
          </a:p>
        </p:txBody>
      </p:sp>
    </p:spTree>
  </p:cSld>
  <p:clrMapOvr>
    <a:masterClrMapping/>
  </p:clrMapOvr>
  <p:transition advTm="98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ouring_side_by_side.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advTm="103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4265615"/>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Dam</a:t>
                      </a:r>
                      <a:r>
                        <a:rPr lang="en-US" sz="2400" baseline="0" dirty="0" smtClean="0">
                          <a:latin typeface="Cochin"/>
                          <a:cs typeface="Cochin"/>
                        </a:rPr>
                        <a:t> Break</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Pouring</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Original Simulation</a:t>
                      </a:r>
                      <a:endParaRPr lang="en-US" sz="2400" baseline="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2400" dirty="0" smtClean="0">
                          <a:latin typeface="Cochin"/>
                          <a:cs typeface="Cochin"/>
                        </a:rPr>
                        <a:t>01:52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r>
              <a:tr h="853123">
                <a:tc>
                  <a:txBody>
                    <a:bodyPr/>
                    <a:lstStyle/>
                    <a:p>
                      <a:pPr algn="ctr"/>
                      <a:r>
                        <a:rPr lang="en-US" sz="2400" dirty="0" smtClean="0">
                          <a:latin typeface="Cochin"/>
                          <a:cs typeface="Cochin"/>
                        </a:rPr>
                        <a:t>2x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00:06</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00:07</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4x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00:21</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00:34</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8x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02:48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03:15</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392549" y="5645883"/>
            <a:ext cx="3275256" cy="400110"/>
          </a:xfrm>
          <a:prstGeom prst="rect">
            <a:avLst/>
          </a:prstGeom>
          <a:noFill/>
        </p:spPr>
        <p:txBody>
          <a:bodyPr wrap="none" rtlCol="0">
            <a:spAutoFit/>
          </a:bodyPr>
          <a:lstStyle/>
          <a:p>
            <a:r>
              <a:rPr lang="en-US" sz="2000" dirty="0" smtClean="0">
                <a:latin typeface="Cochin"/>
                <a:cs typeface="Cochin"/>
              </a:rPr>
              <a:t>12-core, 2.66 </a:t>
            </a:r>
            <a:r>
              <a:rPr lang="en-US" sz="2000" dirty="0" err="1" smtClean="0">
                <a:latin typeface="Cochin"/>
                <a:cs typeface="Cochin"/>
              </a:rPr>
              <a:t>Ghz</a:t>
            </a:r>
            <a:r>
              <a:rPr lang="en-US" sz="2000" dirty="0" smtClean="0">
                <a:latin typeface="Cochin"/>
                <a:cs typeface="Cochin"/>
              </a:rPr>
              <a:t> Intel Xeon</a:t>
            </a:r>
            <a:endParaRPr lang="en-US" sz="2000" dirty="0">
              <a:latin typeface="Cochin"/>
              <a:cs typeface="Cochin"/>
            </a:endParaRPr>
          </a:p>
        </p:txBody>
      </p:sp>
    </p:spTree>
  </p:cSld>
  <p:clrMapOvr>
    <a:masterClrMapping/>
  </p:clrMapOvr>
  <p:transition advTm="11133"/>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Per Frame</a:t>
            </a:r>
            <a:endParaRPr lang="en-US" dirty="0"/>
          </a:p>
        </p:txBody>
      </p:sp>
      <p:graphicFrame>
        <p:nvGraphicFramePr>
          <p:cNvPr id="6" name="Content Placeholder 5"/>
          <p:cNvGraphicFramePr>
            <a:graphicFrameLocks noGrp="1"/>
          </p:cNvGraphicFramePr>
          <p:nvPr>
            <p:ph idx="1"/>
          </p:nvPr>
        </p:nvGraphicFramePr>
        <p:xfrm>
          <a:off x="431800" y="1333503"/>
          <a:ext cx="8415339" cy="4265615"/>
        </p:xfrm>
        <a:graphic>
          <a:graphicData uri="http://schemas.openxmlformats.org/drawingml/2006/table">
            <a:tbl>
              <a:tblPr firstRow="1" bandRow="1">
                <a:tableStyleId>{2D5ABB26-0587-4C30-8999-92F81FD0307C}</a:tableStyleId>
              </a:tblPr>
              <a:tblGrid>
                <a:gridCol w="2805113"/>
                <a:gridCol w="2805113"/>
                <a:gridCol w="2805113"/>
              </a:tblGrid>
              <a:tr h="853123">
                <a:tc>
                  <a:txBody>
                    <a:bodyPr/>
                    <a:lstStyle/>
                    <a:p>
                      <a:pPr algn="ctr"/>
                      <a:endParaRPr lang="en-US" sz="2400" dirty="0">
                        <a:latin typeface="Cochin"/>
                        <a:cs typeface="Cochin"/>
                      </a:endParaRPr>
                    </a:p>
                  </a:txBody>
                  <a:tcPr anchor="ctr">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Dam</a:t>
                      </a:r>
                      <a:r>
                        <a:rPr lang="en-US" sz="2400" baseline="0" dirty="0" smtClean="0">
                          <a:latin typeface="Cochin"/>
                          <a:cs typeface="Cochin"/>
                        </a:rPr>
                        <a:t> Break</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2400" dirty="0" smtClean="0">
                          <a:latin typeface="Cochin"/>
                          <a:cs typeface="Cochin"/>
                        </a:rPr>
                        <a:t>Pouring</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853123">
                <a:tc>
                  <a:txBody>
                    <a:bodyPr/>
                    <a:lstStyle/>
                    <a:p>
                      <a:pPr algn="ctr"/>
                      <a:r>
                        <a:rPr lang="en-US" sz="2400" baseline="0" dirty="0" smtClean="0">
                          <a:latin typeface="Cochin"/>
                          <a:cs typeface="Cochin"/>
                        </a:rPr>
                        <a:t>Original Simulation</a:t>
                      </a:r>
                      <a:endParaRPr lang="en-US" sz="2400" baseline="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00:18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latin typeface="Cochin"/>
                          <a:cs typeface="Cochin"/>
                        </a:rPr>
                        <a:t>01:52</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53123">
                <a:tc>
                  <a:txBody>
                    <a:bodyPr/>
                    <a:lstStyle/>
                    <a:p>
                      <a:pPr algn="ctr"/>
                      <a:r>
                        <a:rPr lang="en-US" sz="2400" dirty="0" smtClean="0">
                          <a:latin typeface="Cochin"/>
                          <a:cs typeface="Cochin"/>
                        </a:rPr>
                        <a:t>2x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00:06</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00:07</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4x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00:21</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5655"/>
                    </a:solidFill>
                  </a:tcPr>
                </a:tc>
                <a:tc>
                  <a:txBody>
                    <a:bodyPr/>
                    <a:lstStyle/>
                    <a:p>
                      <a:pPr algn="ctr"/>
                      <a:r>
                        <a:rPr lang="en-US" sz="2400" dirty="0" smtClean="0">
                          <a:latin typeface="Cochin"/>
                          <a:cs typeface="Cochin"/>
                        </a:rPr>
                        <a:t>00:34</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53123">
                <a:tc>
                  <a:txBody>
                    <a:bodyPr/>
                    <a:lstStyle/>
                    <a:p>
                      <a:pPr algn="ctr"/>
                      <a:r>
                        <a:rPr lang="en-US" sz="2400" dirty="0" smtClean="0">
                          <a:latin typeface="Cochin"/>
                          <a:cs typeface="Cochin"/>
                        </a:rPr>
                        <a:t>8x </a:t>
                      </a:r>
                      <a:r>
                        <a:rPr lang="en-US" sz="2400" dirty="0" err="1" smtClean="0">
                          <a:latin typeface="Cochin"/>
                          <a:cs typeface="Cochin"/>
                        </a:rPr>
                        <a:t>Upres</a:t>
                      </a:r>
                      <a:endParaRPr lang="en-US" sz="2400" baseline="300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02:48</a:t>
                      </a:r>
                      <a:endParaRPr lang="en-US" sz="2400" dirty="0">
                        <a:latin typeface="Cochin"/>
                        <a:cs typeface="Cochin"/>
                      </a:endParaRP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Cochin"/>
                          <a:cs typeface="Cochin"/>
                        </a:rPr>
                        <a:t>03:15</a:t>
                      </a:r>
                      <a:endParaRPr lang="en-US" sz="2400" dirty="0">
                        <a:latin typeface="Cochin"/>
                        <a:cs typeface="Cochin"/>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A5655"/>
                    </a:solidFill>
                  </a:tcPr>
                </a:tc>
              </a:tr>
            </a:tbl>
          </a:graphicData>
        </a:graphic>
      </p:graphicFrame>
      <p:sp>
        <p:nvSpPr>
          <p:cNvPr id="7" name="TextBox 6"/>
          <p:cNvSpPr txBox="1"/>
          <p:nvPr/>
        </p:nvSpPr>
        <p:spPr>
          <a:xfrm>
            <a:off x="392549" y="5645883"/>
            <a:ext cx="3275256" cy="400110"/>
          </a:xfrm>
          <a:prstGeom prst="rect">
            <a:avLst/>
          </a:prstGeom>
          <a:noFill/>
        </p:spPr>
        <p:txBody>
          <a:bodyPr wrap="none" rtlCol="0">
            <a:spAutoFit/>
          </a:bodyPr>
          <a:lstStyle/>
          <a:p>
            <a:r>
              <a:rPr lang="en-US" sz="2000" dirty="0" smtClean="0">
                <a:latin typeface="Cochin"/>
                <a:cs typeface="Cochin"/>
              </a:rPr>
              <a:t>12-core, 2.66 </a:t>
            </a:r>
            <a:r>
              <a:rPr lang="en-US" sz="2000" dirty="0" err="1" smtClean="0">
                <a:latin typeface="Cochin"/>
                <a:cs typeface="Cochin"/>
              </a:rPr>
              <a:t>Ghz</a:t>
            </a:r>
            <a:r>
              <a:rPr lang="en-US" sz="2000" dirty="0" smtClean="0">
                <a:latin typeface="Cochin"/>
                <a:cs typeface="Cochin"/>
              </a:rPr>
              <a:t> Intel Xeon</a:t>
            </a:r>
            <a:endParaRPr lang="en-US" sz="2000" dirty="0">
              <a:latin typeface="Cochin"/>
              <a:cs typeface="Cochin"/>
            </a:endParaRPr>
          </a:p>
        </p:txBody>
      </p:sp>
    </p:spTree>
  </p:cSld>
  <p:clrMapOvr>
    <a:masterClrMapping/>
  </p:clrMapOvr>
  <p:transition advTm="7883"/>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04800" y="1223819"/>
            <a:ext cx="8415338" cy="5405582"/>
          </a:xfrm>
        </p:spPr>
        <p:txBody>
          <a:bodyPr/>
          <a:lstStyle/>
          <a:p>
            <a:r>
              <a:rPr lang="en-US" dirty="0" smtClean="0"/>
              <a:t>Up-res liquids with a </a:t>
            </a:r>
            <a:r>
              <a:rPr lang="en-US" i="1" dirty="0" smtClean="0"/>
              <a:t>surface simulation</a:t>
            </a:r>
          </a:p>
          <a:p>
            <a:r>
              <a:rPr lang="en-US" dirty="0" smtClean="0"/>
              <a:t>The Closest Point Method (CPM) is simple, robust </a:t>
            </a:r>
            <a:r>
              <a:rPr lang="en-US" dirty="0" err="1" smtClean="0"/>
              <a:t>Eulerian</a:t>
            </a:r>
            <a:r>
              <a:rPr lang="en-US" dirty="0" smtClean="0"/>
              <a:t> method</a:t>
            </a:r>
          </a:p>
          <a:p>
            <a:r>
              <a:rPr lang="en-US" dirty="0" smtClean="0"/>
              <a:t>Adapt 2D stencils for CPM using the </a:t>
            </a:r>
            <a:r>
              <a:rPr lang="en-US" i="1" dirty="0" smtClean="0"/>
              <a:t>inverse Abel transform</a:t>
            </a:r>
            <a:endParaRPr lang="en-US" dirty="0" smtClean="0"/>
          </a:p>
          <a:p>
            <a:r>
              <a:rPr lang="en-US" dirty="0" smtClean="0"/>
              <a:t>More details in paper</a:t>
            </a:r>
          </a:p>
          <a:p>
            <a:pPr lvl="1"/>
            <a:r>
              <a:rPr lang="en-US" dirty="0" smtClean="0"/>
              <a:t>Turbulence seeding</a:t>
            </a:r>
          </a:p>
          <a:p>
            <a:pPr lvl="1"/>
            <a:r>
              <a:rPr lang="en-US" dirty="0" smtClean="0"/>
              <a:t>Frozen core extension</a:t>
            </a:r>
          </a:p>
        </p:txBody>
      </p:sp>
    </p:spTree>
  </p:cSld>
  <p:clrMapOvr>
    <a:masterClrMapping/>
  </p:clrMapOvr>
  <p:transition advTm="31833"/>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304800" y="2239818"/>
            <a:ext cx="8415338" cy="4389582"/>
          </a:xfrm>
        </p:spPr>
        <p:txBody>
          <a:bodyPr/>
          <a:lstStyle/>
          <a:p>
            <a:r>
              <a:rPr lang="en-US" dirty="0" smtClean="0"/>
              <a:t>Implicit CPM integrator?</a:t>
            </a:r>
          </a:p>
          <a:p>
            <a:r>
              <a:rPr lang="en-US" dirty="0" smtClean="0"/>
              <a:t>Up-res FLIP liquids?</a:t>
            </a:r>
          </a:p>
          <a:p>
            <a:r>
              <a:rPr lang="en-US" dirty="0" smtClean="0"/>
              <a:t>What other operators can we apply?</a:t>
            </a:r>
          </a:p>
        </p:txBody>
      </p:sp>
    </p:spTree>
  </p:cSld>
  <p:clrMapOvr>
    <a:masterClrMapping/>
  </p:clrMapOvr>
  <p:transition advTm="343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04800" y="2066636"/>
            <a:ext cx="8415338" cy="4562764"/>
          </a:xfrm>
        </p:spPr>
        <p:txBody>
          <a:bodyPr/>
          <a:lstStyle/>
          <a:p>
            <a:r>
              <a:rPr lang="en-US" dirty="0" smtClean="0"/>
              <a:t>NSERC Discovery, “Many-Core Physically Based Simulation”</a:t>
            </a:r>
          </a:p>
          <a:p>
            <a:r>
              <a:rPr lang="en-US" dirty="0" smtClean="0"/>
              <a:t>NSF CAREER, “Enabling Efficient Non-Linearities in Biomechanical Simulations”</a:t>
            </a:r>
          </a:p>
          <a:p>
            <a:r>
              <a:rPr lang="en-US" dirty="0" smtClean="0"/>
              <a:t>Side Effects Software, especially Jeff </a:t>
            </a:r>
            <a:r>
              <a:rPr lang="en-US" dirty="0" err="1" smtClean="0"/>
              <a:t>Lait</a:t>
            </a:r>
            <a:endParaRPr lang="en-US" dirty="0"/>
          </a:p>
        </p:txBody>
      </p:sp>
      <p:sp>
        <p:nvSpPr>
          <p:cNvPr id="2" name="Title 1"/>
          <p:cNvSpPr>
            <a:spLocks noGrp="1"/>
          </p:cNvSpPr>
          <p:nvPr>
            <p:ph type="title"/>
          </p:nvPr>
        </p:nvSpPr>
        <p:spPr/>
        <p:txBody>
          <a:bodyPr/>
          <a:lstStyle/>
          <a:p>
            <a:r>
              <a:rPr lang="en-US" dirty="0" smtClean="0"/>
              <a:t>Acknowledgements</a:t>
            </a:r>
            <a:endParaRPr lang="en-US" dirty="0"/>
          </a:p>
        </p:txBody>
      </p:sp>
    </p:spTree>
  </p:cSld>
  <p:clrMapOvr>
    <a:masterClrMapping/>
  </p:clrMapOvr>
  <p:transition advTm="10983"/>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ig13_teaser.png"/>
          <p:cNvPicPr>
            <a:picLocks noChangeAspect="1"/>
          </p:cNvPicPr>
          <p:nvPr/>
        </p:nvPicPr>
        <p:blipFill>
          <a:blip r:embed="rId3"/>
          <a:stretch>
            <a:fillRect/>
          </a:stretch>
        </p:blipFill>
        <p:spPr>
          <a:xfrm>
            <a:off x="0" y="2137660"/>
            <a:ext cx="9144000" cy="2044181"/>
          </a:xfrm>
          <a:prstGeom prst="rect">
            <a:avLst/>
          </a:prstGeom>
        </p:spPr>
      </p:pic>
      <p:sp>
        <p:nvSpPr>
          <p:cNvPr id="5" name="Subtitle 13"/>
          <p:cNvSpPr txBox="1">
            <a:spLocks/>
          </p:cNvSpPr>
          <p:nvPr/>
        </p:nvSpPr>
        <p:spPr bwMode="auto">
          <a:xfrm>
            <a:off x="0" y="4196216"/>
            <a:ext cx="8431213" cy="1228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ts val="600"/>
              </a:spcBef>
              <a:spcAft>
                <a:spcPts val="0"/>
              </a:spcAft>
              <a:buClr>
                <a:schemeClr val="accent2"/>
              </a:buClr>
              <a:buSzPct val="110000"/>
              <a:buFontTx/>
              <a:buNone/>
              <a:tabLst/>
              <a:defRPr/>
            </a:pPr>
            <a:r>
              <a:rPr kumimoji="0" lang="en-US" sz="3100" b="0" i="1" u="none" strike="noStrike" kern="0" cap="none" spc="0" normalizeH="0" baseline="0" noProof="0" dirty="0" smtClean="0">
                <a:ln>
                  <a:noFill/>
                </a:ln>
                <a:solidFill>
                  <a:schemeClr val="tx2"/>
                </a:solidFill>
                <a:effectLst/>
                <a:uLnTx/>
                <a:uFillTx/>
                <a:latin typeface="Cochin"/>
                <a:ea typeface="ＭＳ Ｐゴシック" charset="-128"/>
                <a:cs typeface="Cochin"/>
              </a:rPr>
              <a:t>Thank </a:t>
            </a:r>
            <a:r>
              <a:rPr lang="en-US" sz="3100" i="1" kern="0" noProof="0" dirty="0" smtClean="0">
                <a:solidFill>
                  <a:schemeClr val="tx2"/>
                </a:solidFill>
                <a:latin typeface="Cochin"/>
                <a:ea typeface="ＭＳ Ｐゴシック" charset="-128"/>
                <a:cs typeface="Cochin"/>
              </a:rPr>
              <a:t>You</a:t>
            </a:r>
          </a:p>
          <a:p>
            <a:pPr lvl="0" eaLnBrk="0" hangingPunct="0">
              <a:lnSpc>
                <a:spcPct val="110000"/>
              </a:lnSpc>
              <a:spcBef>
                <a:spcPts val="600"/>
              </a:spcBef>
              <a:spcAft>
                <a:spcPts val="0"/>
              </a:spcAft>
              <a:buClr>
                <a:schemeClr val="accent2"/>
              </a:buClr>
              <a:buSzPct val="110000"/>
              <a:defRPr/>
            </a:pPr>
            <a:r>
              <a:rPr lang="en-US" sz="2400" kern="0" dirty="0" smtClean="0">
                <a:solidFill>
                  <a:schemeClr val="tx2"/>
                </a:solidFill>
                <a:latin typeface="Cochin"/>
                <a:ea typeface="ＭＳ Ｐゴシック" charset="-128"/>
                <a:cs typeface="Cochin"/>
              </a:rPr>
              <a:t>Source: http://</a:t>
            </a:r>
            <a:r>
              <a:rPr lang="en-US" sz="2400" kern="0" dirty="0" err="1" smtClean="0">
                <a:solidFill>
                  <a:schemeClr val="tx2"/>
                </a:solidFill>
                <a:latin typeface="Cochin"/>
                <a:ea typeface="ＭＳ Ｐゴシック" charset="-128"/>
                <a:cs typeface="Cochin"/>
              </a:rPr>
              <a:t>www.mat.ucsb.edu/~kim/CPT/source.html</a:t>
            </a:r>
            <a:endParaRPr lang="en-US" sz="2400" kern="0" noProof="0" dirty="0" smtClean="0">
              <a:solidFill>
                <a:schemeClr val="tx2"/>
              </a:solidFill>
              <a:latin typeface="Cochin"/>
              <a:ea typeface="ＭＳ Ｐゴシック" charset="-128"/>
              <a:cs typeface="Cochin"/>
            </a:endParaRPr>
          </a:p>
        </p:txBody>
      </p:sp>
    </p:spTree>
  </p:cSld>
  <p:clrMapOvr>
    <a:masterClrMapping/>
  </p:clrMapOvr>
  <p:transition advTm="7816"/>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damBreak_alphas.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advTm="21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
</p:tagLst>
</file>

<file path=ppt/theme/theme1.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14846</TotalTime>
  <Words>4988</Words>
  <Application>Microsoft Macintosh PowerPoint</Application>
  <PresentationFormat>On-screen Show (4:3)</PresentationFormat>
  <Paragraphs>744</Paragraphs>
  <Slides>117</Slides>
  <Notes>97</Notes>
  <HiddenSlides>0</HiddenSlides>
  <MMClips>33</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117</vt:i4>
      </vt:variant>
    </vt:vector>
  </HeadingPairs>
  <TitlesOfParts>
    <vt:vector size="119" baseType="lpstr">
      <vt:lpstr>Custom Design</vt:lpstr>
      <vt:lpstr>Equation</vt:lpstr>
      <vt:lpstr>Slide 1</vt:lpstr>
      <vt:lpstr>Slide 2</vt:lpstr>
      <vt:lpstr>Slide 3</vt:lpstr>
      <vt:lpstr>Slide 4</vt:lpstr>
      <vt:lpstr>Outline</vt:lpstr>
      <vt:lpstr>Outline</vt:lpstr>
      <vt:lpstr>Smoke Up-Res</vt:lpstr>
      <vt:lpstr>Slide 8</vt:lpstr>
      <vt:lpstr>Slide 9</vt:lpstr>
      <vt:lpstr>Slide 10</vt:lpstr>
      <vt:lpstr>Free Surface Turbulence</vt:lpstr>
      <vt:lpstr>Free Surface Turbulence</vt:lpstr>
      <vt:lpstr>Surface Simulation</vt:lpstr>
      <vt:lpstr>Surface Simulation</vt:lpstr>
      <vt:lpstr>Surface Simulation</vt:lpstr>
      <vt:lpstr>Outline</vt:lpstr>
      <vt:lpstr>Closest Point Method</vt:lpstr>
      <vt:lpstr>2D Wave Equation</vt:lpstr>
      <vt:lpstr>2D Wave Equation</vt:lpstr>
      <vt:lpstr>2D Wave Equation</vt:lpstr>
      <vt:lpstr>2D Wave Equation</vt:lpstr>
      <vt:lpstr>2D Wave Equation</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Outline</vt:lpstr>
      <vt:lpstr>Closest Point Method</vt:lpstr>
      <vt:lpstr>iWave Equation</vt:lpstr>
      <vt:lpstr>Slide 52</vt:lpstr>
      <vt:lpstr>Slide 53</vt:lpstr>
      <vt:lpstr>Slide 54</vt:lpstr>
      <vt:lpstr>iWave Equation:</vt:lpstr>
      <vt:lpstr>Fractional Laplacian</vt:lpstr>
      <vt:lpstr>Fractional Laplacian</vt:lpstr>
      <vt:lpstr>Fractional Laplacian</vt:lpstr>
      <vt:lpstr>Fractional Laplacian</vt:lpstr>
      <vt:lpstr>Fractional Laplacian</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Finding</vt:lpstr>
      <vt:lpstr>Outline</vt:lpstr>
      <vt:lpstr>Turbulence Seeding</vt:lpstr>
      <vt:lpstr>Slide 77</vt:lpstr>
      <vt:lpstr>Slide 78</vt:lpstr>
      <vt:lpstr>Slide 79</vt:lpstr>
      <vt:lpstr>Outline</vt:lpstr>
      <vt:lpstr>Slide 81</vt:lpstr>
      <vt:lpstr>Slide 82</vt:lpstr>
      <vt:lpstr>Slide 83</vt:lpstr>
      <vt:lpstr>Slide 84</vt:lpstr>
      <vt:lpstr>Slide 85</vt:lpstr>
      <vt:lpstr>Performance Per Frame</vt:lpstr>
      <vt:lpstr>Slide 87</vt:lpstr>
      <vt:lpstr>Slide 88</vt:lpstr>
      <vt:lpstr>Slide 89</vt:lpstr>
      <vt:lpstr>Slide 90</vt:lpstr>
      <vt:lpstr>Slide 91</vt:lpstr>
      <vt:lpstr>Slide 92</vt:lpstr>
      <vt:lpstr>Performance Per Frame</vt:lpstr>
      <vt:lpstr>Performance Per Frame</vt:lpstr>
      <vt:lpstr>Conclusions</vt:lpstr>
      <vt:lpstr>Future Work</vt:lpstr>
      <vt:lpstr>Acknowledgements</vt:lpstr>
      <vt:lpstr>Slide 98</vt:lpstr>
      <vt:lpstr>Slide 99</vt:lpstr>
      <vt:lpstr>Slide 100</vt:lpstr>
      <vt:lpstr>Slide 101</vt:lpstr>
      <vt:lpstr>Performance Per Frame</vt:lpstr>
      <vt:lpstr>Performance Per Frame</vt:lpstr>
      <vt:lpstr>Performance Per Frame</vt:lpstr>
      <vt:lpstr>Performance Per Frame</vt:lpstr>
      <vt:lpstr>Performance Per Frame</vt:lpstr>
      <vt:lpstr>Performance Per Frame</vt:lpstr>
      <vt:lpstr>Performance Per Frame</vt:lpstr>
      <vt:lpstr>Performance Per Frame</vt:lpstr>
      <vt:lpstr>Slide 110</vt:lpstr>
      <vt:lpstr>Slide 111</vt:lpstr>
      <vt:lpstr>Slide 112</vt:lpstr>
      <vt:lpstr>Slide 113</vt:lpstr>
      <vt:lpstr>Slide 114</vt:lpstr>
      <vt:lpstr>Extension Field</vt:lpstr>
      <vt:lpstr>Slide 116</vt:lpstr>
      <vt:lpstr>Slide 117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Overby</dc:creator>
  <cp:lastModifiedBy>Ted Kim</cp:lastModifiedBy>
  <cp:revision>783</cp:revision>
  <dcterms:created xsi:type="dcterms:W3CDTF">2013-07-23T20:59:26Z</dcterms:created>
  <dcterms:modified xsi:type="dcterms:W3CDTF">2013-07-23T22:50:57Z</dcterms:modified>
</cp:coreProperties>
</file>