
<file path=[Content_Types].xml><?xml version="1.0" encoding="utf-8"?>
<Types xmlns="http://schemas.openxmlformats.org/package/2006/content-types">
  <Override PartName="/ppt/slides/slide41.xml" ContentType="application/vnd.openxmlformats-officedocument.presentationml.slide+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notesSlides/notesSlide45.xml" ContentType="application/vnd.openxmlformats-officedocument.presentationml.notesSlide+xml"/>
  <Override PartName="/ppt/slides/slide47.xml" ContentType="application/vnd.openxmlformats-officedocument.presentationml.slide+xml"/>
  <Override PartName="/ppt/notesSlides/notesSlide55.xml" ContentType="application/vnd.openxmlformats-officedocument.presentationml.notesSlide+xml"/>
  <Override PartName="/ppt/slides/slide56.xml" ContentType="application/vnd.openxmlformats-officedocument.presentationml.slide+xml"/>
  <Override PartName="/ppt/notesMasters/notesMaster1.xml" ContentType="application/vnd.openxmlformats-officedocument.presentationml.notesMaster+xml"/>
  <Override PartName="/ppt/notesSlides/notesSlide64.xml" ContentType="application/vnd.openxmlformats-officedocument.presentationml.notesSlide+xml"/>
  <Default Extension="vml" ContentType="application/vnd.openxmlformats-officedocument.vmlDrawing"/>
  <Override PartName="/ppt/tags/tag1.xml" ContentType="application/vnd.openxmlformats-officedocument.presentationml.tags+xml"/>
  <Override PartName="/ppt/slides/slide66.xml" ContentType="application/vnd.openxmlformats-officedocument.presentationml.slide+xml"/>
  <Override PartName="/ppt/theme/theme1.xml" ContentType="application/vnd.openxmlformats-officedocument.theme+xml"/>
  <Override PartName="/ppt/notesSlides/notesSlide74.xml" ContentType="application/vnd.openxmlformats-officedocument.presentationml.notesSlide+xml"/>
  <Override PartName="/ppt/notesSlides/notesSlide2.xml" ContentType="application/vnd.openxmlformats-officedocument.presentationml.notesSlide+xml"/>
  <Override PartName="/ppt/slides/slide75.xml" ContentType="application/vnd.openxmlformats-officedocument.presentationml.slide+xml"/>
  <Override PartName="/ppt/slides/slide85.xml" ContentType="application/vnd.openxmlformats-officedocument.presentationml.slide+xml"/>
  <Override PartName="/ppt/embeddings/oleObject1.bin" ContentType="application/vnd.openxmlformats-officedocument.oleObject"/>
  <Override PartName="/ppt/embeddings/oleObject13.bin" ContentType="application/vnd.openxmlformats-officedocument.oleObject"/>
  <Override PartName="/ppt/embeddings/oleObject23.bin" ContentType="application/vnd.openxmlformats-officedocument.oleObject"/>
  <Default Extension="jpeg" ContentType="image/jpeg"/>
  <Override PartName="/ppt/notesSlides/notesSlide11.xml" ContentType="application/vnd.openxmlformats-officedocument.presentationml.notesSlide+xml"/>
  <Override PartName="/ppt/embeddings/oleObject33.bin" ContentType="application/vnd.openxmlformats-officedocument.oleObject"/>
  <Override PartName="/ppt/slides/slide13.xml" ContentType="application/vnd.openxmlformats-officedocument.presentationml.slide+xml"/>
  <Override PartName="/ppt/embeddings/oleObject42.bin" ContentType="application/vnd.openxmlformats-officedocument.oleObject"/>
  <Override PartName="/ppt/notesSlides/notesSlide21.xml" ContentType="application/vnd.openxmlformats-officedocument.presentationml.notesSlide+xml"/>
  <Override PartName="/ppt/embeddings/oleObject7.bin" ContentType="application/vnd.openxmlformats-officedocument.oleObject"/>
  <Override PartName="/ppt/slides/slide23.xml" ContentType="application/vnd.openxmlformats-officedocument.presentationml.slide+xml"/>
  <Override PartName="/ppt/embeddings/oleObject19.bin" ContentType="application/vnd.openxmlformats-officedocument.oleObject"/>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notesSlides/notesSlide40.xml" ContentType="application/vnd.openxmlformats-officedocument.presentationml.notesSlide+xml"/>
  <Override PartName="/ppt/slideLayouts/slideLayout5.xml" ContentType="application/vnd.openxmlformats-officedocument.presentationml.slideLayout+xml"/>
  <Override PartName="/ppt/embeddings/oleObject29.bin" ContentType="application/vnd.openxmlformats-officedocument.oleObject"/>
  <Override PartName="/ppt/slides/slide42.xml" ContentType="application/vnd.openxmlformats-officedocument.presentationml.slide+xml"/>
  <Override PartName="/ppt/embeddings/oleObject38.bin" ContentType="application/vnd.openxmlformats-officedocument.oleObject"/>
  <Override PartName="/ppt/notesSlides/notesSlide17.xml" ContentType="application/vnd.openxmlformats-officedocument.presentationml.notesSlide+xml"/>
  <Override PartName="/ppt/notesSlides/notesSlide50.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notesSlides/notesSlide36.xml" ContentType="application/vnd.openxmlformats-officedocument.presentationml.notesSlide+xml"/>
  <Override PartName="/ppt/slides/slide38.xml" ContentType="application/vnd.openxmlformats-officedocument.presentationml.slide+xml"/>
  <Override PartName="/ppt/slides/slide71.xml" ContentType="application/vnd.openxmlformats-officedocument.presentationml.slide+xml"/>
  <Override PartName="/ppt/notesSlides/notesSlide46.xml" ContentType="application/vnd.openxmlformats-officedocument.presentationml.notesSlide+xml"/>
  <Override PartName="/ppt/slides/slide80.xml" ContentType="application/vnd.openxmlformats-officedocument.presentationml.slide+xml"/>
  <Override PartName="/ppt/slides/slide48.xml" ContentType="application/vnd.openxmlformats-officedocument.presentationml.slide+xml"/>
  <Override PartName="/ppt/notesSlides/notesSlide56.xml" ContentType="application/vnd.openxmlformats-officedocument.presentationml.notesSlide+xml"/>
  <Override PartName="/ppt/slides/slide57.xml" ContentType="application/vnd.openxmlformats-officedocument.presentationml.slide+xml"/>
  <Override PartName="/ppt/notesSlides/notesSlide65.xml" ContentType="application/vnd.openxmlformats-officedocument.presentationml.notesSlide+xml"/>
  <Override PartName="/ppt/slides/slide67.xml" ContentType="application/vnd.openxmlformats-officedocument.presentationml.slide+xml"/>
  <Override PartName="/ppt/theme/theme2.xml" ContentType="application/vnd.openxmlformats-officedocument.theme+xml"/>
  <Override PartName="/ppt/notesSlides/notesSlide75.xml" ContentType="application/vnd.openxmlformats-officedocument.presentationml.notesSlide+xml"/>
  <Override PartName="/ppt/notesSlides/notesSlide3.xml" ContentType="application/vnd.openxmlformats-officedocument.presentationml.notesSlide+xml"/>
  <Override PartName="/ppt/slides/slide76.xml" ContentType="application/vnd.openxmlformats-officedocument.presentationml.slide+xml"/>
  <Override PartName="/ppt/embeddings/oleObject2.bin" ContentType="application/vnd.openxmlformats-officedocument.oleObject"/>
  <Override PartName="/ppt/embeddings/oleObject14.bin" ContentType="application/vnd.openxmlformats-officedocument.oleObject"/>
  <Override PartName="/ppt/embeddings/oleObject24.bin" ContentType="application/vnd.openxmlformats-officedocument.oleObject"/>
  <Override PartName="/ppt/notesSlides/notesSlide8.xml" ContentType="application/vnd.openxmlformats-officedocument.presentationml.notesSlide+xml"/>
  <Override PartName="/ppt/notesSlides/notesSlide12.xml" ContentType="application/vnd.openxmlformats-officedocument.presentationml.notesSlide+xml"/>
  <Override PartName="/ppt/embeddings/oleObject34.bin" ContentType="application/vnd.openxmlformats-officedocument.oleObject"/>
  <Override PartName="/ppt/slides/slide14.xml" ContentType="application/vnd.openxmlformats-officedocument.presentationml.slide+xml"/>
  <Override PartName="/ppt/embeddings/oleObject43.bin" ContentType="application/vnd.openxmlformats-officedocument.oleObject"/>
  <Override PartName="/ppt/notesSlides/notesSlide22.xml" ContentType="application/vnd.openxmlformats-officedocument.presentationml.notesSlide+xml"/>
  <Override PartName="/ppt/embeddings/oleObject8.bin" ContentType="application/vnd.openxmlformats-officedocument.oleObject"/>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tableStyles.xml" ContentType="application/vnd.openxmlformats-officedocument.presentationml.tableStyles+xml"/>
  <Override PartName="/ppt/slides/slide43.xml" ContentType="application/vnd.openxmlformats-officedocument.presentationml.slide+xml"/>
  <Override PartName="/ppt/notesSlides/notesSlide41.xml" ContentType="application/vnd.openxmlformats-officedocument.presentationml.notesSlide+xml"/>
  <Override PartName="/ppt/notesSlides/notesSlide18.xml" ContentType="application/vnd.openxmlformats-officedocument.presentationml.notesSlide+xml"/>
  <Override PartName="/ppt/notesSlides/notesSlide51.xml" ContentType="application/vnd.openxmlformats-officedocument.presentationml.notesSlide+xml"/>
  <Override PartName="/ppt/slides/slide52.xml" ContentType="application/vnd.openxmlformats-officedocument.presentationml.slide+xml"/>
  <Override PartName="/ppt/embeddings/oleObject39.bin" ContentType="application/vnd.openxmlformats-officedocument.oleObject"/>
  <Override PartName="/ppt/notesSlides/notesSlide60.xml" ContentType="application/vnd.openxmlformats-officedocument.presentationml.notes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slides/slide62.xml" ContentType="application/vnd.openxmlformats-officedocument.presentationml.slide+xml"/>
  <Override PartName="/ppt/notesSlides/notesSlide37.xml" ContentType="application/vnd.openxmlformats-officedocument.presentationml.notesSlide+xml"/>
  <Override PartName="/ppt/notesSlides/notesSlide70.xml" ContentType="application/vnd.openxmlformats-officedocument.presentationml.notesSlide+xml"/>
  <Override PartName="/docProps/app.xml" ContentType="application/vnd.openxmlformats-officedocument.extended-properties+xml"/>
  <Override PartName="/ppt/slides/slide39.xml" ContentType="application/vnd.openxmlformats-officedocument.presentationml.slide+xml"/>
  <Override PartName="/ppt/notesSlides/notesSlide47.xml" ContentType="application/vnd.openxmlformats-officedocument.presentationml.notesSlide+xml"/>
  <Override PartName="/ppt/slides/slide81.xml" ContentType="application/vnd.openxmlformats-officedocument.presentationml.slide+xml"/>
  <Override PartName="/ppt/slides/slide49.xml" ContentType="application/vnd.openxmlformats-officedocument.presentationml.slide+xml"/>
  <Override PartName="/ppt/embeddings/oleObject10.bin" ContentType="application/vnd.openxmlformats-officedocument.oleObject"/>
  <Override PartName="/ppt/notesSlides/notesSlide57.xml" ContentType="application/vnd.openxmlformats-officedocument.presentationml.notesSlide+xml"/>
  <Override PartName="/ppt/slides/slide58.xml" ContentType="application/vnd.openxmlformats-officedocument.presentationml.slide+xml"/>
  <Override PartName="/docProps/core.xml" ContentType="application/vnd.openxmlformats-package.core-properties+xml"/>
  <Override PartName="/ppt/notesSlides/notesSlide66.xml" ContentType="application/vnd.openxmlformats-officedocument.presentationml.notesSlide+xml"/>
  <Override PartName="/ppt/slides/slide68.xml" ContentType="application/vnd.openxmlformats-officedocument.presentationml.slide+xml"/>
  <Override PartName="/ppt/notesSlides/notesSlide76.xml" ContentType="application/vnd.openxmlformats-officedocument.presentationml.notesSlide+xml"/>
  <Override PartName="/ppt/notesSlides/notesSlide4.xml" ContentType="application/vnd.openxmlformats-officedocument.presentationml.notesSlide+xml"/>
  <Override PartName="/ppt/slides/slide77.xml" ContentType="application/vnd.openxmlformats-officedocument.presentationml.slide+xml"/>
  <Override PartName="/ppt/embeddings/oleObject3.bin" ContentType="application/vnd.openxmlformats-officedocument.oleObject"/>
  <Override PartName="/ppt/embeddings/oleObject15.bin" ContentType="application/vnd.openxmlformats-officedocument.oleObject"/>
  <Override PartName="/ppt/embeddings/oleObject25.bin" ContentType="application/vnd.openxmlformats-officedocument.oleObject"/>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13.xml" ContentType="application/vnd.openxmlformats-officedocument.presentationml.notesSlide+xml"/>
  <Override PartName="/ppt/embeddings/oleObject35.bin" ContentType="application/vnd.openxmlformats-officedocument.oleObject"/>
  <Override PartName="/ppt/slides/slide15.xml" ContentType="application/vnd.openxmlformats-officedocument.presentationml.slide+xml"/>
  <Override PartName="/ppt/embeddings/oleObject44.bin" ContentType="application/vnd.openxmlformats-officedocument.oleObject"/>
  <Override PartName="/ppt/notesSlides/notesSlide23.xml" ContentType="application/vnd.openxmlformats-officedocument.presentationml.notesSlide+xml"/>
  <Override PartName="/ppt/embeddings/oleObject9.bin" ContentType="application/vnd.openxmlformats-officedocument.oleObject"/>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notesSlides/notesSlide42.xml" ContentType="application/vnd.openxmlformats-officedocument.presentationml.notesSlide+xml"/>
  <Override PartName="/ppt/slides/slide44.xml" ContentType="application/vnd.openxmlformats-officedocument.presentationml.slide+xml"/>
  <Override PartName="/ppt/notesSlides/notesSlide19.xml" ContentType="application/vnd.openxmlformats-officedocument.presentationml.notesSlide+xml"/>
  <Override PartName="/ppt/notesSlides/notesSlide52.xml" ContentType="application/vnd.openxmlformats-officedocument.presentationml.notesSlide+xml"/>
  <Override PartName="/ppt/slides/slide53.xml" ContentType="application/vnd.openxmlformats-officedocument.presentationml.slide+xml"/>
  <Override PartName="/ppt/notesSlides/notesSlide61.xml" ContentType="application/vnd.openxmlformats-officedocument.presentationml.notesSlide+xml"/>
  <Override PartName="/ppt/notesSlides/notesSlide29.xml" ContentType="application/vnd.openxmlformats-officedocument.presentationml.notesSlide+xml"/>
  <Override PartName="/ppt/slides/slide63.xml" ContentType="application/vnd.openxmlformats-officedocument.presentationml.slide+xml"/>
  <Override PartName="/ppt/notesSlides/notesSlide38.xml" ContentType="application/vnd.openxmlformats-officedocument.presentationml.notesSlide+xml"/>
  <Override PartName="/ppt/notesSlides/notesSlide71.xml" ContentType="application/vnd.openxmlformats-officedocument.presentationml.notesSlide+xml"/>
  <Override PartName="/ppt/slides/slide72.xml" ContentType="application/vnd.openxmlformats-officedocument.presentationml.slide+xml"/>
  <Override PartName="/ppt/notesSlides/notesSlide48.xml" ContentType="application/vnd.openxmlformats-officedocument.presentationml.notesSlide+xml"/>
  <Override PartName="/ppt/slides/slide82.xml" ContentType="application/vnd.openxmlformats-officedocument.presentationml.slide+xml"/>
  <Override PartName="/ppt/embeddings/oleObject11.bin" ContentType="application/vnd.openxmlformats-officedocument.oleObject"/>
  <Override PartName="/ppt/notesSlides/notesSlide58.xml" ContentType="application/vnd.openxmlformats-officedocument.presentationml.notesSlide+xml"/>
  <Override PartName="/ppt/slides/slide59.xml" ContentType="application/vnd.openxmlformats-officedocument.presentationml.slide+xml"/>
  <Override PartName="/ppt/embeddings/oleObject20.bin" ContentType="application/vnd.openxmlformats-officedocument.oleObject"/>
  <Override PartName="/ppt/notesSlides/notesSlide67.xml" ContentType="application/vnd.openxmlformats-officedocument.presentationml.notesSlide+xml"/>
  <Override PartName="/ppt/slides/slide69.xml" ContentType="application/vnd.openxmlformats-officedocument.presentationml.slide+xml"/>
  <Override PartName="/ppt/embeddings/oleObject30.bin" ContentType="application/vnd.openxmlformats-officedocument.oleObject"/>
  <Override PartName="/ppt/notesSlides/notesSlide5.xml" ContentType="application/vnd.openxmlformats-officedocument.presentationml.notesSlide+xml"/>
  <Override PartName="/ppt/slides/slide78.xml" ContentType="application/vnd.openxmlformats-officedocument.presentationml.slide+xml"/>
  <Override PartName="/ppt/notesSlides/notesSlide77.xml" ContentType="application/vnd.openxmlformats-officedocument.presentationml.notesSlide+xml"/>
  <Override PartName="/ppt/slides/slide10.xml" ContentType="application/vnd.openxmlformats-officedocument.presentationml.slide+xml"/>
  <Override PartName="/ppt/embeddings/oleObject4.bin" ContentType="application/vnd.openxmlformats-officedocument.oleObject"/>
  <Override PartName="/ppt/slides/slide20.xml" ContentType="application/vnd.openxmlformats-officedocument.presentationml.slide+xml"/>
  <Override PartName="/ppt/embeddings/oleObject16.bin" ContentType="application/vnd.openxmlformats-officedocument.oleObject"/>
  <Override PartName="/ppt/slides/slide1.xml" ContentType="application/vnd.openxmlformats-officedocument.presentationml.slide+xml"/>
  <Override PartName="/ppt/embeddings/oleObject26.bin" ContentType="application/vnd.openxmlformats-officedocument.oleObject"/>
  <Override PartName="/ppt/slideLayouts/slideLayout2.xml" ContentType="application/vnd.openxmlformats-officedocument.presentationml.slideLayout+xml"/>
  <Override PartName="/ppt/embeddings/oleObject36.bin" ContentType="application/vnd.openxmlformats-officedocument.oleObject"/>
  <Override PartName="/ppt/notesSlides/notesSlide14.xml" ContentType="application/vnd.openxmlformats-officedocument.presentationml.notesSlide+xml"/>
  <Override PartName="/ppt/slides/slide16.xml" ContentType="application/vnd.openxmlformats-officedocument.presentationml.slide+xml"/>
  <Override PartName="/ppt/embeddings/oleObject45.bin" ContentType="application/vnd.openxmlformats-officedocument.oleObject"/>
  <Override PartName="/ppt/notesSlides/notesSlide24.xml" ContentType="application/vnd.openxmlformats-officedocument.presentationml.notesSlide+xml"/>
  <Override PartName="/ppt/viewProps.xml" ContentType="application/vnd.openxmlformats-officedocument.presentationml.viewProps+xml"/>
  <Default Extension="rels" ContentType="application/vnd.openxmlformats-package.relationships+xml"/>
  <Override PartName="/ppt/slides/slide26.xml" ContentType="application/vnd.openxmlformats-officedocument.presentationml.slide+xml"/>
  <Default Extension="pict" ContentType="image/pict"/>
  <Override PartName="/ppt/notesSlides/notesSlide34.xml" ContentType="application/vnd.openxmlformats-officedocument.presentationml.notesSlide+xml"/>
  <Override PartName="/ppt/slides/slide35.xml" ContentType="application/vnd.openxmlformats-officedocument.presentationml.slide+xml"/>
  <Override PartName="/ppt/slides/slide7.xml" ContentType="application/vnd.openxmlformats-officedocument.presentationml.slide+xml"/>
  <Override PartName="/ppt/notesSlides/notesSlide43.xml" ContentType="application/vnd.openxmlformats-officedocument.presentationml.notesSlide+xml"/>
  <Override PartName="/ppt/slideLayouts/slideLayout8.xml" ContentType="application/vnd.openxmlformats-officedocument.presentationml.slideLayout+xml"/>
  <Override PartName="/ppt/slides/slide45.xml" ContentType="application/vnd.openxmlformats-officedocument.presentationml.slide+xml"/>
  <Override PartName="/ppt/notesSlides/notesSlide53.xml" ContentType="application/vnd.openxmlformats-officedocument.presentationml.notesSlide+xml"/>
  <Override PartName="/ppt/slides/slide54.xml" ContentType="application/vnd.openxmlformats-officedocument.presentationml.slide+xml"/>
  <Override PartName="/ppt/notesSlides/notesSlide62.xml" ContentType="application/vnd.openxmlformats-officedocument.presentationml.notesSlide+xml"/>
  <Override PartName="/ppt/slides/slide6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72.xml" ContentType="application/vnd.openxmlformats-officedocument.presentationml.notesSlide+xml"/>
  <Override PartName="/ppt/slides/slide73.xml" ContentType="application/vnd.openxmlformats-officedocument.presentationml.slide+xml"/>
  <Override PartName="/ppt/presentation.xml" ContentType="application/vnd.openxmlformats-officedocument.presentationml.presentation.main+xml"/>
  <Override PartName="/ppt/notesSlides/notesSlide49.xml" ContentType="application/vnd.openxmlformats-officedocument.presentationml.notesSlide+xml"/>
  <Override PartName="/ppt/slides/slide83.xml" ContentType="application/vnd.openxmlformats-officedocument.presentationml.slide+xml"/>
  <Override PartName="/ppt/embeddings/oleObject12.bin" ContentType="application/vnd.openxmlformats-officedocument.oleObject"/>
  <Override PartName="/ppt/notesSlides/notesSlide59.xml" ContentType="application/vnd.openxmlformats-officedocument.presentationml.notesSlide+xml"/>
  <Override PartName="/ppt/embeddings/oleObject21.bin" ContentType="application/vnd.openxmlformats-officedocument.oleObject"/>
  <Override PartName="/ppt/notesSlides/notesSlide68.xml" ContentType="application/vnd.openxmlformats-officedocument.presentationml.notesSlide+xml"/>
  <Override PartName="/ppt/embeddings/oleObject31.bin" ContentType="application/vnd.openxmlformats-officedocument.oleObject"/>
  <Override PartName="/ppt/notesSlides/notesSlide6.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embeddings/oleObject40.bin" ContentType="application/vnd.openxmlformats-officedocument.oleObject"/>
  <Override PartName="/ppt/embeddings/oleObject5.bin" ContentType="application/vnd.openxmlformats-officedocument.oleObject"/>
  <Override PartName="/ppt/slides/slide21.xml" ContentType="application/vnd.openxmlformats-officedocument.presentationml.slide+xml"/>
  <Override PartName="/ppt/embeddings/oleObject17.bin" ContentType="application/vnd.openxmlformats-officedocument.oleObject"/>
  <Override PartName="/ppt/slides/slide30.xml" ContentType="application/vnd.openxmlformats-officedocument.presentationml.slide+xml"/>
  <Override PartName="/ppt/slides/slide2.xml" ContentType="application/vnd.openxmlformats-officedocument.presentationml.slide+xml"/>
  <Override PartName="/ppt/embeddings/oleObject27.bin" ContentType="application/vnd.openxmlformats-officedocument.oleObject"/>
  <Override PartName="/ppt/slideLayouts/slideLayout3.xml" ContentType="application/vnd.openxmlformats-officedocument.presentationml.slideLayout+xml"/>
  <Override PartName="/ppt/slides/slide40.xml" ContentType="application/vnd.openxmlformats-officedocument.presentationml.slide+xml"/>
  <Override PartName="/ppt/embeddings/oleObject37.bin" ContentType="application/vnd.openxmlformats-officedocument.oleObject"/>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25.xml" ContentType="application/vnd.openxmlformats-officedocument.presentationml.notesSlide+xml"/>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notesSlides/notesSlide44.xml" ContentType="application/vnd.openxmlformats-officedocument.presentationml.notesSlide+xml"/>
  <Override PartName="/ppt/slideLayouts/slideLayout9.xml" ContentType="application/vnd.openxmlformats-officedocument.presentationml.slideLayout+xml"/>
  <Override PartName="/ppt/slides/slide46.xml" ContentType="application/vnd.openxmlformats-officedocument.presentationml.slide+xml"/>
  <Override PartName="/ppt/notesSlides/notesSlide54.xml" ContentType="application/vnd.openxmlformats-officedocument.presentationml.notesSlide+xml"/>
  <Override PartName="/ppt/slides/slide55.xml" ContentType="application/vnd.openxmlformats-officedocument.presentationml.slide+xml"/>
  <Override PartName="/ppt/notesSlides/notesSlide63.xml" ContentType="application/vnd.openxmlformats-officedocument.presentationml.notesSlide+xml"/>
  <Override PartName="/ppt/slides/slide65.xml" ContentType="application/vnd.openxmlformats-officedocument.presentationml.slide+xml"/>
  <Override PartName="/ppt/notesSlides/notesSlide73.xml" ContentType="application/vnd.openxmlformats-officedocument.presentationml.notesSlide+xml"/>
  <Override PartName="/ppt/notesSlides/notesSlide1.xml" ContentType="application/vnd.openxmlformats-officedocument.presentationml.notesSlide+xml"/>
  <Override PartName="/ppt/slides/slide74.xml" ContentType="application/vnd.openxmlformats-officedocument.presentationml.slide+xml"/>
  <Override PartName="/ppt/slides/slide84.xml" ContentType="application/vnd.openxmlformats-officedocument.presentationml.slide+xml"/>
  <Override PartName="/ppt/embeddings/oleObject22.bin" ContentType="application/vnd.openxmlformats-officedocument.oleObject"/>
  <Override PartName="/ppt/notesSlides/notesSlide69.xml" ContentType="application/vnd.openxmlformats-officedocument.presentationml.notesSlide+xml"/>
  <Override PartName="/ppt/embeddings/oleObject32.bin" ContentType="application/vnd.openxmlformats-officedocument.oleObject"/>
  <Override PartName="/ppt/notesSlides/notesSlide7.xml" ContentType="application/vnd.openxmlformats-officedocument.presentationml.notesSlide+xml"/>
  <Override PartName="/ppt/slides/slide12.xml" ContentType="application/vnd.openxmlformats-officedocument.presentationml.slide+xml"/>
  <Override PartName="/ppt/embeddings/oleObject41.bin" ContentType="application/vnd.openxmlformats-officedocument.oleObject"/>
  <Override PartName="/ppt/notesSlides/notesSlide20.xml" ContentType="application/vnd.openxmlformats-officedocument.presentationml.notesSlide+xml"/>
  <Override PartName="/ppt/embeddings/oleObject6.bin" ContentType="application/vnd.openxmlformats-officedocument.oleObject"/>
  <Override PartName="/ppt/slides/slide22.xml" ContentType="application/vnd.openxmlformats-officedocument.presentationml.slide+xml"/>
  <Override PartName="/ppt/embeddings/oleObject18.bin" ContentType="application/vnd.openxmlformats-officedocument.oleObject"/>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embeddings/oleObject28.bin" ContentType="application/vnd.openxmlformats-officedocument.oleObject"/>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87"/>
  </p:notesMasterIdLst>
  <p:sldIdLst>
    <p:sldId id="256" r:id="rId2"/>
    <p:sldId id="257" r:id="rId3"/>
    <p:sldId id="258" r:id="rId4"/>
    <p:sldId id="259" r:id="rId5"/>
    <p:sldId id="260" r:id="rId6"/>
    <p:sldId id="381" r:id="rId7"/>
    <p:sldId id="262" r:id="rId8"/>
    <p:sldId id="263" r:id="rId9"/>
    <p:sldId id="264" r:id="rId10"/>
    <p:sldId id="266" r:id="rId11"/>
    <p:sldId id="267" r:id="rId12"/>
    <p:sldId id="268" r:id="rId13"/>
    <p:sldId id="265" r:id="rId14"/>
    <p:sldId id="269" r:id="rId15"/>
    <p:sldId id="271" r:id="rId16"/>
    <p:sldId id="272" r:id="rId17"/>
    <p:sldId id="276" r:id="rId18"/>
    <p:sldId id="277" r:id="rId19"/>
    <p:sldId id="278" r:id="rId20"/>
    <p:sldId id="279" r:id="rId21"/>
    <p:sldId id="282" r:id="rId22"/>
    <p:sldId id="283" r:id="rId23"/>
    <p:sldId id="284" r:id="rId24"/>
    <p:sldId id="285" r:id="rId25"/>
    <p:sldId id="286" r:id="rId26"/>
    <p:sldId id="287" r:id="rId27"/>
    <p:sldId id="288" r:id="rId28"/>
    <p:sldId id="305" r:id="rId29"/>
    <p:sldId id="306" r:id="rId30"/>
    <p:sldId id="316" r:id="rId31"/>
    <p:sldId id="317" r:id="rId32"/>
    <p:sldId id="307" r:id="rId33"/>
    <p:sldId id="308" r:id="rId34"/>
    <p:sldId id="320" r:id="rId35"/>
    <p:sldId id="321" r:id="rId36"/>
    <p:sldId id="322" r:id="rId37"/>
    <p:sldId id="323" r:id="rId38"/>
    <p:sldId id="324" r:id="rId39"/>
    <p:sldId id="325" r:id="rId40"/>
    <p:sldId id="326" r:id="rId41"/>
    <p:sldId id="327" r:id="rId42"/>
    <p:sldId id="328" r:id="rId43"/>
    <p:sldId id="329" r:id="rId44"/>
    <p:sldId id="330" r:id="rId45"/>
    <p:sldId id="331" r:id="rId46"/>
    <p:sldId id="332" r:id="rId47"/>
    <p:sldId id="333" r:id="rId48"/>
    <p:sldId id="334" r:id="rId49"/>
    <p:sldId id="335" r:id="rId50"/>
    <p:sldId id="336" r:id="rId51"/>
    <p:sldId id="337" r:id="rId52"/>
    <p:sldId id="338" r:id="rId53"/>
    <p:sldId id="380" r:id="rId54"/>
    <p:sldId id="339" r:id="rId55"/>
    <p:sldId id="340" r:id="rId56"/>
    <p:sldId id="341" r:id="rId57"/>
    <p:sldId id="382" r:id="rId58"/>
    <p:sldId id="345" r:id="rId59"/>
    <p:sldId id="342" r:id="rId60"/>
    <p:sldId id="343" r:id="rId61"/>
    <p:sldId id="346" r:id="rId62"/>
    <p:sldId id="383" r:id="rId63"/>
    <p:sldId id="350" r:id="rId64"/>
    <p:sldId id="351" r:id="rId65"/>
    <p:sldId id="352" r:id="rId66"/>
    <p:sldId id="353" r:id="rId67"/>
    <p:sldId id="354" r:id="rId68"/>
    <p:sldId id="355" r:id="rId69"/>
    <p:sldId id="359" r:id="rId70"/>
    <p:sldId id="357" r:id="rId71"/>
    <p:sldId id="363" r:id="rId72"/>
    <p:sldId id="361" r:id="rId73"/>
    <p:sldId id="364" r:id="rId74"/>
    <p:sldId id="367" r:id="rId75"/>
    <p:sldId id="365" r:id="rId76"/>
    <p:sldId id="368" r:id="rId77"/>
    <p:sldId id="371" r:id="rId78"/>
    <p:sldId id="369" r:id="rId79"/>
    <p:sldId id="374" r:id="rId80"/>
    <p:sldId id="375" r:id="rId81"/>
    <p:sldId id="376" r:id="rId82"/>
    <p:sldId id="344" r:id="rId83"/>
    <p:sldId id="378" r:id="rId84"/>
    <p:sldId id="373" r:id="rId85"/>
    <p:sldId id="379" r:id="rId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useTimings="0">
    <p:present/>
    <p:sldAll/>
    <p:penClr>
      <a:schemeClr val="tx1"/>
    </p:penClr>
  </p:showPr>
  <p:clrMru>
    <a:srgbClr val="FF00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20"/>
    <p:restoredTop sz="87727" autoAdjust="0"/>
  </p:normalViewPr>
  <p:slideViewPr>
    <p:cSldViewPr snapToGrid="0" snapToObjects="1">
      <p:cViewPr varScale="1">
        <p:scale>
          <a:sx n="112" d="100"/>
          <a:sy n="112" d="100"/>
        </p:scale>
        <p:origin x="-76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544"/>
    </p:cViewPr>
  </p:sorterViewPr>
  <p:gridSpacing cx="78028800" cy="780288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viewProps" Target="viewProps.xml"/><Relationship Id="rId91" Type="http://schemas.openxmlformats.org/officeDocument/2006/relationships/theme" Target="theme/theme1.xml"/><Relationship Id="rId9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notesMaster" Target="notesMasters/notesMaster1.xml"/><Relationship Id="rId88" Type="http://schemas.openxmlformats.org/officeDocument/2006/relationships/printerSettings" Target="printerSettings/printerSettings1.bin"/><Relationship Id="rId8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pict"/></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5.pict"/></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5.pict"/></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43.pict"/><Relationship Id="rId4" Type="http://schemas.openxmlformats.org/officeDocument/2006/relationships/image" Target="../media/image52.pict"/><Relationship Id="rId1" Type="http://schemas.openxmlformats.org/officeDocument/2006/relationships/image" Target="../media/image41.pict"/><Relationship Id="rId2" Type="http://schemas.openxmlformats.org/officeDocument/2006/relationships/image" Target="../media/image42.pict"/></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4.pict"/><Relationship Id="rId2" Type="http://schemas.openxmlformats.org/officeDocument/2006/relationships/image" Target="../media/image55.pict"/></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6.pict"/><Relationship Id="rId2" Type="http://schemas.openxmlformats.org/officeDocument/2006/relationships/image" Target="../media/image57.pict"/><Relationship Id="rId3" Type="http://schemas.openxmlformats.org/officeDocument/2006/relationships/image" Target="../media/image58.pict"/></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0.pict"/><Relationship Id="rId2" Type="http://schemas.openxmlformats.org/officeDocument/2006/relationships/image" Target="../media/image61.pict"/><Relationship Id="rId3" Type="http://schemas.openxmlformats.org/officeDocument/2006/relationships/image" Target="../media/image62.pict"/></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3.pict"/></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9.pict"/></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5.pict"/><Relationship Id="rId2" Type="http://schemas.openxmlformats.org/officeDocument/2006/relationships/image" Target="../media/image54.pict"/></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71.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pict"/><Relationship Id="rId2" Type="http://schemas.openxmlformats.org/officeDocument/2006/relationships/image" Target="../media/image25.pict"/></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71.pict"/></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71.pict"/><Relationship Id="rId2" Type="http://schemas.openxmlformats.org/officeDocument/2006/relationships/image" Target="../media/image72.pict"/></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72.pict"/></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72.pict"/><Relationship Id="rId2" Type="http://schemas.openxmlformats.org/officeDocument/2006/relationships/image" Target="../media/image75.pict"/></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0.pict"/><Relationship Id="rId4" Type="http://schemas.openxmlformats.org/officeDocument/2006/relationships/image" Target="../media/image31.pict"/><Relationship Id="rId5" Type="http://schemas.openxmlformats.org/officeDocument/2006/relationships/image" Target="../media/image32.pict"/><Relationship Id="rId1" Type="http://schemas.openxmlformats.org/officeDocument/2006/relationships/image" Target="../media/image23.pict"/><Relationship Id="rId2" Type="http://schemas.openxmlformats.org/officeDocument/2006/relationships/image" Target="../media/image29.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pict"/></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6.pict"/></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8.pict"/></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1.pict"/><Relationship Id="rId2" Type="http://schemas.openxmlformats.org/officeDocument/2006/relationships/image" Target="../media/image42.pict"/><Relationship Id="rId3" Type="http://schemas.openxmlformats.org/officeDocument/2006/relationships/image" Target="../media/image43.pict"/></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2.pict"/><Relationship Id="rId4" Type="http://schemas.openxmlformats.org/officeDocument/2006/relationships/image" Target="../media/image43.pict"/><Relationship Id="rId1" Type="http://schemas.openxmlformats.org/officeDocument/2006/relationships/image" Target="../media/image44.pict"/><Relationship Id="rId2" Type="http://schemas.openxmlformats.org/officeDocument/2006/relationships/image" Target="../media/image41.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C484E3-F66F-E240-8D77-22AC1C4F23D3}" type="datetimeFigureOut">
              <a:rPr lang="en-US" smtClean="0"/>
              <a:pPr/>
              <a:t>8/14/13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EE9FE9-77FA-E74E-B564-95A18C19432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Good morning everybody, and thank you for coming to my talk. I’m Theodore Kim from the University of California, Santa Barbara, and I’ll be talking about subspace fluid re-simulation.</a:t>
            </a:r>
          </a:p>
          <a:p>
            <a:endParaRPr lang="en-US" dirty="0"/>
          </a:p>
        </p:txBody>
      </p:sp>
      <p:sp>
        <p:nvSpPr>
          <p:cNvPr id="4" name="Slide Number Placeholder 3"/>
          <p:cNvSpPr>
            <a:spLocks noGrp="1"/>
          </p:cNvSpPr>
          <p:nvPr>
            <p:ph type="sldNum" sz="quarter" idx="10"/>
          </p:nvPr>
        </p:nvSpPr>
        <p:spPr/>
        <p:txBody>
          <a:bodyPr/>
          <a:lstStyle/>
          <a:p>
            <a:fld id="{5AEE9FE9-77FA-E74E-B564-95A18C19432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It’s instructive to take</a:t>
            </a:r>
            <a:r>
              <a:rPr lang="en-US" sz="1200" kern="1200" baseline="0" dirty="0" smtClean="0">
                <a:solidFill>
                  <a:schemeClr val="tx1"/>
                </a:solidFill>
                <a:latin typeface="+mn-lt"/>
                <a:ea typeface="+mn-ea"/>
                <a:cs typeface="+mn-cs"/>
              </a:rPr>
              <a:t> a closer look at this particular work in the context of our problem.</a:t>
            </a:r>
            <a:endParaRPr lang="en-US" dirty="0"/>
          </a:p>
        </p:txBody>
      </p:sp>
      <p:sp>
        <p:nvSpPr>
          <p:cNvPr id="4" name="Slide Number Placeholder 3"/>
          <p:cNvSpPr>
            <a:spLocks noGrp="1"/>
          </p:cNvSpPr>
          <p:nvPr>
            <p:ph type="sldNum" sz="quarter" idx="10"/>
          </p:nvPr>
        </p:nvSpPr>
        <p:spPr/>
        <p:txBody>
          <a:bodyPr/>
          <a:lstStyle/>
          <a:p>
            <a:fld id="{5AEE9FE9-77FA-E74E-B564-95A18C194325}"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Here we have a pretty simple example – a rising plume. We implemented the 2006 paper, and when we re-run the same simulation with the exact same settings, this is the result we got. What gives?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AEE9FE9-77FA-E74E-B564-95A18C194325}"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We implemented the 2006 paper, and when we re-run the same simulation with the exact same settings, this is the result we get. What gives?</a:t>
            </a:r>
          </a:p>
          <a:p>
            <a:endParaRPr lang="en-US" dirty="0"/>
          </a:p>
        </p:txBody>
      </p:sp>
      <p:sp>
        <p:nvSpPr>
          <p:cNvPr id="4" name="Slide Number Placeholder 3"/>
          <p:cNvSpPr>
            <a:spLocks noGrp="1"/>
          </p:cNvSpPr>
          <p:nvPr>
            <p:ph type="sldNum" sz="quarter" idx="10"/>
          </p:nvPr>
        </p:nvSpPr>
        <p:spPr/>
        <p:txBody>
          <a:bodyPr/>
          <a:lstStyle/>
          <a:p>
            <a:fld id="{5AEE9FE9-77FA-E74E-B564-95A18C194325}"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Let’s take a closer look at what</a:t>
            </a:r>
            <a:r>
              <a:rPr lang="en-US" sz="1200" kern="1200" baseline="0" dirty="0" smtClean="0">
                <a:solidFill>
                  <a:schemeClr val="tx1"/>
                </a:solidFill>
                <a:latin typeface="+mn-lt"/>
                <a:ea typeface="+mn-ea"/>
                <a:cs typeface="+mn-cs"/>
              </a:rPr>
              <a:t> goes on under the good in these subspace algorithms</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AEE9FE9-77FA-E74E-B564-95A18C194325}"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Diffusion is a good example, since everybody’s familiar with that.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We can write diffusion down as a single matrix D</a:t>
            </a:r>
            <a:endParaRPr lang="en-US" dirty="0"/>
          </a:p>
        </p:txBody>
      </p:sp>
      <p:sp>
        <p:nvSpPr>
          <p:cNvPr id="4" name="Slide Number Placeholder 3"/>
          <p:cNvSpPr>
            <a:spLocks noGrp="1"/>
          </p:cNvSpPr>
          <p:nvPr>
            <p:ph type="sldNum" sz="quarter" idx="10"/>
          </p:nvPr>
        </p:nvSpPr>
        <p:spPr/>
        <p:txBody>
          <a:bodyPr/>
          <a:lstStyle/>
          <a:p>
            <a:fld id="{5AEE9FE9-77FA-E74E-B564-95A18C194325}"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Now accelerating this step using subspace methods is straightforward. Say you have a basis matrix U, and each column of U is a different velocity field. For the time being, let’s say that U is a pretty good basis, i.e. linear combinations of these columns actually yield a wide variety of interesting velocity fields. There are only </a:t>
            </a:r>
            <a:r>
              <a:rPr lang="en-US" sz="1200" kern="1200" dirty="0" err="1" smtClean="0">
                <a:solidFill>
                  <a:schemeClr val="tx1"/>
                </a:solidFill>
                <a:latin typeface="+mn-lt"/>
                <a:ea typeface="+mn-ea"/>
                <a:cs typeface="+mn-cs"/>
              </a:rPr>
              <a:t>r</a:t>
            </a:r>
            <a:r>
              <a:rPr lang="en-US" sz="1200" kern="1200" dirty="0" smtClean="0">
                <a:solidFill>
                  <a:schemeClr val="tx1"/>
                </a:solidFill>
                <a:latin typeface="+mn-lt"/>
                <a:ea typeface="+mn-ea"/>
                <a:cs typeface="+mn-cs"/>
              </a:rPr>
              <a:t> columns, and </a:t>
            </a:r>
            <a:r>
              <a:rPr lang="en-US" sz="1200" kern="1200" dirty="0" err="1" smtClean="0">
                <a:solidFill>
                  <a:schemeClr val="tx1"/>
                </a:solidFill>
                <a:latin typeface="+mn-lt"/>
                <a:ea typeface="+mn-ea"/>
                <a:cs typeface="+mn-cs"/>
              </a:rPr>
              <a:t>r</a:t>
            </a:r>
            <a:r>
              <a:rPr lang="en-US" sz="1200" kern="1200" dirty="0" smtClean="0">
                <a:solidFill>
                  <a:schemeClr val="tx1"/>
                </a:solidFill>
                <a:latin typeface="+mn-lt"/>
                <a:ea typeface="+mn-ea"/>
                <a:cs typeface="+mn-cs"/>
              </a:rPr>
              <a:t> is a lot, lot smaller than N.</a:t>
            </a:r>
          </a:p>
          <a:p>
            <a:endParaRPr lang="en-US" dirty="0"/>
          </a:p>
        </p:txBody>
      </p:sp>
      <p:sp>
        <p:nvSpPr>
          <p:cNvPr id="4" name="Slide Number Placeholder 3"/>
          <p:cNvSpPr>
            <a:spLocks noGrp="1"/>
          </p:cNvSpPr>
          <p:nvPr>
            <p:ph type="sldNum" sz="quarter" idx="10"/>
          </p:nvPr>
        </p:nvSpPr>
        <p:spPr/>
        <p:txBody>
          <a:bodyPr/>
          <a:lstStyle/>
          <a:p>
            <a:fld id="{5AEE9FE9-77FA-E74E-B564-95A18C194325}"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We can project the matrix V by doing a pre and post multiply here.</a:t>
            </a:r>
            <a:r>
              <a:rPr lang="en-US" dirty="0" smtClean="0"/>
              <a:t> </a:t>
            </a:r>
            <a:endParaRPr lang="en-US" dirty="0"/>
          </a:p>
        </p:txBody>
      </p:sp>
      <p:sp>
        <p:nvSpPr>
          <p:cNvPr id="4" name="Slide Number Placeholder 3"/>
          <p:cNvSpPr>
            <a:spLocks noGrp="1"/>
          </p:cNvSpPr>
          <p:nvPr>
            <p:ph type="sldNum" sz="quarter" idx="10"/>
          </p:nvPr>
        </p:nvSpPr>
        <p:spPr/>
        <p:txBody>
          <a:bodyPr/>
          <a:lstStyle/>
          <a:p>
            <a:fld id="{5AEE9FE9-77FA-E74E-B564-95A18C194325}"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So, we can apply standard subspace methods to the diffusion and projection stages of Stable Fluids no problem. Implicit integration works out of the box.</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What about advection?</a:t>
            </a:r>
          </a:p>
          <a:p>
            <a:endParaRPr lang="en-US" dirty="0"/>
          </a:p>
        </p:txBody>
      </p:sp>
      <p:sp>
        <p:nvSpPr>
          <p:cNvPr id="4" name="Slide Number Placeholder 3"/>
          <p:cNvSpPr>
            <a:spLocks noGrp="1"/>
          </p:cNvSpPr>
          <p:nvPr>
            <p:ph type="sldNum" sz="quarter" idx="10"/>
          </p:nvPr>
        </p:nvSpPr>
        <p:spPr/>
        <p:txBody>
          <a:bodyPr/>
          <a:lstStyle/>
          <a:p>
            <a:fld id="{5AEE9FE9-77FA-E74E-B564-95A18C194325}"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Remember, the whole reason this worked was because we could write the diffusion operation down as a matrix.</a:t>
            </a:r>
          </a:p>
          <a:p>
            <a:endParaRPr lang="en-US" dirty="0" smtClean="0"/>
          </a:p>
          <a:p>
            <a:r>
              <a:rPr lang="en-US" dirty="0" smtClean="0"/>
              <a:t>What’s the</a:t>
            </a:r>
            <a:r>
              <a:rPr lang="en-US" baseline="0" dirty="0" smtClean="0"/>
              <a:t> matrix for semi-Lagrangian advection? </a:t>
            </a:r>
            <a:endParaRPr lang="en-US" dirty="0"/>
          </a:p>
        </p:txBody>
      </p:sp>
      <p:sp>
        <p:nvSpPr>
          <p:cNvPr id="4" name="Slide Number Placeholder 3"/>
          <p:cNvSpPr>
            <a:spLocks noGrp="1"/>
          </p:cNvSpPr>
          <p:nvPr>
            <p:ph type="sldNum" sz="quarter" idx="10"/>
          </p:nvPr>
        </p:nvSpPr>
        <p:spPr/>
        <p:txBody>
          <a:bodyPr/>
          <a:lstStyle/>
          <a:p>
            <a:fld id="{5AEE9FE9-77FA-E74E-B564-95A18C194325}"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Remember, advection is non-linear</a:t>
            </a:r>
            <a:r>
              <a:rPr lang="en-US" baseline="0" dirty="0" smtClean="0"/>
              <a:t> so it’s impossible to write is an a linear matrix.</a:t>
            </a:r>
            <a:endParaRPr lang="en-US" dirty="0"/>
          </a:p>
        </p:txBody>
      </p:sp>
      <p:sp>
        <p:nvSpPr>
          <p:cNvPr id="4" name="Slide Number Placeholder 3"/>
          <p:cNvSpPr>
            <a:spLocks noGrp="1"/>
          </p:cNvSpPr>
          <p:nvPr>
            <p:ph type="sldNum" sz="quarter" idx="10"/>
          </p:nvPr>
        </p:nvSpPr>
        <p:spPr/>
        <p:txBody>
          <a:bodyPr/>
          <a:lstStyle/>
          <a:p>
            <a:fld id="{5AEE9FE9-77FA-E74E-B564-95A18C194325}"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What do I mean by re-simulation? Let’s say we have this plume of smoke here that we took 7 hours to simulate. A lot of times you simulated something, but you want to tweak one parameter just a little bit. Do you really need to run a whole new simulation?</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We already computed something that’s very similar to what we want; can we leverage all that work we did to make things go a little faster the next time around?</a:t>
            </a:r>
          </a:p>
          <a:p>
            <a:endParaRPr lang="en-US" dirty="0"/>
          </a:p>
        </p:txBody>
      </p:sp>
      <p:sp>
        <p:nvSpPr>
          <p:cNvPr id="4" name="Slide Number Placeholder 3"/>
          <p:cNvSpPr>
            <a:spLocks noGrp="1"/>
          </p:cNvSpPr>
          <p:nvPr>
            <p:ph type="sldNum" sz="quarter" idx="10"/>
          </p:nvPr>
        </p:nvSpPr>
        <p:spPr/>
        <p:txBody>
          <a:bodyPr/>
          <a:lstStyle/>
          <a:p>
            <a:fld id="{5AEE9FE9-77FA-E74E-B564-95A18C194325}"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We could go in a different direction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the 2006 paper, Instead of semi-Lagrangian advection, they used finite differences. In this case, you still can’t write it as a matrix, but you can write it as a 3</a:t>
            </a:r>
            <a:r>
              <a:rPr lang="en-US" sz="1200" kern="1200" baseline="30000" dirty="0" smtClean="0">
                <a:solidFill>
                  <a:schemeClr val="tx1"/>
                </a:solidFill>
                <a:latin typeface="+mn-lt"/>
                <a:ea typeface="+mn-ea"/>
                <a:cs typeface="+mn-cs"/>
              </a:rPr>
              <a:t>rd</a:t>
            </a:r>
            <a:r>
              <a:rPr lang="en-US" sz="1200" kern="1200" baseline="0" dirty="0" smtClean="0">
                <a:solidFill>
                  <a:schemeClr val="tx1"/>
                </a:solidFill>
                <a:latin typeface="+mn-lt"/>
                <a:ea typeface="+mn-ea"/>
                <a:cs typeface="+mn-cs"/>
              </a:rPr>
              <a:t> order tensor</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AEE9FE9-77FA-E74E-B564-95A18C194325}"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Being</a:t>
            </a:r>
            <a:r>
              <a:rPr lang="en-US" sz="1200" kern="1200" baseline="0" dirty="0" smtClean="0">
                <a:solidFill>
                  <a:schemeClr val="tx1"/>
                </a:solidFill>
                <a:latin typeface="+mn-lt"/>
                <a:ea typeface="+mn-ea"/>
                <a:cs typeface="+mn-cs"/>
              </a:rPr>
              <a:t> careful to do it in the extra dimension as well. So once again, you get a tiny matrix you can re-use at runtime and run the advection stage thousands of times faster than before.</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AEE9FE9-77FA-E74E-B564-95A18C194325}"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it makes sense why the method</a:t>
            </a:r>
            <a:r>
              <a:rPr lang="en-US" baseline="0" dirty="0" smtClean="0"/>
              <a:t> isn’t so good at re-simulation. It doesn’t use semi-Lagrangian advection, it uses finite differences.</a:t>
            </a:r>
          </a:p>
          <a:p>
            <a:endParaRPr lang="en-US" baseline="0" dirty="0" smtClean="0"/>
          </a:p>
          <a:p>
            <a:r>
              <a:rPr lang="en-US" baseline="0" dirty="0" smtClean="0"/>
              <a:t>So really, it’s a totally different integrator! There’s no reason to expect it to give the same results back!</a:t>
            </a:r>
            <a:endParaRPr lang="en-US" dirty="0"/>
          </a:p>
        </p:txBody>
      </p:sp>
      <p:sp>
        <p:nvSpPr>
          <p:cNvPr id="4" name="Slide Number Placeholder 3"/>
          <p:cNvSpPr>
            <a:spLocks noGrp="1"/>
          </p:cNvSpPr>
          <p:nvPr>
            <p:ph type="sldNum" sz="quarter" idx="10"/>
          </p:nvPr>
        </p:nvSpPr>
        <p:spPr/>
        <p:txBody>
          <a:bodyPr/>
          <a:lstStyle/>
          <a:p>
            <a:fld id="{5AEE9FE9-77FA-E74E-B564-95A18C194325}"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we’re left with the same question. What’s the matrix for semi-Lagrangian advection? Or rather, what’s the tensor?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AEE9FE9-77FA-E74E-B564-95A18C194325}"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Stanton</a:t>
            </a:r>
            <a:r>
              <a:rPr lang="en-US" baseline="0" dirty="0" smtClean="0"/>
              <a:t> paper this year describes new operators you can capture, such as division and the square root.</a:t>
            </a:r>
          </a:p>
          <a:p>
            <a:endParaRPr lang="en-US" baseline="0" dirty="0" smtClean="0"/>
          </a:p>
          <a:p>
            <a:r>
              <a:rPr lang="en-US" baseline="0" dirty="0" smtClean="0"/>
              <a:t>We actually looked at operations like this too, but semi-Lagrangian methods don’t fit here either.</a:t>
            </a:r>
            <a:endParaRPr lang="en-US" dirty="0" smtClean="0"/>
          </a:p>
        </p:txBody>
      </p:sp>
      <p:sp>
        <p:nvSpPr>
          <p:cNvPr id="4" name="Slide Number Placeholder 3"/>
          <p:cNvSpPr>
            <a:spLocks noGrp="1"/>
          </p:cNvSpPr>
          <p:nvPr>
            <p:ph type="sldNum" sz="quarter" idx="10"/>
          </p:nvPr>
        </p:nvSpPr>
        <p:spPr/>
        <p:txBody>
          <a:bodyPr/>
          <a:lstStyle/>
          <a:p>
            <a:fld id="{5AEE9FE9-77FA-E74E-B564-95A18C194325}"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problem is that semi-</a:t>
            </a:r>
            <a:r>
              <a:rPr lang="en-US" dirty="0" err="1" smtClean="0"/>
              <a:t>Largangian</a:t>
            </a:r>
            <a:r>
              <a:rPr lang="en-US" dirty="0" smtClean="0"/>
              <a:t> methods aren’t reducible to a static stencil.</a:t>
            </a:r>
            <a:r>
              <a:rPr lang="en-US" baseline="0" dirty="0" smtClean="0"/>
              <a:t> Any cell can look at any other cell, and which cells it does changes every </a:t>
            </a:r>
            <a:r>
              <a:rPr lang="en-US" baseline="0" dirty="0" err="1" smtClean="0"/>
              <a:t>timestep</a:t>
            </a:r>
            <a:r>
              <a:rPr lang="en-US" baseline="0" dirty="0" smtClean="0"/>
              <a:t>. It’s impossible to encode this in a one-time tensor.</a:t>
            </a:r>
          </a:p>
          <a:p>
            <a:endParaRPr lang="en-US" baseline="0" dirty="0" smtClean="0"/>
          </a:p>
          <a:p>
            <a:r>
              <a:rPr lang="en-US" baseline="0" dirty="0" smtClean="0"/>
              <a:t>Clearly a different approach is needed.</a:t>
            </a:r>
          </a:p>
        </p:txBody>
      </p:sp>
      <p:sp>
        <p:nvSpPr>
          <p:cNvPr id="4" name="Slide Number Placeholder 3"/>
          <p:cNvSpPr>
            <a:spLocks noGrp="1"/>
          </p:cNvSpPr>
          <p:nvPr>
            <p:ph type="sldNum" sz="quarter" idx="10"/>
          </p:nvPr>
        </p:nvSpPr>
        <p:spPr/>
        <p:txBody>
          <a:bodyPr/>
          <a:lstStyle/>
          <a:p>
            <a:fld id="{5AEE9FE9-77FA-E74E-B564-95A18C194325}"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That’s where we come in– the cubature approach.</a:t>
            </a:r>
          </a:p>
        </p:txBody>
      </p:sp>
      <p:sp>
        <p:nvSpPr>
          <p:cNvPr id="4" name="Slide Number Placeholder 3"/>
          <p:cNvSpPr>
            <a:spLocks noGrp="1"/>
          </p:cNvSpPr>
          <p:nvPr>
            <p:ph type="sldNum" sz="quarter" idx="10"/>
          </p:nvPr>
        </p:nvSpPr>
        <p:spPr/>
        <p:txBody>
          <a:bodyPr/>
          <a:lstStyle/>
          <a:p>
            <a:fld id="{5AEE9FE9-77FA-E74E-B564-95A18C194325}"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cubature approach is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from this paper in 2008</a:t>
            </a:r>
            <a:r>
              <a:rPr lang="en-US" sz="1200" kern="1200" baseline="0" dirty="0" smtClean="0">
                <a:solidFill>
                  <a:schemeClr val="tx1"/>
                </a:solidFill>
                <a:latin typeface="+mn-lt"/>
                <a:ea typeface="+mn-ea"/>
                <a:cs typeface="+mn-cs"/>
              </a:rPr>
              <a:t> which I helped out with</a:t>
            </a:r>
            <a:r>
              <a:rPr lang="en-US" sz="1200" kern="1200" dirty="0" smtClean="0">
                <a:solidFill>
                  <a:schemeClr val="tx1"/>
                </a:solidFill>
                <a:latin typeface="+mn-lt"/>
                <a:ea typeface="+mn-ea"/>
                <a:cs typeface="+mn-cs"/>
              </a:rPr>
              <a:t>. So far it’s only ever been used for solid mechanics, but we’ll show how to use it for fluids.</a:t>
            </a:r>
          </a:p>
          <a:p>
            <a:endParaRPr lang="en-US" dirty="0"/>
          </a:p>
        </p:txBody>
      </p:sp>
      <p:sp>
        <p:nvSpPr>
          <p:cNvPr id="4" name="Slide Number Placeholder 3"/>
          <p:cNvSpPr>
            <a:spLocks noGrp="1"/>
          </p:cNvSpPr>
          <p:nvPr>
            <p:ph type="sldNum" sz="quarter" idx="10"/>
          </p:nvPr>
        </p:nvSpPr>
        <p:spPr/>
        <p:txBody>
          <a:bodyPr/>
          <a:lstStyle/>
          <a:p>
            <a:fld id="{5AEE9FE9-77FA-E74E-B564-95A18C194325}"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In that paper, they had a similar problem, but it was for solids, not fluids.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They had a force response function on the inside of a solid, which could not be written as a tensor.</a:t>
            </a:r>
          </a:p>
        </p:txBody>
      </p:sp>
      <p:sp>
        <p:nvSpPr>
          <p:cNvPr id="4" name="Slide Number Placeholder 3"/>
          <p:cNvSpPr>
            <a:spLocks noGrp="1"/>
          </p:cNvSpPr>
          <p:nvPr>
            <p:ph type="sldNum" sz="quarter" idx="10"/>
          </p:nvPr>
        </p:nvSpPr>
        <p:spPr/>
        <p:txBody>
          <a:bodyPr/>
          <a:lstStyle/>
          <a:p>
            <a:fld id="{5AEE9FE9-77FA-E74E-B564-95A18C194325}"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key insight was that y</a:t>
            </a:r>
            <a:r>
              <a:rPr lang="en-US" sz="1200" kern="1200" dirty="0" smtClean="0">
                <a:solidFill>
                  <a:schemeClr val="tx1"/>
                </a:solidFill>
                <a:latin typeface="+mn-lt"/>
                <a:ea typeface="+mn-ea"/>
                <a:cs typeface="+mn-cs"/>
              </a:rPr>
              <a:t>ou could instead evaluate the function at a small number of </a:t>
            </a:r>
            <a:r>
              <a:rPr lang="en-US" sz="1200" i="1" kern="1200" dirty="0" smtClean="0">
                <a:solidFill>
                  <a:schemeClr val="tx1"/>
                </a:solidFill>
                <a:latin typeface="+mn-lt"/>
                <a:ea typeface="+mn-ea"/>
                <a:cs typeface="+mn-cs"/>
              </a:rPr>
              <a:t>cubature</a:t>
            </a:r>
            <a:r>
              <a:rPr lang="en-US" sz="1200" kern="1200" dirty="0" smtClean="0">
                <a:solidFill>
                  <a:schemeClr val="tx1"/>
                </a:solidFill>
                <a:latin typeface="+mn-lt"/>
                <a:ea typeface="+mn-ea"/>
                <a:cs typeface="+mn-cs"/>
              </a:rPr>
              <a:t> points, and get a very good approximation to the non-linear function.</a:t>
            </a:r>
          </a:p>
        </p:txBody>
      </p:sp>
      <p:sp>
        <p:nvSpPr>
          <p:cNvPr id="4" name="Slide Number Placeholder 3"/>
          <p:cNvSpPr>
            <a:spLocks noGrp="1"/>
          </p:cNvSpPr>
          <p:nvPr>
            <p:ph type="sldNum" sz="quarter" idx="10"/>
          </p:nvPr>
        </p:nvSpPr>
        <p:spPr/>
        <p:txBody>
          <a:bodyPr/>
          <a:lstStyle/>
          <a:p>
            <a:fld id="{5AEE9FE9-77FA-E74E-B564-95A18C194325}"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is what our paper addresses. On the middle and the</a:t>
            </a:r>
            <a:r>
              <a:rPr lang="en-US" sz="1200" kern="1200" baseline="0" dirty="0" smtClean="0">
                <a:solidFill>
                  <a:schemeClr val="tx1"/>
                </a:solidFill>
                <a:latin typeface="+mn-lt"/>
                <a:ea typeface="+mn-ea"/>
                <a:cs typeface="+mn-cs"/>
              </a:rPr>
              <a:t> right, we tweaked the </a:t>
            </a:r>
            <a:r>
              <a:rPr lang="en-US" sz="1200" kern="1200" baseline="0" dirty="0" err="1" smtClean="0">
                <a:solidFill>
                  <a:schemeClr val="tx1"/>
                </a:solidFill>
                <a:latin typeface="+mn-lt"/>
                <a:ea typeface="+mn-ea"/>
                <a:cs typeface="+mn-cs"/>
              </a:rPr>
              <a:t>vorticity</a:t>
            </a:r>
            <a:r>
              <a:rPr lang="en-US" sz="1200" kern="1200" baseline="0" dirty="0" smtClean="0">
                <a:solidFill>
                  <a:schemeClr val="tx1"/>
                </a:solidFill>
                <a:latin typeface="+mn-lt"/>
                <a:ea typeface="+mn-ea"/>
                <a:cs typeface="+mn-cs"/>
              </a:rPr>
              <a:t> confinement constant, and got results back 30 times faster. If you just measure the speed of the solver itself, it came back over 1700 times faster. </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AEE9FE9-77FA-E74E-B564-95A18C194325}"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Just</a:t>
            </a:r>
            <a:r>
              <a:rPr lang="en-US" sz="1200" kern="1200" baseline="0" dirty="0" smtClean="0">
                <a:solidFill>
                  <a:schemeClr val="tx1"/>
                </a:solidFill>
                <a:latin typeface="+mn-lt"/>
                <a:ea typeface="+mn-ea"/>
                <a:cs typeface="+mn-cs"/>
              </a:rPr>
              <a:t> like is classic </a:t>
            </a:r>
            <a:r>
              <a:rPr lang="en-US" sz="1200" kern="1200" baseline="0" dirty="0" err="1" smtClean="0">
                <a:solidFill>
                  <a:schemeClr val="tx1"/>
                </a:solidFill>
                <a:latin typeface="+mn-lt"/>
                <a:ea typeface="+mn-ea"/>
                <a:cs typeface="+mn-cs"/>
              </a:rPr>
              <a:t>quadrature</a:t>
            </a:r>
            <a:r>
              <a:rPr lang="en-US" sz="1200" kern="1200" baseline="0" dirty="0" smtClean="0">
                <a:solidFill>
                  <a:schemeClr val="tx1"/>
                </a:solidFill>
                <a:latin typeface="+mn-lt"/>
                <a:ea typeface="+mn-ea"/>
                <a:cs typeface="+mn-cs"/>
              </a:rPr>
              <a:t>, each point gets a weight</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AEE9FE9-77FA-E74E-B564-95A18C194325}"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And</a:t>
            </a:r>
            <a:r>
              <a:rPr lang="en-US" sz="1200" kern="1200" baseline="0" dirty="0" smtClean="0">
                <a:solidFill>
                  <a:schemeClr val="tx1"/>
                </a:solidFill>
                <a:latin typeface="+mn-lt"/>
                <a:ea typeface="+mn-ea"/>
                <a:cs typeface="+mn-cs"/>
              </a:rPr>
              <a:t> when you sum them together, you get a good approximation of the non-linear function</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AEE9FE9-77FA-E74E-B564-95A18C194325}"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This approach is actually fairly general.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You can do it for</a:t>
            </a:r>
            <a:r>
              <a:rPr lang="en-US" sz="1200" kern="1200" baseline="0" dirty="0" smtClean="0">
                <a:solidFill>
                  <a:schemeClr val="tx1"/>
                </a:solidFill>
                <a:latin typeface="+mn-lt"/>
                <a:ea typeface="+mn-ea"/>
                <a:cs typeface="+mn-cs"/>
              </a:rPr>
              <a:t> any arbitrary non-linear function you want, as long as it supports points sampling. </a:t>
            </a:r>
            <a:r>
              <a:rPr lang="en-US" sz="1200" kern="1200" dirty="0" smtClean="0">
                <a:solidFill>
                  <a:schemeClr val="tx1"/>
                </a:solidFill>
                <a:latin typeface="+mn-lt"/>
                <a:ea typeface="+mn-ea"/>
                <a:cs typeface="+mn-cs"/>
              </a:rPr>
              <a:t>No special tensor representation is required.</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AEE9FE9-77FA-E74E-B564-95A18C194325}"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So, can we do it for some advection operator?</a:t>
            </a:r>
          </a:p>
        </p:txBody>
      </p:sp>
      <p:sp>
        <p:nvSpPr>
          <p:cNvPr id="4" name="Slide Number Placeholder 3"/>
          <p:cNvSpPr>
            <a:spLocks noGrp="1"/>
          </p:cNvSpPr>
          <p:nvPr>
            <p:ph type="sldNum" sz="quarter" idx="10"/>
          </p:nvPr>
        </p:nvSpPr>
        <p:spPr/>
        <p:txBody>
          <a:bodyPr/>
          <a:lstStyle/>
          <a:p>
            <a:fld id="{5AEE9FE9-77FA-E74E-B564-95A18C194325}"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Well, in order to answer that question, we tried to compute an actual cubature fit.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means we have to find a good, sparse set of points, and compute weights for them. We adapted the approach from the 2008 paper to fluids, and ran it on a very low-resolution fluid, 64 </a:t>
            </a:r>
            <a:r>
              <a:rPr lang="en-US" sz="1200" kern="1200" dirty="0" err="1" smtClean="0">
                <a:solidFill>
                  <a:schemeClr val="tx1"/>
                </a:solidFill>
                <a:latin typeface="+mn-lt"/>
                <a:ea typeface="+mn-ea"/>
                <a:cs typeface="+mn-cs"/>
              </a:rPr>
              <a:t>x</a:t>
            </a:r>
            <a:r>
              <a:rPr lang="en-US" sz="1200" kern="1200" dirty="0" smtClean="0">
                <a:solidFill>
                  <a:schemeClr val="tx1"/>
                </a:solidFill>
                <a:latin typeface="+mn-lt"/>
                <a:ea typeface="+mn-ea"/>
                <a:cs typeface="+mn-cs"/>
              </a:rPr>
              <a:t> 48 </a:t>
            </a:r>
            <a:r>
              <a:rPr lang="en-US" sz="1200" kern="1200" dirty="0" err="1" smtClean="0">
                <a:solidFill>
                  <a:schemeClr val="tx1"/>
                </a:solidFill>
                <a:latin typeface="+mn-lt"/>
                <a:ea typeface="+mn-ea"/>
                <a:cs typeface="+mn-cs"/>
              </a:rPr>
              <a:t>x</a:t>
            </a:r>
            <a:r>
              <a:rPr lang="en-US" sz="1200" kern="1200" dirty="0" smtClean="0">
                <a:solidFill>
                  <a:schemeClr val="tx1"/>
                </a:solidFill>
                <a:latin typeface="+mn-lt"/>
                <a:ea typeface="+mn-ea"/>
                <a:cs typeface="+mn-cs"/>
              </a:rPr>
              <a:t> 64.</a:t>
            </a:r>
          </a:p>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AEE9FE9-77FA-E74E-B564-95A18C194325}"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It</a:t>
            </a:r>
            <a:r>
              <a:rPr lang="en-US" sz="1200" kern="1200" baseline="0" dirty="0" smtClean="0">
                <a:solidFill>
                  <a:schemeClr val="tx1"/>
                </a:solidFill>
                <a:latin typeface="+mn-lt"/>
                <a:ea typeface="+mn-ea"/>
                <a:cs typeface="+mn-cs"/>
              </a:rPr>
              <a:t> did find a fit, but it took 6 days!</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is clearly not an acceptable running time. Where is the algorithm spending all of its time? </a:t>
            </a:r>
          </a:p>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AEE9FE9-77FA-E74E-B564-95A18C194325}"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To understand this, let’s take a closer look at the greedy strategy that the 2008 paper uses.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Say</a:t>
            </a:r>
            <a:r>
              <a:rPr lang="en-US" sz="1200" kern="1200" baseline="0" dirty="0" smtClean="0">
                <a:solidFill>
                  <a:schemeClr val="tx1"/>
                </a:solidFill>
                <a:latin typeface="+mn-lt"/>
                <a:ea typeface="+mn-ea"/>
                <a:cs typeface="+mn-cs"/>
              </a:rPr>
              <a:t> we’re just doing a 2D simulation,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Let’s say you have an existing cubature set, but it doesn’t approximate the action of an advection operator very well.</a:t>
            </a:r>
          </a:p>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AEE9FE9-77FA-E74E-B564-95A18C194325}"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And</a:t>
            </a:r>
            <a:r>
              <a:rPr lang="en-US" sz="1200" kern="1200" baseline="0" dirty="0" smtClean="0">
                <a:solidFill>
                  <a:schemeClr val="tx1"/>
                </a:solidFill>
                <a:latin typeface="+mn-lt"/>
                <a:ea typeface="+mn-ea"/>
                <a:cs typeface="+mn-cs"/>
              </a:rPr>
              <a:t> we’re in the middle of computing a cubature set for advection, but it’s not doing a very good job.</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AEE9FE9-77FA-E74E-B564-95A18C194325}"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We can get an idea of where the fit is bad by looking at the residual. (show residual rendering)</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AEE9FE9-77FA-E74E-B564-95A18C194325}"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If the fit isn’t good enough, we’ll pick the point with the largest positive projection onto the residual (show in blue), since that one will probably kill off a good portion of the error. (show a peak)</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AEE9FE9-77FA-E74E-B564-95A18C194325}"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Okay, that’s the broad picture, now let’s back up a bit.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First I’m going to give some context</a:t>
            </a:r>
            <a:r>
              <a:rPr lang="en-US" sz="1200" kern="1200" baseline="0" dirty="0" smtClean="0">
                <a:solidFill>
                  <a:schemeClr val="tx1"/>
                </a:solidFill>
                <a:latin typeface="+mn-lt"/>
                <a:ea typeface="+mn-ea"/>
                <a:cs typeface="+mn-cs"/>
              </a:rPr>
              <a:t> in relation to previous work, then go into the subspace approach. In its basic form, the subspace approach can’t do this, so I show how we apply the cubature approach to it.</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I’ll wrap up by briefly mentioning some other features and with some results and discussion.</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AEE9FE9-77FA-E74E-B564-95A18C194325}"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So you add this cell to your cubature set</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AEE9FE9-77FA-E74E-B564-95A18C194325}"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then you run a NNLS solve to see what the new weights should be. We go into why it’s an NNLS solve and not LS in the paper.</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AEE9FE9-77FA-E74E-B564-95A18C194325}"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Hopefully</a:t>
            </a:r>
            <a:r>
              <a:rPr lang="en-US" sz="1200" kern="1200" baseline="0" dirty="0" smtClean="0">
                <a:solidFill>
                  <a:schemeClr val="tx1"/>
                </a:solidFill>
                <a:latin typeface="+mn-lt"/>
                <a:ea typeface="+mn-ea"/>
                <a:cs typeface="+mn-cs"/>
              </a:rPr>
              <a:t> your residual improved, so you look at it again.</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If things still aren’t good enough, go through this whole process again. Add another point to the set.</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AEE9FE9-77FA-E74E-B564-95A18C194325}"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 single NNLS solve takes cubic time, and we do it once for every new cubature point. So the final running time is </a:t>
            </a:r>
            <a:r>
              <a:rPr lang="en-US" sz="1200" kern="1200" dirty="0" err="1" smtClean="0">
                <a:solidFill>
                  <a:schemeClr val="tx1"/>
                </a:solidFill>
                <a:latin typeface="+mn-lt"/>
                <a:ea typeface="+mn-ea"/>
                <a:cs typeface="+mn-cs"/>
              </a:rPr>
              <a:t>quartic</a:t>
            </a:r>
            <a:r>
              <a:rPr lang="en-US" sz="1200" kern="1200" dirty="0" smtClean="0">
                <a:solidFill>
                  <a:schemeClr val="tx1"/>
                </a:solidFill>
                <a:latin typeface="+mn-lt"/>
                <a:ea typeface="+mn-ea"/>
                <a:cs typeface="+mn-cs"/>
              </a:rPr>
              <a:t> in the number of cubature points. That’s where it’s spending all its time. Can we do better?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We tried a lot of things here, and they led us down a path to a better algorithm</a:t>
            </a:r>
          </a:p>
        </p:txBody>
      </p:sp>
      <p:sp>
        <p:nvSpPr>
          <p:cNvPr id="4" name="Slide Number Placeholder 3"/>
          <p:cNvSpPr>
            <a:spLocks noGrp="1"/>
          </p:cNvSpPr>
          <p:nvPr>
            <p:ph type="sldNum" sz="quarter" idx="10"/>
          </p:nvPr>
        </p:nvSpPr>
        <p:spPr/>
        <p:txBody>
          <a:bodyPr/>
          <a:lstStyle/>
          <a:p>
            <a:fld id="{5AEE9FE9-77FA-E74E-B564-95A18C194325}"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One thing we noticed is that a lot of the picks are duds, because the weights get solved to zero.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would</a:t>
            </a:r>
            <a:r>
              <a:rPr lang="en-US" sz="1200" kern="1200" baseline="0" dirty="0" smtClean="0">
                <a:solidFill>
                  <a:schemeClr val="tx1"/>
                </a:solidFill>
                <a:latin typeface="+mn-lt"/>
                <a:ea typeface="+mn-ea"/>
                <a:cs typeface="+mn-cs"/>
              </a:rPr>
              <a:t> happen when a point was useful early on in the fit, but got </a:t>
            </a:r>
            <a:r>
              <a:rPr lang="en-US" sz="1200" kern="1200" baseline="0" dirty="0" err="1" smtClean="0">
                <a:solidFill>
                  <a:schemeClr val="tx1"/>
                </a:solidFill>
                <a:latin typeface="+mn-lt"/>
                <a:ea typeface="+mn-ea"/>
                <a:cs typeface="+mn-cs"/>
              </a:rPr>
              <a:t>supercededd</a:t>
            </a:r>
            <a:r>
              <a:rPr lang="en-US" sz="1200" kern="1200" baseline="0" dirty="0" smtClean="0">
                <a:solidFill>
                  <a:schemeClr val="tx1"/>
                </a:solidFill>
                <a:latin typeface="+mn-lt"/>
                <a:ea typeface="+mn-ea"/>
                <a:cs typeface="+mn-cs"/>
              </a:rPr>
              <a:t> later on.</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is a good thing though – this means we can detect duds. (show gems, with some set to zero.)</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AEE9FE9-77FA-E74E-B564-95A18C194325}"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What this tells us is, we don’t have to add one point at a time to the cubature set. We</a:t>
            </a:r>
            <a:r>
              <a:rPr lang="en-US" sz="1200" kern="1200" baseline="0" dirty="0" smtClean="0">
                <a:solidFill>
                  <a:schemeClr val="tx1"/>
                </a:solidFill>
                <a:latin typeface="+mn-lt"/>
                <a:ea typeface="+mn-ea"/>
                <a:cs typeface="+mn-cs"/>
              </a:rPr>
              <a:t> can blast down tons of points, and run a single fit to get weights for all of them.</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Maybe we’ll find a bunch of good points all at once, and if we don’t, we can see the duds and remove them. (show a bunch go to zero, remove them)</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AEE9FE9-77FA-E74E-B564-95A18C194325}"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We’ll find a bunch of good points</a:t>
            </a:r>
            <a:r>
              <a:rPr lang="en-US" sz="1200" kern="1200" baseline="0" dirty="0" smtClean="0">
                <a:solidFill>
                  <a:schemeClr val="tx1"/>
                </a:solidFill>
                <a:latin typeface="+mn-lt"/>
                <a:ea typeface="+mn-ea"/>
                <a:cs typeface="+mn-cs"/>
              </a:rPr>
              <a:t> with non-zero weights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AEE9FE9-77FA-E74E-B564-95A18C194325}"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And</a:t>
            </a:r>
            <a:r>
              <a:rPr lang="en-US" sz="1200" kern="1200" baseline="0" dirty="0" smtClean="0">
                <a:solidFill>
                  <a:schemeClr val="tx1"/>
                </a:solidFill>
                <a:latin typeface="+mn-lt"/>
                <a:ea typeface="+mn-ea"/>
                <a:cs typeface="+mn-cs"/>
              </a:rPr>
              <a:t> probably a bunch of bad ones as well.</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AEE9FE9-77FA-E74E-B564-95A18C194325}"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That’s okay though, we can just cull the zero ones.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So this was a good idea, but in the end it actually didn’t speed the fitting</a:t>
            </a:r>
            <a:r>
              <a:rPr lang="en-US" sz="1200" kern="1200" baseline="0" dirty="0" smtClean="0">
                <a:solidFill>
                  <a:schemeClr val="tx1"/>
                </a:solidFill>
                <a:latin typeface="+mn-lt"/>
                <a:ea typeface="+mn-ea"/>
                <a:cs typeface="+mn-cs"/>
              </a:rPr>
              <a:t> algorithm up that much.</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AEE9FE9-77FA-E74E-B564-95A18C194325}"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At this point what we were doing started to</a:t>
            </a:r>
            <a:r>
              <a:rPr lang="en-US" sz="1200" kern="1200" baseline="0" dirty="0" smtClean="0">
                <a:solidFill>
                  <a:schemeClr val="tx1"/>
                </a:solidFill>
                <a:latin typeface="+mn-lt"/>
                <a:ea typeface="+mn-ea"/>
                <a:cs typeface="+mn-cs"/>
              </a:rPr>
              <a:t> feel an </a:t>
            </a:r>
            <a:r>
              <a:rPr lang="en-US" sz="1200" kern="1200" dirty="0" smtClean="0">
                <a:solidFill>
                  <a:schemeClr val="tx1"/>
                </a:solidFill>
                <a:latin typeface="+mn-lt"/>
                <a:ea typeface="+mn-ea"/>
                <a:cs typeface="+mn-cs"/>
              </a:rPr>
              <a:t>awful lot like Monte Carlo sampling.</a:t>
            </a:r>
            <a:r>
              <a:rPr lang="en-US" sz="1200" kern="1200" baseline="0" dirty="0" smtClean="0">
                <a:solidFill>
                  <a:schemeClr val="tx1"/>
                </a:solidFill>
                <a:latin typeface="+mn-lt"/>
                <a:ea typeface="+mn-ea"/>
                <a:cs typeface="+mn-cs"/>
              </a:rPr>
              <a:t> So we refreshed ourselves on that literature.</a:t>
            </a:r>
            <a:r>
              <a:rPr lang="en-US" sz="1200" kern="1200" dirty="0" smtClean="0">
                <a:solidFill>
                  <a:schemeClr val="tx1"/>
                </a:solidFill>
                <a:latin typeface="+mn-lt"/>
                <a:ea typeface="+mn-ea"/>
                <a:cs typeface="+mn-cs"/>
              </a:rPr>
              <a:t> Maybe we can take a page from them?</a:t>
            </a:r>
          </a:p>
          <a:p>
            <a:endParaRPr lang="en-US" dirty="0"/>
          </a:p>
        </p:txBody>
      </p:sp>
      <p:sp>
        <p:nvSpPr>
          <p:cNvPr id="4" name="Slide Number Placeholder 3"/>
          <p:cNvSpPr>
            <a:spLocks noGrp="1"/>
          </p:cNvSpPr>
          <p:nvPr>
            <p:ph type="sldNum" sz="quarter" idx="10"/>
          </p:nvPr>
        </p:nvSpPr>
        <p:spPr/>
        <p:txBody>
          <a:bodyPr/>
          <a:lstStyle/>
          <a:p>
            <a:fld id="{5AEE9FE9-77FA-E74E-B564-95A18C194325}"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Let’s get started with</a:t>
            </a:r>
            <a:r>
              <a:rPr lang="en-US" sz="1200" kern="1200" baseline="0" dirty="0" smtClean="0">
                <a:solidFill>
                  <a:schemeClr val="tx1"/>
                </a:solidFill>
                <a:latin typeface="+mn-lt"/>
                <a:ea typeface="+mn-ea"/>
                <a:cs typeface="+mn-cs"/>
              </a:rPr>
              <a:t> some context</a:t>
            </a:r>
            <a:endParaRPr lang="en-US" dirty="0"/>
          </a:p>
        </p:txBody>
      </p:sp>
      <p:sp>
        <p:nvSpPr>
          <p:cNvPr id="4" name="Slide Number Placeholder 3"/>
          <p:cNvSpPr>
            <a:spLocks noGrp="1"/>
          </p:cNvSpPr>
          <p:nvPr>
            <p:ph type="sldNum" sz="quarter" idx="10"/>
          </p:nvPr>
        </p:nvSpPr>
        <p:spPr/>
        <p:txBody>
          <a:bodyPr/>
          <a:lstStyle/>
          <a:p>
            <a:fld id="{5AEE9FE9-77FA-E74E-B564-95A18C194325}"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Really</a:t>
            </a:r>
            <a:r>
              <a:rPr lang="en-US" sz="1200" kern="1200" baseline="0" dirty="0" smtClean="0">
                <a:solidFill>
                  <a:schemeClr val="tx1"/>
                </a:solidFill>
                <a:latin typeface="+mn-lt"/>
                <a:ea typeface="+mn-ea"/>
                <a:cs typeface="+mn-cs"/>
              </a:rPr>
              <a:t> w</a:t>
            </a:r>
            <a:r>
              <a:rPr lang="en-US" sz="1200" kern="1200" dirty="0" smtClean="0">
                <a:solidFill>
                  <a:schemeClr val="tx1"/>
                </a:solidFill>
                <a:latin typeface="+mn-lt"/>
                <a:ea typeface="+mn-ea"/>
                <a:cs typeface="+mn-cs"/>
              </a:rPr>
              <a:t>hat we’re trying to do is approximate an integral using a small number of sample points.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That’s the same philosophy as importance sampling! </a:t>
            </a:r>
          </a:p>
        </p:txBody>
      </p:sp>
      <p:sp>
        <p:nvSpPr>
          <p:cNvPr id="4" name="Slide Number Placeholder 3"/>
          <p:cNvSpPr>
            <a:spLocks noGrp="1"/>
          </p:cNvSpPr>
          <p:nvPr>
            <p:ph type="sldNum" sz="quarter" idx="10"/>
          </p:nvPr>
        </p:nvSpPr>
        <p:spPr/>
        <p:txBody>
          <a:bodyPr/>
          <a:lstStyle/>
          <a:p>
            <a:fld id="{5AEE9FE9-77FA-E74E-B564-95A18C194325}"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Practically</a:t>
            </a:r>
            <a:r>
              <a:rPr lang="en-US" sz="1200" kern="1200" baseline="0" dirty="0" smtClean="0">
                <a:solidFill>
                  <a:schemeClr val="tx1"/>
                </a:solidFill>
                <a:latin typeface="+mn-lt"/>
                <a:ea typeface="+mn-ea"/>
                <a:cs typeface="+mn-cs"/>
              </a:rPr>
              <a:t> speaking, we have this residual function in hand</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AEE9FE9-77FA-E74E-B564-95A18C194325}"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We could throw down</a:t>
            </a:r>
            <a:r>
              <a:rPr lang="en-US" sz="1200" kern="1200" baseline="0" dirty="0" smtClean="0">
                <a:solidFill>
                  <a:schemeClr val="tx1"/>
                </a:solidFill>
                <a:latin typeface="+mn-lt"/>
                <a:ea typeface="+mn-ea"/>
                <a:cs typeface="+mn-cs"/>
              </a:rPr>
              <a:t> a bunch of points as potential cubature points and hope that some end up getting non-zero weights.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AEE9FE9-77FA-E74E-B564-95A18C194325}"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But</a:t>
            </a:r>
            <a:r>
              <a:rPr lang="en-US" sz="1200" kern="1200" baseline="0" dirty="0" smtClean="0">
                <a:solidFill>
                  <a:schemeClr val="tx1"/>
                </a:solidFill>
                <a:latin typeface="+mn-lt"/>
                <a:ea typeface="+mn-ea"/>
                <a:cs typeface="+mn-cs"/>
              </a:rPr>
              <a:t> d</a:t>
            </a:r>
            <a:r>
              <a:rPr lang="en-US" sz="1200" kern="1200" dirty="0" smtClean="0">
                <a:solidFill>
                  <a:schemeClr val="tx1"/>
                </a:solidFill>
                <a:latin typeface="+mn-lt"/>
                <a:ea typeface="+mn-ea"/>
                <a:cs typeface="+mn-cs"/>
              </a:rPr>
              <a:t>oesn’t it make sense</a:t>
            </a:r>
            <a:r>
              <a:rPr lang="en-US" sz="1200" kern="1200" baseline="0" dirty="0" smtClean="0">
                <a:solidFill>
                  <a:schemeClr val="tx1"/>
                </a:solidFill>
                <a:latin typeface="+mn-lt"/>
                <a:ea typeface="+mn-ea"/>
                <a:cs typeface="+mn-cs"/>
              </a:rPr>
              <a:t> to cluster the sample points in promising regions? Such as those with a high residual?</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AEE9FE9-77FA-E74E-B564-95A18C194325}"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Here’s the importance sampling function we used, but I won’t go into more detail here and just leave it for the paper.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It’s actually</a:t>
            </a:r>
            <a:r>
              <a:rPr lang="en-US" sz="1200" kern="1200" baseline="0" dirty="0" smtClean="0">
                <a:solidFill>
                  <a:schemeClr val="tx1"/>
                </a:solidFill>
                <a:latin typeface="+mn-lt"/>
                <a:ea typeface="+mn-ea"/>
                <a:cs typeface="+mn-cs"/>
              </a:rPr>
              <a:t> very close to the greedy selection criteria.</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AEE9FE9-77FA-E74E-B564-95A18C194325}"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running times speak for themselves. That 6 day example before can now run in less than half an hour.</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AEE9FE9-77FA-E74E-B564-95A18C194325}"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Other more complex examples take</a:t>
            </a:r>
            <a:r>
              <a:rPr lang="en-US" sz="1200" kern="1200" baseline="0" dirty="0" smtClean="0">
                <a:solidFill>
                  <a:schemeClr val="tx1"/>
                </a:solidFill>
                <a:latin typeface="+mn-lt"/>
                <a:ea typeface="+mn-ea"/>
                <a:cs typeface="+mn-cs"/>
              </a:rPr>
              <a:t> longer of course, as you can see here.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It’s safe to say that it would be totally impractical to compute these using the greedy method.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We found that all our examples converge in 4 iterations or less.</a:t>
            </a:r>
          </a:p>
        </p:txBody>
      </p:sp>
      <p:sp>
        <p:nvSpPr>
          <p:cNvPr id="4" name="Slide Number Placeholder 3"/>
          <p:cNvSpPr>
            <a:spLocks noGrp="1"/>
          </p:cNvSpPr>
          <p:nvPr>
            <p:ph type="sldNum" sz="quarter" idx="10"/>
          </p:nvPr>
        </p:nvSpPr>
        <p:spPr/>
        <p:txBody>
          <a:bodyPr/>
          <a:lstStyle/>
          <a:p>
            <a:fld id="{5AEE9FE9-77FA-E74E-B564-95A18C194325}"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We</a:t>
            </a:r>
            <a:r>
              <a:rPr lang="en-US" sz="1200" kern="1200" baseline="0" dirty="0" smtClean="0">
                <a:solidFill>
                  <a:schemeClr val="tx1"/>
                </a:solidFill>
                <a:latin typeface="+mn-lt"/>
                <a:ea typeface="+mn-ea"/>
                <a:cs typeface="+mn-cs"/>
              </a:rPr>
              <a:t> thus argue that empirically, our algorithm appears to run on cubic time, though we don’t have a rigorous proof for it yet.</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AEE9FE9-77FA-E74E-B564-95A18C194325}"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It looks like this idea was waiting</a:t>
            </a:r>
            <a:r>
              <a:rPr lang="en-US" sz="1200" kern="1200" baseline="0" dirty="0" smtClean="0">
                <a:solidFill>
                  <a:schemeClr val="tx1"/>
                </a:solidFill>
                <a:latin typeface="+mn-lt"/>
                <a:ea typeface="+mn-ea"/>
                <a:cs typeface="+mn-cs"/>
              </a:rPr>
              <a:t> to be born, </a:t>
            </a:r>
            <a:r>
              <a:rPr lang="en-US" sz="1200" kern="1200" dirty="0" smtClean="0">
                <a:solidFill>
                  <a:schemeClr val="tx1"/>
                </a:solidFill>
                <a:latin typeface="+mn-lt"/>
                <a:ea typeface="+mn-ea"/>
                <a:cs typeface="+mn-cs"/>
              </a:rPr>
              <a:t>as there’s another paper at SIGGRAPH this year that also uses importance sampling for cubature training, the Harmon and </a:t>
            </a:r>
            <a:r>
              <a:rPr lang="en-US" sz="1200" kern="1200" dirty="0" err="1" smtClean="0">
                <a:solidFill>
                  <a:schemeClr val="tx1"/>
                </a:solidFill>
                <a:latin typeface="+mn-lt"/>
                <a:ea typeface="+mn-ea"/>
                <a:cs typeface="+mn-cs"/>
              </a:rPr>
              <a:t>Zorin</a:t>
            </a:r>
            <a:r>
              <a:rPr lang="en-US" sz="1200" kern="1200" dirty="0" smtClean="0">
                <a:solidFill>
                  <a:schemeClr val="tx1"/>
                </a:solidFill>
                <a:latin typeface="+mn-lt"/>
                <a:ea typeface="+mn-ea"/>
                <a:cs typeface="+mn-cs"/>
              </a:rPr>
              <a:t> paper.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So, if you’re interested in this topic, I would give that one a read as well.</a:t>
            </a:r>
          </a:p>
          <a:p>
            <a:endParaRPr lang="en-US" dirty="0"/>
          </a:p>
        </p:txBody>
      </p:sp>
      <p:sp>
        <p:nvSpPr>
          <p:cNvPr id="4" name="Slide Number Placeholder 3"/>
          <p:cNvSpPr>
            <a:spLocks noGrp="1"/>
          </p:cNvSpPr>
          <p:nvPr>
            <p:ph type="sldNum" sz="quarter" idx="10"/>
          </p:nvPr>
        </p:nvSpPr>
        <p:spPr/>
        <p:txBody>
          <a:bodyPr/>
          <a:lstStyle/>
          <a:p>
            <a:fld id="{5AEE9FE9-77FA-E74E-B564-95A18C194325}"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There are a bunch of other features we mention in the paper that I won’t go into too much detail in here.</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AEE9FE9-77FA-E74E-B564-95A18C194325}"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If</a:t>
            </a:r>
            <a:r>
              <a:rPr lang="en-US" sz="1200" kern="1200" baseline="0" dirty="0" smtClean="0">
                <a:solidFill>
                  <a:schemeClr val="tx1"/>
                </a:solidFill>
                <a:latin typeface="+mn-lt"/>
                <a:ea typeface="+mn-ea"/>
                <a:cs typeface="+mn-cs"/>
              </a:rPr>
              <a:t> you’re doing grid based simulation, you’re doing some variant on semi-Lagrangian advection and implicit integration. It’s so standard it may seem strange that I’m mentioning it here, but it will in fact come up later on.</a:t>
            </a:r>
          </a:p>
        </p:txBody>
      </p:sp>
      <p:sp>
        <p:nvSpPr>
          <p:cNvPr id="4" name="Slide Number Placeholder 3"/>
          <p:cNvSpPr>
            <a:spLocks noGrp="1"/>
          </p:cNvSpPr>
          <p:nvPr>
            <p:ph type="sldNum" sz="quarter" idx="10"/>
          </p:nvPr>
        </p:nvSpPr>
        <p:spPr/>
        <p:txBody>
          <a:bodyPr/>
          <a:lstStyle/>
          <a:p>
            <a:fld id="{5AEE9FE9-77FA-E74E-B564-95A18C194325}"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other stages of Stable fluids are just linear operations, so we can write them as matrices and project them.</a:t>
            </a:r>
            <a:endParaRPr lang="en-US" dirty="0"/>
          </a:p>
        </p:txBody>
      </p:sp>
      <p:sp>
        <p:nvSpPr>
          <p:cNvPr id="4" name="Slide Number Placeholder 3"/>
          <p:cNvSpPr>
            <a:spLocks noGrp="1"/>
          </p:cNvSpPr>
          <p:nvPr>
            <p:ph type="sldNum" sz="quarter" idx="10"/>
          </p:nvPr>
        </p:nvSpPr>
        <p:spPr/>
        <p:txBody>
          <a:bodyPr/>
          <a:lstStyle/>
          <a:p>
            <a:fld id="{5AEE9FE9-77FA-E74E-B564-95A18C194325}"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top bit here is the diffusion stage, and the bottom is the pressure projection</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AEE9FE9-77FA-E74E-B564-95A18C194325}"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top bit here is the diffusion stage, and the bottom is the pressure projection</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AEE9FE9-77FA-E74E-B564-95A18C194325}"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Of course, no fluid simulation method is complete unless it can handle internal obstacles.</a:t>
            </a:r>
            <a:endParaRPr lang="en-US" dirty="0"/>
          </a:p>
        </p:txBody>
      </p:sp>
      <p:sp>
        <p:nvSpPr>
          <p:cNvPr id="4" name="Slide Number Placeholder 3"/>
          <p:cNvSpPr>
            <a:spLocks noGrp="1"/>
          </p:cNvSpPr>
          <p:nvPr>
            <p:ph type="sldNum" sz="quarter" idx="10"/>
          </p:nvPr>
        </p:nvSpPr>
        <p:spPr/>
        <p:txBody>
          <a:bodyPr/>
          <a:lstStyle/>
          <a:p>
            <a:fld id="{5AEE9FE9-77FA-E74E-B564-95A18C194325}"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Again, while going into very little</a:t>
            </a:r>
            <a:r>
              <a:rPr lang="en-US" baseline="0" dirty="0" smtClean="0"/>
              <a:t> detail, we found that the IOP method from </a:t>
            </a:r>
            <a:r>
              <a:rPr lang="en-US" baseline="0" dirty="0" err="1" smtClean="0"/>
              <a:t>Molemaker</a:t>
            </a:r>
            <a:r>
              <a:rPr lang="en-US" baseline="0" dirty="0" smtClean="0"/>
              <a:t> et </a:t>
            </a:r>
            <a:r>
              <a:rPr lang="en-US" baseline="0" dirty="0" err="1" smtClean="0"/>
              <a:t>al’s</a:t>
            </a:r>
            <a:r>
              <a:rPr lang="en-US" baseline="0" dirty="0" smtClean="0"/>
              <a:t> 2008 paper plays very nicely with a subspace simulation.</a:t>
            </a:r>
            <a:endParaRPr lang="en-US" dirty="0"/>
          </a:p>
        </p:txBody>
      </p:sp>
      <p:sp>
        <p:nvSpPr>
          <p:cNvPr id="4" name="Slide Number Placeholder 3"/>
          <p:cNvSpPr>
            <a:spLocks noGrp="1"/>
          </p:cNvSpPr>
          <p:nvPr>
            <p:ph type="sldNum" sz="quarter" idx="10"/>
          </p:nvPr>
        </p:nvSpPr>
        <p:spPr/>
        <p:txBody>
          <a:bodyPr/>
          <a:lstStyle/>
          <a:p>
            <a:fld id="{5AEE9FE9-77FA-E74E-B564-95A18C194325}"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that diffusion-projection</a:t>
            </a:r>
            <a:r>
              <a:rPr lang="en-US" baseline="0" dirty="0" smtClean="0"/>
              <a:t> matrix I just showed you</a:t>
            </a:r>
            <a:endParaRPr lang="en-US" dirty="0"/>
          </a:p>
        </p:txBody>
      </p:sp>
      <p:sp>
        <p:nvSpPr>
          <p:cNvPr id="4" name="Slide Number Placeholder 3"/>
          <p:cNvSpPr>
            <a:spLocks noGrp="1"/>
          </p:cNvSpPr>
          <p:nvPr>
            <p:ph type="sldNum" sz="quarter" idx="10"/>
          </p:nvPr>
        </p:nvSpPr>
        <p:spPr/>
        <p:txBody>
          <a:bodyPr/>
          <a:lstStyle/>
          <a:p>
            <a:fld id="{5AEE9FE9-77FA-E74E-B564-95A18C194325}"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 you have to do to incorporate</a:t>
            </a:r>
            <a:r>
              <a:rPr lang="en-US" baseline="0" dirty="0" smtClean="0"/>
              <a:t> obstacles is insert a new IOP matrix in the middle right here. It works beautifully.</a:t>
            </a:r>
            <a:endParaRPr lang="en-US" dirty="0"/>
          </a:p>
        </p:txBody>
      </p:sp>
      <p:sp>
        <p:nvSpPr>
          <p:cNvPr id="4" name="Slide Number Placeholder 3"/>
          <p:cNvSpPr>
            <a:spLocks noGrp="1"/>
          </p:cNvSpPr>
          <p:nvPr>
            <p:ph type="sldNum" sz="quarter" idx="10"/>
          </p:nvPr>
        </p:nvSpPr>
        <p:spPr/>
        <p:txBody>
          <a:bodyPr/>
          <a:lstStyle/>
          <a:p>
            <a:fld id="{5AEE9FE9-77FA-E74E-B564-95A18C194325}"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Finally, let’s get to some results.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AEE9FE9-77FA-E74E-B564-95A18C194325}"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a plume computed using standard semi-</a:t>
            </a:r>
            <a:r>
              <a:rPr lang="en-US" dirty="0" err="1" smtClean="0"/>
              <a:t>Largraigna</a:t>
            </a:r>
            <a:r>
              <a:rPr lang="en-US" dirty="0" smtClean="0"/>
              <a:t> advection.</a:t>
            </a:r>
            <a:r>
              <a:rPr lang="en-US" baseline="0" dirty="0" smtClean="0"/>
              <a:t> It’s pretty high res, so it takes a while to compute.</a:t>
            </a:r>
            <a:endParaRPr lang="en-US" dirty="0"/>
          </a:p>
        </p:txBody>
      </p:sp>
      <p:sp>
        <p:nvSpPr>
          <p:cNvPr id="4" name="Slide Number Placeholder 3"/>
          <p:cNvSpPr>
            <a:spLocks noGrp="1"/>
          </p:cNvSpPr>
          <p:nvPr>
            <p:ph type="sldNum" sz="quarter" idx="10"/>
          </p:nvPr>
        </p:nvSpPr>
        <p:spPr/>
        <p:txBody>
          <a:bodyPr/>
          <a:lstStyle/>
          <a:p>
            <a:fld id="{5AEE9FE9-77FA-E74E-B564-95A18C194325}"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can perturb a bunch of parameters once you have</a:t>
            </a:r>
            <a:r>
              <a:rPr lang="en-US" baseline="0" dirty="0" smtClean="0"/>
              <a:t> this model in hand.</a:t>
            </a:r>
            <a:endParaRPr lang="en-US" dirty="0"/>
          </a:p>
        </p:txBody>
      </p:sp>
      <p:sp>
        <p:nvSpPr>
          <p:cNvPr id="4" name="Slide Number Placeholder 3"/>
          <p:cNvSpPr>
            <a:spLocks noGrp="1"/>
          </p:cNvSpPr>
          <p:nvPr>
            <p:ph type="sldNum" sz="quarter" idx="10"/>
          </p:nvPr>
        </p:nvSpPr>
        <p:spPr/>
        <p:txBody>
          <a:bodyPr/>
          <a:lstStyle/>
          <a:p>
            <a:fld id="{5AEE9FE9-77FA-E74E-B564-95A18C194325}"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There’s been a lot of work that tries to make Stable Fluids and related algorithms faster. There’s classic approaches like </a:t>
            </a:r>
            <a:r>
              <a:rPr lang="en-US" sz="1200" kern="1200" dirty="0" err="1" smtClean="0">
                <a:solidFill>
                  <a:schemeClr val="tx1"/>
                </a:solidFill>
                <a:latin typeface="+mn-lt"/>
                <a:ea typeface="+mn-ea"/>
                <a:cs typeface="+mn-cs"/>
              </a:rPr>
              <a:t>octree</a:t>
            </a:r>
            <a:r>
              <a:rPr lang="en-US" sz="1200" kern="1200" dirty="0" smtClean="0">
                <a:solidFill>
                  <a:schemeClr val="tx1"/>
                </a:solidFill>
                <a:latin typeface="+mn-lt"/>
                <a:ea typeface="+mn-ea"/>
                <a:cs typeface="+mn-cs"/>
              </a:rPr>
              <a:t> methods, and other approaches, like synthetic turbulence methods, viscosity methods, and vortex methods.</a:t>
            </a:r>
          </a:p>
          <a:p>
            <a:endParaRPr lang="en-US" dirty="0"/>
          </a:p>
        </p:txBody>
      </p:sp>
      <p:sp>
        <p:nvSpPr>
          <p:cNvPr id="4" name="Slide Number Placeholder 3"/>
          <p:cNvSpPr>
            <a:spLocks noGrp="1"/>
          </p:cNvSpPr>
          <p:nvPr>
            <p:ph type="sldNum" sz="quarter" idx="10"/>
          </p:nvPr>
        </p:nvSpPr>
        <p:spPr/>
        <p:txBody>
          <a:bodyPr/>
          <a:lstStyle/>
          <a:p>
            <a:fld id="{5AEE9FE9-77FA-E74E-B564-95A18C194325}"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the running time of the solver. If we time only the solver times, our</a:t>
            </a:r>
            <a:r>
              <a:rPr lang="en-US" baseline="0" dirty="0" smtClean="0"/>
              <a:t> solver is a lot faster, almost 10 thousand times faster.</a:t>
            </a:r>
          </a:p>
          <a:p>
            <a:endParaRPr lang="en-US" baseline="0" dirty="0" smtClean="0"/>
          </a:p>
          <a:p>
            <a:r>
              <a:rPr lang="en-US" baseline="0" dirty="0" smtClean="0"/>
              <a:t>Some components live outside of the subspace though, like density advection and </a:t>
            </a:r>
            <a:r>
              <a:rPr lang="en-US" baseline="0" dirty="0" err="1" smtClean="0"/>
              <a:t>vorticity</a:t>
            </a:r>
            <a:r>
              <a:rPr lang="en-US" baseline="0" dirty="0" smtClean="0"/>
              <a:t> confinement. So, if we do an end-to-end timing, our solver is 39x faster, which still a pretty good number.</a:t>
            </a:r>
            <a:endParaRPr lang="en-US" dirty="0"/>
          </a:p>
        </p:txBody>
      </p:sp>
      <p:sp>
        <p:nvSpPr>
          <p:cNvPr id="4" name="Slide Number Placeholder 3"/>
          <p:cNvSpPr>
            <a:spLocks noGrp="1"/>
          </p:cNvSpPr>
          <p:nvPr>
            <p:ph type="sldNum" sz="quarter" idx="10"/>
          </p:nvPr>
        </p:nvSpPr>
        <p:spPr/>
        <p:txBody>
          <a:bodyPr/>
          <a:lstStyle/>
          <a:p>
            <a:fld id="{5AEE9FE9-77FA-E74E-B564-95A18C194325}" type="slidenum">
              <a:rPr lang="en-US" smtClean="0"/>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still get a nice speedup out of cubature, but it’s slower. The reason for this is that </a:t>
            </a:r>
            <a:r>
              <a:rPr lang="en-US" baseline="0" dirty="0" err="1" smtClean="0"/>
              <a:t>MacCormack</a:t>
            </a:r>
            <a:r>
              <a:rPr lang="en-US" baseline="0" dirty="0" smtClean="0"/>
              <a:t> advection is more non-linear so you need more cubature points to capture it.</a:t>
            </a:r>
            <a:endParaRPr lang="en-US" dirty="0"/>
          </a:p>
        </p:txBody>
      </p:sp>
      <p:sp>
        <p:nvSpPr>
          <p:cNvPr id="4" name="Slide Number Placeholder 3"/>
          <p:cNvSpPr>
            <a:spLocks noGrp="1"/>
          </p:cNvSpPr>
          <p:nvPr>
            <p:ph type="sldNum" sz="quarter" idx="10"/>
          </p:nvPr>
        </p:nvSpPr>
        <p:spPr/>
        <p:txBody>
          <a:bodyPr/>
          <a:lstStyle/>
          <a:p>
            <a:fld id="{5AEE9FE9-77FA-E74E-B564-95A18C194325}" type="slidenum">
              <a:rPr lang="en-US" smtClean="0"/>
              <a:pPr/>
              <a:t>72</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still get a nice speedup out of cubature, but it’s slower. The reason for this is that </a:t>
            </a:r>
            <a:r>
              <a:rPr lang="en-US" baseline="0" dirty="0" err="1" smtClean="0"/>
              <a:t>MacCormack</a:t>
            </a:r>
            <a:r>
              <a:rPr lang="en-US" baseline="0" dirty="0" smtClean="0"/>
              <a:t> advection is more non-linear so you need more cubature points to capture it.</a:t>
            </a:r>
            <a:endParaRPr lang="en-US" dirty="0"/>
          </a:p>
        </p:txBody>
      </p:sp>
      <p:sp>
        <p:nvSpPr>
          <p:cNvPr id="4" name="Slide Number Placeholder 3"/>
          <p:cNvSpPr>
            <a:spLocks noGrp="1"/>
          </p:cNvSpPr>
          <p:nvPr>
            <p:ph type="sldNum" sz="quarter" idx="10"/>
          </p:nvPr>
        </p:nvSpPr>
        <p:spPr/>
        <p:txBody>
          <a:bodyPr/>
          <a:lstStyle/>
          <a:p>
            <a:fld id="{5AEE9FE9-77FA-E74E-B564-95A18C194325}" type="slidenum">
              <a:rPr lang="en-US" smtClean="0"/>
              <a:pPr/>
              <a:t>75</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AEE9FE9-77FA-E74E-B564-95A18C194325}" type="slidenum">
              <a:rPr lang="en-US" smtClean="0"/>
              <a:pPr/>
              <a:t>78</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Okay, let’s wrap</a:t>
            </a:r>
            <a:r>
              <a:rPr lang="en-US" sz="1200" kern="1200" baseline="0" dirty="0" smtClean="0">
                <a:solidFill>
                  <a:schemeClr val="tx1"/>
                </a:solidFill>
                <a:latin typeface="+mn-lt"/>
                <a:ea typeface="+mn-ea"/>
                <a:cs typeface="+mn-cs"/>
              </a:rPr>
              <a:t> up.</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AEE9FE9-77FA-E74E-B564-95A18C194325}" type="slidenum">
              <a:rPr lang="en-US" smtClean="0"/>
              <a:pPr/>
              <a:t>79</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We’ve presented a new method</a:t>
            </a:r>
            <a:r>
              <a:rPr lang="en-US" sz="1200" kern="1200" baseline="0" dirty="0" smtClean="0">
                <a:solidFill>
                  <a:schemeClr val="tx1"/>
                </a:solidFill>
                <a:latin typeface="+mn-lt"/>
                <a:ea typeface="+mn-ea"/>
                <a:cs typeface="+mn-cs"/>
              </a:rPr>
              <a:t> for efficiently re-</a:t>
            </a:r>
            <a:r>
              <a:rPr lang="en-US" sz="1200" kern="1200" baseline="0" dirty="0" err="1" smtClean="0">
                <a:solidFill>
                  <a:schemeClr val="tx1"/>
                </a:solidFill>
                <a:latin typeface="+mn-lt"/>
                <a:ea typeface="+mn-ea"/>
                <a:cs typeface="+mn-cs"/>
              </a:rPr>
              <a:t>simuating</a:t>
            </a:r>
            <a:r>
              <a:rPr lang="en-US" sz="1200" kern="1200" baseline="0" dirty="0" smtClean="0">
                <a:solidFill>
                  <a:schemeClr val="tx1"/>
                </a:solidFill>
                <a:latin typeface="+mn-lt"/>
                <a:ea typeface="+mn-ea"/>
                <a:cs typeface="+mn-cs"/>
              </a:rPr>
              <a:t> an existing simulation.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This is possible because we use the cubature approach to subspace advection. In order to make </a:t>
            </a:r>
            <a:r>
              <a:rPr lang="en-US" sz="1200" kern="1200" baseline="0" dirty="0" err="1" smtClean="0">
                <a:solidFill>
                  <a:schemeClr val="tx1"/>
                </a:solidFill>
                <a:latin typeface="+mn-lt"/>
                <a:ea typeface="+mn-ea"/>
                <a:cs typeface="+mn-cs"/>
              </a:rPr>
              <a:t>cuabture</a:t>
            </a:r>
            <a:r>
              <a:rPr lang="en-US" sz="1200" kern="1200" baseline="0" dirty="0" smtClean="0">
                <a:solidFill>
                  <a:schemeClr val="tx1"/>
                </a:solidFill>
                <a:latin typeface="+mn-lt"/>
                <a:ea typeface="+mn-ea"/>
                <a:cs typeface="+mn-cs"/>
              </a:rPr>
              <a:t> training feasible though, we invented a new importance sampling method.</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Finally, there is a very slick and efficient way to incorporate internal obstacles using  a subspace version of IOP.</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AEE9FE9-77FA-E74E-B564-95A18C194325}" type="slidenum">
              <a:rPr lang="en-US" smtClean="0"/>
              <a:pPr/>
              <a:t>80</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limitations are</a:t>
            </a:r>
            <a:r>
              <a:rPr lang="en-US" sz="1200" kern="1200" baseline="0" dirty="0" smtClean="0">
                <a:solidFill>
                  <a:schemeClr val="tx1"/>
                </a:solidFill>
                <a:latin typeface="+mn-lt"/>
                <a:ea typeface="+mn-ea"/>
                <a:cs typeface="+mn-cs"/>
              </a:rPr>
              <a:t> similar to those of other subspace methods, so there’s no silver bullet here.</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basis can grow very large, so it takes a lot of memory. Our system had 96 GB of RAM, and we found it was actually really easy to bump up against this limit.</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pre-process can take a long time, though there are lots of low hanging fruit. We didn’t split the SVD across different machines, and we only did the </a:t>
            </a:r>
            <a:r>
              <a:rPr lang="en-US" sz="1200" kern="1200" baseline="0" dirty="0" err="1" smtClean="0">
                <a:solidFill>
                  <a:schemeClr val="tx1"/>
                </a:solidFill>
                <a:latin typeface="+mn-lt"/>
                <a:ea typeface="+mn-ea"/>
                <a:cs typeface="+mn-cs"/>
              </a:rPr>
              <a:t>easist</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parallelizations</a:t>
            </a:r>
            <a:r>
              <a:rPr lang="en-US" sz="1200" kern="1200" baseline="0" dirty="0" smtClean="0">
                <a:solidFill>
                  <a:schemeClr val="tx1"/>
                </a:solidFill>
                <a:latin typeface="+mn-lt"/>
                <a:ea typeface="+mn-ea"/>
                <a:cs typeface="+mn-cs"/>
              </a:rPr>
              <a:t>.</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Finally, how well does it generalize? We studied this a little in the paper, but more work needs to be done.</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AEE9FE9-77FA-E74E-B564-95A18C194325}" type="slidenum">
              <a:rPr lang="en-US" smtClean="0"/>
              <a:pPr/>
              <a:t>81</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Good morning everybody, and thank you for coming to my talk. I’m Theodore Kim from the University of California, Santa Barbara, and I’ll be talking about subspace fluid re-simulation.</a:t>
            </a:r>
          </a:p>
          <a:p>
            <a:endParaRPr lang="en-US" dirty="0"/>
          </a:p>
        </p:txBody>
      </p:sp>
      <p:sp>
        <p:nvSpPr>
          <p:cNvPr id="4" name="Slide Number Placeholder 3"/>
          <p:cNvSpPr>
            <a:spLocks noGrp="1"/>
          </p:cNvSpPr>
          <p:nvPr>
            <p:ph type="sldNum" sz="quarter" idx="10"/>
          </p:nvPr>
        </p:nvSpPr>
        <p:spPr/>
        <p:txBody>
          <a:bodyPr/>
          <a:lstStyle/>
          <a:p>
            <a:fld id="{5AEE9FE9-77FA-E74E-B564-95A18C194325}" type="slidenum">
              <a:rPr lang="en-US" smtClean="0"/>
              <a:pPr/>
              <a:t>85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We’ll be looking at a different method here, subspace methods. These methods have been popular in solid mechanics, and the work goes back to the 1980s. They’re appealing because if done right you can get gigantic speedups, like 1000x or 1 million times speedups.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a:t>
            </a:r>
            <a:r>
              <a:rPr lang="en-US" sz="1200" kern="1200" baseline="0" dirty="0" smtClean="0">
                <a:solidFill>
                  <a:schemeClr val="tx1"/>
                </a:solidFill>
                <a:latin typeface="+mn-lt"/>
                <a:ea typeface="+mn-ea"/>
                <a:cs typeface="+mn-cs"/>
              </a:rPr>
              <a:t> lot of work has been done in solid mechanics, as you can see here. </a:t>
            </a:r>
            <a:endParaRPr lang="en-US" dirty="0"/>
          </a:p>
        </p:txBody>
      </p:sp>
      <p:sp>
        <p:nvSpPr>
          <p:cNvPr id="4" name="Slide Number Placeholder 3"/>
          <p:cNvSpPr>
            <a:spLocks noGrp="1"/>
          </p:cNvSpPr>
          <p:nvPr>
            <p:ph type="sldNum" sz="quarter" idx="10"/>
          </p:nvPr>
        </p:nvSpPr>
        <p:spPr/>
        <p:txBody>
          <a:bodyPr/>
          <a:lstStyle/>
          <a:p>
            <a:fld id="{5AEE9FE9-77FA-E74E-B564-95A18C194325}"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Treuille</a:t>
            </a:r>
            <a:r>
              <a:rPr lang="en-US" sz="1200" kern="1200" dirty="0" smtClean="0">
                <a:solidFill>
                  <a:schemeClr val="tx1"/>
                </a:solidFill>
                <a:latin typeface="+mn-lt"/>
                <a:ea typeface="+mn-ea"/>
                <a:cs typeface="+mn-cs"/>
              </a:rPr>
              <a:t> and co-workers pioneered their use for fluid mechanics back in 2006, and they’ve done some great follow-up work since then.</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Once again though we’re looking at the re-simulation problem, which as it turns out is different from that addressed by this previous work. </a:t>
            </a:r>
          </a:p>
          <a:p>
            <a:endParaRPr lang="en-US" dirty="0"/>
          </a:p>
        </p:txBody>
      </p:sp>
      <p:sp>
        <p:nvSpPr>
          <p:cNvPr id="4" name="Slide Number Placeholder 3"/>
          <p:cNvSpPr>
            <a:spLocks noGrp="1"/>
          </p:cNvSpPr>
          <p:nvPr>
            <p:ph type="sldNum" sz="quarter" idx="10"/>
          </p:nvPr>
        </p:nvSpPr>
        <p:spPr/>
        <p:txBody>
          <a:bodyPr/>
          <a:lstStyle/>
          <a:p>
            <a:fld id="{5AEE9FE9-77FA-E74E-B564-95A18C194325}"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1AD60E85-A88F-DE49-BF8A-16D44D12C607}" type="datetimeFigureOut">
              <a:rPr lang="en-US" smtClean="0"/>
              <a:pPr/>
              <a:t>8/14/13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142AB6-B22B-1947-B718-0497D54AAC0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1AD60E85-A88F-DE49-BF8A-16D44D12C607}" type="datetimeFigureOut">
              <a:rPr lang="en-US" smtClean="0"/>
              <a:pPr/>
              <a:t>8/14/13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142AB6-B22B-1947-B718-0497D54AAC0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1AD60E85-A88F-DE49-BF8A-16D44D12C607}" type="datetimeFigureOut">
              <a:rPr lang="en-US" smtClean="0"/>
              <a:pPr/>
              <a:t>8/14/13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142AB6-B22B-1947-B718-0497D54AAC0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1AD60E85-A88F-DE49-BF8A-16D44D12C607}" type="datetimeFigureOut">
              <a:rPr lang="en-US" smtClean="0"/>
              <a:pPr/>
              <a:t>8/14/13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142AB6-B22B-1947-B718-0497D54AAC0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1AD60E85-A88F-DE49-BF8A-16D44D12C607}" type="datetimeFigureOut">
              <a:rPr lang="en-US" smtClean="0"/>
              <a:pPr/>
              <a:t>8/14/13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142AB6-B22B-1947-B718-0497D54AAC0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1AD60E85-A88F-DE49-BF8A-16D44D12C607}" type="datetimeFigureOut">
              <a:rPr lang="en-US" smtClean="0"/>
              <a:pPr/>
              <a:t>8/14/13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142AB6-B22B-1947-B718-0497D54AAC0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1AD60E85-A88F-DE49-BF8A-16D44D12C607}" type="datetimeFigureOut">
              <a:rPr lang="en-US" smtClean="0"/>
              <a:pPr/>
              <a:t>8/14/13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142AB6-B22B-1947-B718-0497D54AAC0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1AD60E85-A88F-DE49-BF8A-16D44D12C607}" type="datetimeFigureOut">
              <a:rPr lang="en-US" smtClean="0"/>
              <a:pPr/>
              <a:t>8/14/13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142AB6-B22B-1947-B718-0497D54AAC0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D60E85-A88F-DE49-BF8A-16D44D12C607}" type="datetimeFigureOut">
              <a:rPr lang="en-US" smtClean="0"/>
              <a:pPr/>
              <a:t>8/14/13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142AB6-B22B-1947-B718-0497D54AAC0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1AD60E85-A88F-DE49-BF8A-16D44D12C607}" type="datetimeFigureOut">
              <a:rPr lang="en-US" smtClean="0"/>
              <a:pPr/>
              <a:t>8/14/13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142AB6-B22B-1947-B718-0497D54AAC0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1AD60E85-A88F-DE49-BF8A-16D44D12C607}" type="datetimeFigureOut">
              <a:rPr lang="en-US" smtClean="0"/>
              <a:pPr/>
              <a:t>8/14/13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142AB6-B22B-1947-B718-0497D54AAC0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346"/>
            <a:ext cx="8229600" cy="1143000"/>
          </a:xfrm>
          <a:prstGeom prst="rect">
            <a:avLst/>
          </a:prstGeom>
        </p:spPr>
        <p:txBody>
          <a:bodyPr vert="horz" lIns="91440" tIns="45720" rIns="91440" bIns="45720" rtlCol="0" anchor="ctr">
            <a:normAutofit/>
          </a:bodyPr>
          <a:lstStyle/>
          <a:p>
            <a:r>
              <a:rPr lang="en-CA"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latin typeface="Cochin"/>
                <a:cs typeface="Cochin"/>
              </a:defRPr>
            </a:lvl1pPr>
          </a:lstStyle>
          <a:p>
            <a:fld id="{1AD60E85-A88F-DE49-BF8A-16D44D12C607}" type="datetimeFigureOut">
              <a:rPr lang="en-US" smtClean="0"/>
              <a:pPr/>
              <a:t>8/14/13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latin typeface="Cochin"/>
                <a:cs typeface="Cochin"/>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latin typeface="Cochin"/>
                <a:cs typeface="Cochin"/>
              </a:defRPr>
            </a:lvl1pPr>
          </a:lstStyle>
          <a:p>
            <a:fld id="{DF142AB6-B22B-1947-B718-0497D54AAC07}"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4400" kern="1200">
          <a:solidFill>
            <a:srgbClr val="FFFFFF"/>
          </a:solidFill>
          <a:latin typeface="Cochin"/>
          <a:ea typeface="+mj-ea"/>
          <a:cs typeface="Cochin"/>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Cochin"/>
          <a:ea typeface="+mn-ea"/>
          <a:cs typeface="Cochin"/>
        </a:defRPr>
      </a:lvl1pPr>
      <a:lvl2pPr marL="742950" indent="-285750" algn="l" defTabSz="457200" rtl="0" eaLnBrk="1" latinLnBrk="0" hangingPunct="1">
        <a:spcBef>
          <a:spcPct val="20000"/>
        </a:spcBef>
        <a:buFont typeface="Arial"/>
        <a:buChar char="–"/>
        <a:defRPr sz="2800" kern="1200">
          <a:solidFill>
            <a:srgbClr val="FFFFFF"/>
          </a:solidFill>
          <a:latin typeface="Cochin"/>
          <a:ea typeface="+mn-ea"/>
          <a:cs typeface="Cochin"/>
        </a:defRPr>
      </a:lvl2pPr>
      <a:lvl3pPr marL="1143000" indent="-228600" algn="l" defTabSz="457200" rtl="0" eaLnBrk="1" latinLnBrk="0" hangingPunct="1">
        <a:spcBef>
          <a:spcPct val="20000"/>
        </a:spcBef>
        <a:buFont typeface="Arial"/>
        <a:buChar char="•"/>
        <a:defRPr sz="2400" kern="1200">
          <a:solidFill>
            <a:srgbClr val="FFFFFF"/>
          </a:solidFill>
          <a:latin typeface="Cochin"/>
          <a:ea typeface="+mn-ea"/>
          <a:cs typeface="Cochin"/>
        </a:defRPr>
      </a:lvl3pPr>
      <a:lvl4pPr marL="1600200" indent="-228600" algn="l" defTabSz="457200" rtl="0" eaLnBrk="1" latinLnBrk="0" hangingPunct="1">
        <a:spcBef>
          <a:spcPct val="20000"/>
        </a:spcBef>
        <a:buFont typeface="Arial"/>
        <a:buChar char="–"/>
        <a:defRPr sz="2000" kern="1200">
          <a:solidFill>
            <a:srgbClr val="FFFFFF"/>
          </a:solidFill>
          <a:latin typeface="Cochin"/>
          <a:ea typeface="+mn-ea"/>
          <a:cs typeface="Cochin"/>
        </a:defRPr>
      </a:lvl4pPr>
      <a:lvl5pPr marL="2057400" indent="-228600" algn="l" defTabSz="457200" rtl="0" eaLnBrk="1" latinLnBrk="0" hangingPunct="1">
        <a:spcBef>
          <a:spcPct val="20000"/>
        </a:spcBef>
        <a:buFont typeface="Arial"/>
        <a:buChar char="»"/>
        <a:defRPr sz="2000" kern="1200">
          <a:solidFill>
            <a:srgbClr val="FFFFFF"/>
          </a:solidFill>
          <a:latin typeface="Cochin"/>
          <a:ea typeface="+mn-ea"/>
          <a:cs typeface="Cochi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21.png"/><Relationship Id="rId1" Type="http://schemas.openxmlformats.org/officeDocument/2006/relationships/video" Target="file://localhost/Users/tedkim/CONF/talks/SIGGRAPH13,%20RESIM/footage/stam/stam.24.mov" TargetMode="Externa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22.png"/><Relationship Id="rId1" Type="http://schemas.openxmlformats.org/officeDocument/2006/relationships/video" Target="file://localhost/Users/tedkim/CONF/talks/SIGGRAPH13,%20RESIM/footage/maccormack/treuille.maccormack.24fps.mov" TargetMode="Externa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image" Target="../media/image28.jpeg"/><Relationship Id="rId7" Type="http://schemas.openxmlformats.org/officeDocument/2006/relationships/oleObject" Target="../embeddings/oleObject2.bin"/><Relationship Id="rId8" Type="http://schemas.openxmlformats.org/officeDocument/2006/relationships/oleObject" Target="../embeddings/oleObject3.bin"/><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oleObject" Target="../embeddings/oleObject4.bin"/><Relationship Id="rId5" Type="http://schemas.openxmlformats.org/officeDocument/2006/relationships/oleObject" Target="../embeddings/oleObject5.bin"/><Relationship Id="rId6" Type="http://schemas.openxmlformats.org/officeDocument/2006/relationships/oleObject" Target="../embeddings/oleObject6.bin"/><Relationship Id="rId7" Type="http://schemas.openxmlformats.org/officeDocument/2006/relationships/oleObject" Target="../embeddings/oleObject7.bin"/><Relationship Id="rId8" Type="http://schemas.openxmlformats.org/officeDocument/2006/relationships/oleObject" Target="../embeddings/oleObject8.bin"/><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9.bin"/><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2.png"/><Relationship Id="rId1" Type="http://schemas.openxmlformats.org/officeDocument/2006/relationships/video" Target="file://localhost/Users/tedkim/CONF/talks/SIGGRAPH13,%20RESIM/footage/maccormack/maccormack.200.vorticity.1.5.24fps.mov" TargetMode="External"/><Relationship Id="rId2"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oleObject" Target="../embeddings/oleObject10.bin"/><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oleObject" Target="../embeddings/oleObject11.bin"/><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oleObject" Target="../embeddings/oleObject12.bin"/><Relationship Id="rId5" Type="http://schemas.openxmlformats.org/officeDocument/2006/relationships/image" Target="../media/image39.jpe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3.png"/><Relationship Id="rId1" Type="http://schemas.openxmlformats.org/officeDocument/2006/relationships/video" Target="file://localhost/Users/tedkim/CONF/talks/SIGGRAPH13,%20RESIM/footage/mac_side_by_side.mov" TargetMode="Externa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40.jpeg"/><Relationship Id="rId5" Type="http://schemas.openxmlformats.org/officeDocument/2006/relationships/oleObject" Target="../embeddings/oleObject13.bin"/><Relationship Id="rId6" Type="http://schemas.openxmlformats.org/officeDocument/2006/relationships/oleObject" Target="../embeddings/oleObject14.bin"/><Relationship Id="rId7" Type="http://schemas.openxmlformats.org/officeDocument/2006/relationships/oleObject" Target="../embeddings/oleObject15.bin"/><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40.jpeg"/><Relationship Id="rId5" Type="http://schemas.openxmlformats.org/officeDocument/2006/relationships/oleObject" Target="../embeddings/oleObject16.bin"/><Relationship Id="rId6" Type="http://schemas.openxmlformats.org/officeDocument/2006/relationships/oleObject" Target="../embeddings/oleObject17.bin"/><Relationship Id="rId7" Type="http://schemas.openxmlformats.org/officeDocument/2006/relationships/oleObject" Target="../embeddings/oleObject18.bin"/><Relationship Id="rId8" Type="http://schemas.openxmlformats.org/officeDocument/2006/relationships/oleObject" Target="../embeddings/oleObject19.bin"/><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oleObject" Target="../embeddings/oleObject20.bin"/><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oleObject" Target="../embeddings/oleObject21.bin"/><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1.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image" Target="../media/image51.jpeg"/><Relationship Id="rId5" Type="http://schemas.openxmlformats.org/officeDocument/2006/relationships/oleObject" Target="../embeddings/oleObject22.bin"/><Relationship Id="rId6" Type="http://schemas.openxmlformats.org/officeDocument/2006/relationships/oleObject" Target="../embeddings/oleObject23.bin"/><Relationship Id="rId7" Type="http://schemas.openxmlformats.org/officeDocument/2006/relationships/oleObject" Target="../embeddings/oleObject24.bin"/><Relationship Id="rId8" Type="http://schemas.openxmlformats.org/officeDocument/2006/relationships/oleObject" Target="../embeddings/oleObject25.bin"/><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3.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4" Type="http://schemas.openxmlformats.org/officeDocument/2006/relationships/oleObject" Target="../embeddings/oleObject26.bin"/><Relationship Id="rId5" Type="http://schemas.openxmlformats.org/officeDocument/2006/relationships/oleObject" Target="../embeddings/oleObject27.bin"/><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4" Type="http://schemas.openxmlformats.org/officeDocument/2006/relationships/image" Target="../media/image48.jpeg"/><Relationship Id="rId5" Type="http://schemas.openxmlformats.org/officeDocument/2006/relationships/oleObject" Target="../embeddings/oleObject28.bin"/><Relationship Id="rId6" Type="http://schemas.openxmlformats.org/officeDocument/2006/relationships/oleObject" Target="../embeddings/oleObject29.bin"/><Relationship Id="rId7" Type="http://schemas.openxmlformats.org/officeDocument/2006/relationships/oleObject" Target="../embeddings/oleObject30.bin"/><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9.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image" Target="../media/image59.jpeg"/><Relationship Id="rId5" Type="http://schemas.openxmlformats.org/officeDocument/2006/relationships/oleObject" Target="../embeddings/oleObject31.bin"/><Relationship Id="rId6" Type="http://schemas.openxmlformats.org/officeDocument/2006/relationships/oleObject" Target="../embeddings/oleObject32.bin"/><Relationship Id="rId7" Type="http://schemas.openxmlformats.org/officeDocument/2006/relationships/oleObject" Target="../embeddings/oleObject33.bin"/><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image" Target="../media/image59.jpeg"/><Relationship Id="rId5" Type="http://schemas.openxmlformats.org/officeDocument/2006/relationships/oleObject" Target="../embeddings/oleObject34.bin"/><Relationship Id="rId6" Type="http://schemas.openxmlformats.org/officeDocument/2006/relationships/oleObject" Target="../embeddings/oleObject35.bin"/><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8.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6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6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68.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oleObject" Target="../embeddings/oleObject36.bin"/><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4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4" Type="http://schemas.openxmlformats.org/officeDocument/2006/relationships/oleObject" Target="../embeddings/oleObject37.bin"/><Relationship Id="rId5" Type="http://schemas.openxmlformats.org/officeDocument/2006/relationships/oleObject" Target="../embeddings/oleObject38.bin"/><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7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4" Type="http://schemas.openxmlformats.org/officeDocument/2006/relationships/oleObject" Target="../embeddings/oleObject39.bin"/><Relationship Id="rId1" Type="http://schemas.openxmlformats.org/officeDocument/2006/relationships/vmlDrawing" Target="../drawings/vmlDrawing19.vml"/><Relationship Id="rId2"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4" Type="http://schemas.openxmlformats.org/officeDocument/2006/relationships/oleObject" Target="../embeddings/oleObject40.bin"/><Relationship Id="rId1" Type="http://schemas.openxmlformats.org/officeDocument/2006/relationships/vmlDrawing" Target="../drawings/vmlDrawing20.vml"/><Relationship Id="rId2"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4" Type="http://schemas.openxmlformats.org/officeDocument/2006/relationships/oleObject" Target="../embeddings/oleObject41.bin"/><Relationship Id="rId5" Type="http://schemas.openxmlformats.org/officeDocument/2006/relationships/oleObject" Target="../embeddings/oleObject42.bin"/><Relationship Id="rId1" Type="http://schemas.openxmlformats.org/officeDocument/2006/relationships/vmlDrawing" Target="../drawings/vmlDrawing21.vml"/><Relationship Id="rId2"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7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74.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4" Type="http://schemas.openxmlformats.org/officeDocument/2006/relationships/oleObject" Target="../embeddings/oleObject43.bin"/><Relationship Id="rId1" Type="http://schemas.openxmlformats.org/officeDocument/2006/relationships/vmlDrawing" Target="../drawings/vmlDrawing22.vml"/><Relationship Id="rId2"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4" Type="http://schemas.openxmlformats.org/officeDocument/2006/relationships/oleObject" Target="../embeddings/oleObject44.bin"/><Relationship Id="rId5" Type="http://schemas.openxmlformats.org/officeDocument/2006/relationships/oleObject" Target="../embeddings/oleObject45.bin"/><Relationship Id="rId1" Type="http://schemas.openxmlformats.org/officeDocument/2006/relationships/vmlDrawing" Target="../drawings/vmlDrawing23.vml"/><Relationship Id="rId2"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4" Type="http://schemas.openxmlformats.org/officeDocument/2006/relationships/image" Target="../media/image76.png"/><Relationship Id="rId1" Type="http://schemas.openxmlformats.org/officeDocument/2006/relationships/video" Target="file://localhost/Users/tedkim/CONF/talks/SIGGRAPH13,%20RESIM/footage/stam/stam.24.mov" TargetMode="External"/><Relationship Id="rId2"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4" Type="http://schemas.openxmlformats.org/officeDocument/2006/relationships/image" Target="../media/image77.png"/><Relationship Id="rId1" Type="http://schemas.openxmlformats.org/officeDocument/2006/relationships/video" Target="file://localhost/Users/tedkim/CONF/talks/SIGGRAPH13,%20RESIM/footage/stam_side-by-sides.mov" TargetMode="Externa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3.xml.rels><?xml version="1.0" encoding="UTF-8" standalone="yes"?>
<Relationships xmlns="http://schemas.openxmlformats.org/package/2006/relationships"><Relationship Id="rId1" Type="http://schemas.openxmlformats.org/officeDocument/2006/relationships/video" Target="file://localhost/Users/tedkim/CONF/talks/SIGGRAPH13,%20RESIM/footage/dirichlet/dirichlet.2.24fps.mov" TargetMode="External"/><Relationship Id="rId2" Type="http://schemas.openxmlformats.org/officeDocument/2006/relationships/slideLayout" Target="../slideLayouts/slideLayout2.xml"/><Relationship Id="rId3" Type="http://schemas.openxmlformats.org/officeDocument/2006/relationships/image" Target="../media/image79.png"/></Relationships>
</file>

<file path=ppt/slides/_rels/slide74.xml.rels><?xml version="1.0" encoding="UTF-8" standalone="yes"?>
<Relationships xmlns="http://schemas.openxmlformats.org/package/2006/relationships"><Relationship Id="rId1" Type="http://schemas.openxmlformats.org/officeDocument/2006/relationships/video" Target="file://localhost/Users/tedkim/CONF/talks/SIGGRAPH13,%20RESIM/footage/dirichlet_side-by-side.mov" TargetMode="External"/><Relationship Id="rId2" Type="http://schemas.openxmlformats.org/officeDocument/2006/relationships/slideLayout" Target="../slideLayouts/slideLayout2.xml"/><Relationship Id="rId3" Type="http://schemas.openxmlformats.org/officeDocument/2006/relationships/image" Target="../media/image8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6.xml.rels><?xml version="1.0" encoding="UTF-8" standalone="yes"?>
<Relationships xmlns="http://schemas.openxmlformats.org/package/2006/relationships"><Relationship Id="rId1" Type="http://schemas.openxmlformats.org/officeDocument/2006/relationships/video" Target="file://localhost/Users/tedkim/CONF/talks/SIGGRAPH13,%20RESIM/footage/wrecking/brighter/wreck.vorticity.5.24fps.mov" TargetMode="External"/><Relationship Id="rId2" Type="http://schemas.openxmlformats.org/officeDocument/2006/relationships/slideLayout" Target="../slideLayouts/slideLayout2.xml"/><Relationship Id="rId3" Type="http://schemas.openxmlformats.org/officeDocument/2006/relationships/image" Target="../media/image81.png"/></Relationships>
</file>

<file path=ppt/slides/_rels/slide77.xml.rels><?xml version="1.0" encoding="UTF-8" standalone="yes"?>
<Relationships xmlns="http://schemas.openxmlformats.org/package/2006/relationships"><Relationship Id="rId1" Type="http://schemas.openxmlformats.org/officeDocument/2006/relationships/video" Target="file://localhost/Users/tedkim/CONF/talks/SIGGRAPH13,%20RESIM/footage/neumann_wipe.mov" TargetMode="External"/><Relationship Id="rId2" Type="http://schemas.openxmlformats.org/officeDocument/2006/relationships/slideLayout" Target="../slideLayouts/slideLayout2.xml"/><Relationship Id="rId3" Type="http://schemas.openxmlformats.org/officeDocument/2006/relationships/image" Target="../media/image8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 Id="rId3" Type="http://schemas.openxmlformats.org/officeDocument/2006/relationships/image" Target="../media/image8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5.png"/><Relationship Id="rId1" Type="http://schemas.openxmlformats.org/officeDocument/2006/relationships/tags" Target="../tags/tag1.xml"/><Relationship Id="rId2" Type="http://schemas.openxmlformats.org/officeDocument/2006/relationships/video" Target="file://localhost/Users/tedkim/CONF/talks/SIGGRAPH13,%20RESIM/footage/abstract.mov"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a:xfrm>
            <a:off x="66846" y="4571502"/>
            <a:ext cx="6400800" cy="1752600"/>
          </a:xfrm>
        </p:spPr>
        <p:txBody>
          <a:bodyPr/>
          <a:lstStyle/>
          <a:p>
            <a:pPr algn="l"/>
            <a:r>
              <a:rPr lang="en-US" i="1" dirty="0" smtClean="0"/>
              <a:t>Subspace Fluid Re-Simulation</a:t>
            </a:r>
          </a:p>
          <a:p>
            <a:pPr algn="l"/>
            <a:r>
              <a:rPr lang="en-US" sz="2400" dirty="0" smtClean="0"/>
              <a:t>Theodore Kim and John Delaney</a:t>
            </a:r>
          </a:p>
          <a:p>
            <a:pPr algn="l"/>
            <a:r>
              <a:rPr lang="en-US" sz="2400" dirty="0" smtClean="0"/>
              <a:t>University of California, Santa Barbara</a:t>
            </a:r>
            <a:endParaRPr lang="en-US" sz="2400" dirty="0"/>
          </a:p>
        </p:txBody>
      </p:sp>
      <p:pic>
        <p:nvPicPr>
          <p:cNvPr id="4" name="Picture 3"/>
          <p:cNvPicPr>
            <a:picLocks noChangeAspect="1"/>
          </p:cNvPicPr>
          <p:nvPr/>
        </p:nvPicPr>
        <p:blipFill>
          <a:blip r:embed="rId3"/>
          <a:stretch>
            <a:fillRect/>
          </a:stretch>
        </p:blipFill>
        <p:spPr>
          <a:xfrm>
            <a:off x="0" y="999627"/>
            <a:ext cx="9144000" cy="3571875"/>
          </a:xfrm>
          <a:prstGeom prst="rect">
            <a:avLst/>
          </a:prstGeom>
        </p:spPr>
      </p:pic>
    </p:spTree>
  </p:cSld>
  <p:clrMapOvr>
    <a:masterClrMapping/>
  </p:clrMapOvr>
  <p:transition advTm="7116"/>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car-leaves-smaller.png"/>
          <p:cNvPicPr>
            <a:picLocks noChangeAspect="1"/>
          </p:cNvPicPr>
          <p:nvPr/>
        </p:nvPicPr>
        <p:blipFill>
          <a:blip r:embed="rId3"/>
          <a:stretch>
            <a:fillRect/>
          </a:stretch>
        </p:blipFill>
        <p:spPr>
          <a:xfrm>
            <a:off x="2789071" y="2254262"/>
            <a:ext cx="3587084" cy="2182997"/>
          </a:xfrm>
          <a:prstGeom prst="rect">
            <a:avLst/>
          </a:prstGeom>
        </p:spPr>
      </p:pic>
      <p:sp>
        <p:nvSpPr>
          <p:cNvPr id="7" name="TextBox 6"/>
          <p:cNvSpPr txBox="1"/>
          <p:nvPr/>
        </p:nvSpPr>
        <p:spPr>
          <a:xfrm>
            <a:off x="2807412" y="4437259"/>
            <a:ext cx="2129204" cy="369332"/>
          </a:xfrm>
          <a:prstGeom prst="rect">
            <a:avLst/>
          </a:prstGeom>
          <a:noFill/>
        </p:spPr>
        <p:txBody>
          <a:bodyPr wrap="none" rtlCol="0">
            <a:spAutoFit/>
          </a:bodyPr>
          <a:lstStyle/>
          <a:p>
            <a:r>
              <a:rPr lang="en-US" dirty="0" smtClean="0">
                <a:latin typeface="Cochin"/>
                <a:cs typeface="Cochin"/>
              </a:rPr>
              <a:t>[</a:t>
            </a:r>
            <a:r>
              <a:rPr lang="en-US" dirty="0" err="1" smtClean="0">
                <a:latin typeface="Cochin"/>
                <a:cs typeface="Cochin"/>
              </a:rPr>
              <a:t>Treuille</a:t>
            </a:r>
            <a:r>
              <a:rPr lang="en-US" dirty="0" smtClean="0">
                <a:latin typeface="Cochin"/>
                <a:cs typeface="Cochin"/>
              </a:rPr>
              <a:t> et al. 2006]</a:t>
            </a:r>
          </a:p>
        </p:txBody>
      </p:sp>
    </p:spTree>
  </p:cSld>
  <p:clrMapOvr>
    <a:masterClrMapping/>
  </p:clrMapOvr>
  <p:transition advTm="5883"/>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stam.24.mov">
            <a:hlinkClick r:id="" action="ppaction://media"/>
          </p:cNvPr>
          <p:cNvPicPr/>
          <p:nvPr>
            <a:videoFile r:link="rId1"/>
          </p:nvPr>
        </p:nvPicPr>
        <p:blipFill>
          <a:blip r:embed="rId4"/>
          <a:stretch>
            <a:fillRect/>
          </a:stretch>
        </p:blipFill>
        <p:spPr>
          <a:xfrm>
            <a:off x="0" y="857250"/>
            <a:ext cx="9144000" cy="5143500"/>
          </a:xfrm>
          <a:prstGeom prst="rect">
            <a:avLst/>
          </a:prstGeom>
        </p:spPr>
      </p:pic>
    </p:spTree>
  </p:cSld>
  <p:clrMapOvr>
    <a:masterClrMapping/>
  </p:clrMapOvr>
  <p:transition advTm="120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treuille.maccormack.24fps.mov">
            <a:hlinkClick r:id="" action="ppaction://media"/>
          </p:cNvPr>
          <p:cNvPicPr/>
          <p:nvPr>
            <a:videoFile r:link="rId1"/>
          </p:nvPr>
        </p:nvPicPr>
        <p:blipFill>
          <a:blip r:embed="rId4"/>
          <a:stretch>
            <a:fillRect/>
          </a:stretch>
        </p:blipFill>
        <p:spPr>
          <a:xfrm>
            <a:off x="0" y="857250"/>
            <a:ext cx="9144000" cy="5143500"/>
          </a:xfrm>
          <a:prstGeom prst="rect">
            <a:avLst/>
          </a:prstGeom>
        </p:spPr>
      </p:pic>
    </p:spTree>
  </p:cSld>
  <p:clrMapOvr>
    <a:masterClrMapping/>
  </p:clrMapOvr>
  <p:transition advTm="225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200" y="1884323"/>
            <a:ext cx="8229600" cy="4241840"/>
          </a:xfrm>
        </p:spPr>
        <p:txBody>
          <a:bodyPr/>
          <a:lstStyle/>
          <a:p>
            <a:r>
              <a:rPr lang="en-US" dirty="0" smtClean="0">
                <a:solidFill>
                  <a:srgbClr val="7F7F7F"/>
                </a:solidFill>
              </a:rPr>
              <a:t>Previous Work</a:t>
            </a:r>
          </a:p>
          <a:p>
            <a:r>
              <a:rPr lang="en-US" dirty="0" smtClean="0">
                <a:solidFill>
                  <a:schemeClr val="tx1"/>
                </a:solidFill>
              </a:rPr>
              <a:t>Subspace Basics</a:t>
            </a:r>
          </a:p>
          <a:p>
            <a:r>
              <a:rPr lang="en-US" dirty="0" smtClean="0">
                <a:solidFill>
                  <a:schemeClr val="bg1">
                    <a:lumMod val="50000"/>
                    <a:lumOff val="50000"/>
                  </a:schemeClr>
                </a:solidFill>
              </a:rPr>
              <a:t>The Cubature Approach</a:t>
            </a:r>
          </a:p>
          <a:p>
            <a:r>
              <a:rPr lang="en-US" dirty="0" smtClean="0">
                <a:solidFill>
                  <a:schemeClr val="bg1">
                    <a:lumMod val="50000"/>
                    <a:lumOff val="50000"/>
                  </a:schemeClr>
                </a:solidFill>
              </a:rPr>
              <a:t>Other Features</a:t>
            </a:r>
          </a:p>
          <a:p>
            <a:r>
              <a:rPr lang="en-US" dirty="0" smtClean="0">
                <a:solidFill>
                  <a:schemeClr val="bg1">
                    <a:lumMod val="50000"/>
                    <a:lumOff val="50000"/>
                  </a:schemeClr>
                </a:solidFill>
              </a:rPr>
              <a:t>Results</a:t>
            </a:r>
          </a:p>
          <a:p>
            <a:r>
              <a:rPr lang="en-US" dirty="0" smtClean="0">
                <a:solidFill>
                  <a:schemeClr val="bg1">
                    <a:lumMod val="50000"/>
                    <a:lumOff val="50000"/>
                  </a:schemeClr>
                </a:solidFill>
              </a:rPr>
              <a:t>Discussion and Conclusions</a:t>
            </a:r>
            <a:endParaRPr lang="en-US" dirty="0">
              <a:solidFill>
                <a:schemeClr val="bg1">
                  <a:lumMod val="50000"/>
                  <a:lumOff val="50000"/>
                </a:schemeClr>
              </a:solidFill>
            </a:endParaRPr>
          </a:p>
        </p:txBody>
      </p:sp>
    </p:spTree>
  </p:cSld>
  <p:clrMapOvr>
    <a:masterClrMapping/>
  </p:clrMapOvr>
  <p:transition advTm="6316"/>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Diffusion</a:t>
            </a:r>
            <a:endParaRPr lang="en-US" dirty="0"/>
          </a:p>
        </p:txBody>
      </p:sp>
      <p:grpSp>
        <p:nvGrpSpPr>
          <p:cNvPr id="134" name="Group 133"/>
          <p:cNvGrpSpPr/>
          <p:nvPr/>
        </p:nvGrpSpPr>
        <p:grpSpPr>
          <a:xfrm>
            <a:off x="776852" y="1915556"/>
            <a:ext cx="3171315" cy="3258531"/>
            <a:chOff x="776852" y="1915556"/>
            <a:chExt cx="3171315" cy="3258531"/>
          </a:xfrm>
        </p:grpSpPr>
        <p:grpSp>
          <p:nvGrpSpPr>
            <p:cNvPr id="73" name="Group 72"/>
            <p:cNvGrpSpPr/>
            <p:nvPr/>
          </p:nvGrpSpPr>
          <p:grpSpPr>
            <a:xfrm>
              <a:off x="974465" y="1929725"/>
              <a:ext cx="2967030" cy="3050318"/>
              <a:chOff x="4195274" y="1639675"/>
              <a:chExt cx="2967030" cy="3050318"/>
            </a:xfrm>
          </p:grpSpPr>
          <p:sp>
            <p:nvSpPr>
              <p:cNvPr id="23" name="Rectangle 22"/>
              <p:cNvSpPr/>
              <p:nvPr/>
            </p:nvSpPr>
            <p:spPr>
              <a:xfrm>
                <a:off x="4195274" y="1639675"/>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4393076" y="1837477"/>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4590878" y="2056101"/>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4788680" y="2253903"/>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4986482" y="2451705"/>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5184284" y="2649507"/>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5382086" y="2868131"/>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5579888" y="3065933"/>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5777690" y="3263735"/>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5975492" y="3461537"/>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6173294" y="3680161"/>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6371096" y="3877963"/>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6568898" y="4075765"/>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6766700" y="4273567"/>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6964502" y="4492191"/>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Rectangle 3"/>
            <p:cNvSpPr/>
            <p:nvPr/>
          </p:nvSpPr>
          <p:spPr>
            <a:xfrm>
              <a:off x="776852" y="1919314"/>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974654" y="2117116"/>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172456" y="2335740"/>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370258" y="2533542"/>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568060" y="2731344"/>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765862" y="2929146"/>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963664" y="3147770"/>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161466" y="3345572"/>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2359268" y="3543374"/>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557070" y="3741176"/>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754872" y="3959800"/>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952674" y="4157602"/>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150476" y="4355404"/>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348278" y="4553206"/>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546080" y="4771830"/>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743882" y="4969632"/>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76852" y="1919314"/>
              <a:ext cx="3164832" cy="324812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4" name="Group 73"/>
            <p:cNvGrpSpPr/>
            <p:nvPr/>
          </p:nvGrpSpPr>
          <p:grpSpPr>
            <a:xfrm>
              <a:off x="783335" y="2123769"/>
              <a:ext cx="2967030" cy="3050318"/>
              <a:chOff x="4195274" y="1639675"/>
              <a:chExt cx="2967030" cy="3050318"/>
            </a:xfrm>
          </p:grpSpPr>
          <p:sp>
            <p:nvSpPr>
              <p:cNvPr id="75" name="Rectangle 74"/>
              <p:cNvSpPr/>
              <p:nvPr/>
            </p:nvSpPr>
            <p:spPr>
              <a:xfrm>
                <a:off x="4195274" y="1639675"/>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a:xfrm>
                <a:off x="4393076" y="1837477"/>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p:cNvSpPr/>
              <p:nvPr/>
            </p:nvSpPr>
            <p:spPr>
              <a:xfrm>
                <a:off x="4590878" y="2056101"/>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4788680" y="2253903"/>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4986482" y="2451705"/>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p:cNvSpPr/>
              <p:nvPr/>
            </p:nvSpPr>
            <p:spPr>
              <a:xfrm>
                <a:off x="5184284" y="2649507"/>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p:cNvSpPr/>
              <p:nvPr/>
            </p:nvSpPr>
            <p:spPr>
              <a:xfrm>
                <a:off x="5382086" y="2868131"/>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p:nvPr/>
            </p:nvSpPr>
            <p:spPr>
              <a:xfrm>
                <a:off x="5579888" y="3065933"/>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p:cNvSpPr/>
              <p:nvPr/>
            </p:nvSpPr>
            <p:spPr>
              <a:xfrm>
                <a:off x="5777690" y="3263735"/>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ectangle 83"/>
              <p:cNvSpPr/>
              <p:nvPr/>
            </p:nvSpPr>
            <p:spPr>
              <a:xfrm>
                <a:off x="5975492" y="3461537"/>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p:cNvSpPr/>
              <p:nvPr/>
            </p:nvSpPr>
            <p:spPr>
              <a:xfrm>
                <a:off x="6173294" y="3680161"/>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ectangle 85"/>
              <p:cNvSpPr/>
              <p:nvPr/>
            </p:nvSpPr>
            <p:spPr>
              <a:xfrm>
                <a:off x="6371096" y="3877963"/>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ectangle 86"/>
              <p:cNvSpPr/>
              <p:nvPr/>
            </p:nvSpPr>
            <p:spPr>
              <a:xfrm>
                <a:off x="6568898" y="4075765"/>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Rectangle 87"/>
              <p:cNvSpPr/>
              <p:nvPr/>
            </p:nvSpPr>
            <p:spPr>
              <a:xfrm>
                <a:off x="6766700" y="4273567"/>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Rectangle 88"/>
              <p:cNvSpPr/>
              <p:nvPr/>
            </p:nvSpPr>
            <p:spPr>
              <a:xfrm>
                <a:off x="6964502" y="4492191"/>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2" name="Group 121"/>
            <p:cNvGrpSpPr/>
            <p:nvPr/>
          </p:nvGrpSpPr>
          <p:grpSpPr>
            <a:xfrm>
              <a:off x="2761355" y="1915556"/>
              <a:ext cx="1186812" cy="1207634"/>
              <a:chOff x="2279726" y="1936378"/>
              <a:chExt cx="1186812" cy="1207634"/>
            </a:xfrm>
          </p:grpSpPr>
          <p:sp>
            <p:nvSpPr>
              <p:cNvPr id="107" name="Rectangle 106"/>
              <p:cNvSpPr/>
              <p:nvPr/>
            </p:nvSpPr>
            <p:spPr>
              <a:xfrm>
                <a:off x="2279726" y="1936378"/>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a:off x="2477528" y="2134180"/>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ectangle 108"/>
              <p:cNvSpPr/>
              <p:nvPr/>
            </p:nvSpPr>
            <p:spPr>
              <a:xfrm>
                <a:off x="2675330" y="2352804"/>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Rectangle 109"/>
              <p:cNvSpPr/>
              <p:nvPr/>
            </p:nvSpPr>
            <p:spPr>
              <a:xfrm>
                <a:off x="2873132" y="2550606"/>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Rectangle 110"/>
              <p:cNvSpPr/>
              <p:nvPr/>
            </p:nvSpPr>
            <p:spPr>
              <a:xfrm>
                <a:off x="3070934" y="2748408"/>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Rectangle 111"/>
              <p:cNvSpPr/>
              <p:nvPr/>
            </p:nvSpPr>
            <p:spPr>
              <a:xfrm>
                <a:off x="3268736" y="2946210"/>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3" name="Group 122"/>
            <p:cNvGrpSpPr/>
            <p:nvPr/>
          </p:nvGrpSpPr>
          <p:grpSpPr>
            <a:xfrm>
              <a:off x="783335" y="3949389"/>
              <a:ext cx="1186812" cy="1207634"/>
              <a:chOff x="2279726" y="1936378"/>
              <a:chExt cx="1186812" cy="1207634"/>
            </a:xfrm>
          </p:grpSpPr>
          <p:sp>
            <p:nvSpPr>
              <p:cNvPr id="124" name="Rectangle 123"/>
              <p:cNvSpPr/>
              <p:nvPr/>
            </p:nvSpPr>
            <p:spPr>
              <a:xfrm>
                <a:off x="2279726" y="1936378"/>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Rectangle 124"/>
              <p:cNvSpPr/>
              <p:nvPr/>
            </p:nvSpPr>
            <p:spPr>
              <a:xfrm>
                <a:off x="2477528" y="2134180"/>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Rectangle 125"/>
              <p:cNvSpPr/>
              <p:nvPr/>
            </p:nvSpPr>
            <p:spPr>
              <a:xfrm>
                <a:off x="2675330" y="2352804"/>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Rectangle 126"/>
              <p:cNvSpPr/>
              <p:nvPr/>
            </p:nvSpPr>
            <p:spPr>
              <a:xfrm>
                <a:off x="2873132" y="2550606"/>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Rectangle 127"/>
              <p:cNvSpPr/>
              <p:nvPr/>
            </p:nvSpPr>
            <p:spPr>
              <a:xfrm>
                <a:off x="3070934" y="2748408"/>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Rectangle 128"/>
              <p:cNvSpPr/>
              <p:nvPr/>
            </p:nvSpPr>
            <p:spPr>
              <a:xfrm>
                <a:off x="3268736" y="2946210"/>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30" name="Right Arrow 129"/>
          <p:cNvSpPr/>
          <p:nvPr/>
        </p:nvSpPr>
        <p:spPr>
          <a:xfrm>
            <a:off x="4285065" y="2944766"/>
            <a:ext cx="811991" cy="10098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Rectangle 130"/>
          <p:cNvSpPr/>
          <p:nvPr/>
        </p:nvSpPr>
        <p:spPr>
          <a:xfrm>
            <a:off x="5332793" y="1919314"/>
            <a:ext cx="3164832" cy="324812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33" name="Object 132"/>
          <p:cNvGraphicFramePr>
            <a:graphicFrameLocks noChangeAspect="1"/>
          </p:cNvGraphicFramePr>
          <p:nvPr/>
        </p:nvGraphicFramePr>
        <p:xfrm>
          <a:off x="6356681" y="2980544"/>
          <a:ext cx="1125660" cy="1125660"/>
        </p:xfrm>
        <a:graphic>
          <a:graphicData uri="http://schemas.openxmlformats.org/presentationml/2006/ole">
            <p:oleObj spid="_x0000_s40962" name="Equation" r:id="rId4" imgW="152400" imgH="152400" progId="Equation.DSMT4">
              <p:embed/>
            </p:oleObj>
          </a:graphicData>
        </a:graphic>
      </p:graphicFrame>
    </p:spTree>
  </p:cSld>
  <p:clrMapOvr>
    <a:masterClrMapping/>
  </p:clrMapOvr>
  <p:transition advTm="10966"/>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Diffusion</a:t>
            </a:r>
            <a:endParaRPr lang="en-US" dirty="0"/>
          </a:p>
        </p:txBody>
      </p:sp>
      <p:sp>
        <p:nvSpPr>
          <p:cNvPr id="131" name="Rectangle 130"/>
          <p:cNvSpPr/>
          <p:nvPr/>
        </p:nvSpPr>
        <p:spPr>
          <a:xfrm>
            <a:off x="608793" y="1919314"/>
            <a:ext cx="1207532" cy="324812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Arrow Connector 35"/>
          <p:cNvCxnSpPr/>
          <p:nvPr/>
        </p:nvCxnSpPr>
        <p:spPr>
          <a:xfrm rot="5400000" flipH="1" flipV="1">
            <a:off x="919674" y="1753473"/>
            <a:ext cx="331683" cy="1588"/>
          </a:xfrm>
          <a:prstGeom prst="straightConnector1">
            <a:avLst/>
          </a:prstGeom>
          <a:ln w="60325" cap="flat" cmpd="sng" algn="ctr">
            <a:solidFill>
              <a:schemeClr val="accent1"/>
            </a:solidFill>
            <a:prstDash val="solid"/>
            <a:round/>
            <a:headEnd type="triangle" w="med" len="med"/>
            <a:tailEnd type="none"/>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055691" y="1588425"/>
            <a:ext cx="1926646" cy="1588"/>
          </a:xfrm>
          <a:prstGeom prst="line">
            <a:avLst/>
          </a:prstGeom>
          <a:ln w="60325"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5400000">
            <a:off x="2465960" y="2080534"/>
            <a:ext cx="1032755" cy="1588"/>
          </a:xfrm>
          <a:prstGeom prst="line">
            <a:avLst/>
          </a:prstGeom>
          <a:ln w="60325"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9" name="Picture 8" descr="lic.snap104.jpg"/>
          <p:cNvPicPr>
            <a:picLocks noChangeAspect="1"/>
          </p:cNvPicPr>
          <p:nvPr/>
        </p:nvPicPr>
        <p:blipFill>
          <a:blip r:embed="rId4"/>
          <a:srcRect l="14112" b="13353"/>
          <a:stretch>
            <a:fillRect/>
          </a:stretch>
        </p:blipFill>
        <p:spPr>
          <a:xfrm>
            <a:off x="2078261" y="2447312"/>
            <a:ext cx="2124626" cy="2122453"/>
          </a:xfrm>
          <a:prstGeom prst="rect">
            <a:avLst/>
          </a:prstGeom>
        </p:spPr>
      </p:pic>
      <p:cxnSp>
        <p:nvCxnSpPr>
          <p:cNvPr id="43" name="Straight Arrow Connector 42"/>
          <p:cNvCxnSpPr/>
          <p:nvPr/>
        </p:nvCxnSpPr>
        <p:spPr>
          <a:xfrm rot="16200000" flipV="1">
            <a:off x="595905" y="1654696"/>
            <a:ext cx="530822" cy="3"/>
          </a:xfrm>
          <a:prstGeom prst="straightConnector1">
            <a:avLst/>
          </a:prstGeom>
          <a:ln w="60325" cap="flat" cmpd="sng" algn="ctr">
            <a:solidFill>
              <a:schemeClr val="accent1"/>
            </a:solidFill>
            <a:prstDash val="solid"/>
            <a:round/>
            <a:headEnd type="triangle" w="med" len="med"/>
            <a:tailEnd type="none"/>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830322" y="1389286"/>
            <a:ext cx="4079742" cy="1587"/>
          </a:xfrm>
          <a:prstGeom prst="line">
            <a:avLst/>
          </a:prstGeom>
          <a:ln w="60325"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5400000">
            <a:off x="4033690" y="2230846"/>
            <a:ext cx="1752750" cy="1"/>
          </a:xfrm>
          <a:prstGeom prst="line">
            <a:avLst/>
          </a:prstGeom>
          <a:ln w="60325"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8" name="Picture 7" descr="lic.snap103.jpg"/>
          <p:cNvPicPr>
            <a:picLocks noChangeAspect="1"/>
          </p:cNvPicPr>
          <p:nvPr/>
        </p:nvPicPr>
        <p:blipFill>
          <a:blip r:embed="rId5"/>
          <a:srcRect l="31068" t="10130" b="20088"/>
          <a:stretch>
            <a:fillRect/>
          </a:stretch>
        </p:blipFill>
        <p:spPr>
          <a:xfrm>
            <a:off x="4497718" y="2439979"/>
            <a:ext cx="2124626" cy="2129786"/>
          </a:xfrm>
          <a:prstGeom prst="rect">
            <a:avLst/>
          </a:prstGeom>
        </p:spPr>
      </p:pic>
      <p:cxnSp>
        <p:nvCxnSpPr>
          <p:cNvPr id="54" name="Straight Arrow Connector 53"/>
          <p:cNvCxnSpPr/>
          <p:nvPr/>
        </p:nvCxnSpPr>
        <p:spPr>
          <a:xfrm rot="16200000" flipV="1">
            <a:off x="272809" y="1532545"/>
            <a:ext cx="762403" cy="6"/>
          </a:xfrm>
          <a:prstGeom prst="straightConnector1">
            <a:avLst/>
          </a:prstGeom>
          <a:ln w="60325" cap="flat" cmpd="sng" algn="ctr">
            <a:solidFill>
              <a:schemeClr val="accent1"/>
            </a:solidFill>
            <a:prstDash val="solid"/>
            <a:round/>
            <a:headEnd type="triangle" w="med" len="med"/>
            <a:tailEnd type="none"/>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625565" y="1151346"/>
            <a:ext cx="6631806" cy="1588"/>
          </a:xfrm>
          <a:prstGeom prst="line">
            <a:avLst/>
          </a:prstGeom>
          <a:ln w="60325"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400000">
            <a:off x="6256754" y="2095264"/>
            <a:ext cx="1955876" cy="1"/>
          </a:xfrm>
          <a:prstGeom prst="line">
            <a:avLst/>
          </a:prstGeom>
          <a:ln w="60325"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1" name="Picture 10" descr="lic.snap105.jpg"/>
          <p:cNvPicPr>
            <a:picLocks noChangeAspect="1"/>
          </p:cNvPicPr>
          <p:nvPr/>
        </p:nvPicPr>
        <p:blipFill>
          <a:blip r:embed="rId6"/>
          <a:srcRect l="13784" r="7504" b="16329"/>
          <a:stretch>
            <a:fillRect/>
          </a:stretch>
        </p:blipFill>
        <p:spPr>
          <a:xfrm>
            <a:off x="6871824" y="2447312"/>
            <a:ext cx="2016376" cy="2122453"/>
          </a:xfrm>
          <a:prstGeom prst="rect">
            <a:avLst/>
          </a:prstGeom>
        </p:spPr>
      </p:pic>
      <p:graphicFrame>
        <p:nvGraphicFramePr>
          <p:cNvPr id="62" name="Object 61"/>
          <p:cNvGraphicFramePr>
            <a:graphicFrameLocks noChangeAspect="1"/>
          </p:cNvGraphicFramePr>
          <p:nvPr/>
        </p:nvGraphicFramePr>
        <p:xfrm>
          <a:off x="852365" y="5115264"/>
          <a:ext cx="2631618" cy="822381"/>
        </p:xfrm>
        <a:graphic>
          <a:graphicData uri="http://schemas.openxmlformats.org/presentationml/2006/ole">
            <p:oleObj spid="_x0000_s45061" name="Equation" r:id="rId7" imgW="609600" imgH="190500" progId="Equation.DSMT4">
              <p:embed/>
            </p:oleObj>
          </a:graphicData>
        </a:graphic>
      </p:graphicFrame>
      <p:sp>
        <p:nvSpPr>
          <p:cNvPr id="63" name="Rectangle 62"/>
          <p:cNvSpPr/>
          <p:nvPr/>
        </p:nvSpPr>
        <p:spPr>
          <a:xfrm>
            <a:off x="608793" y="1920109"/>
            <a:ext cx="143682" cy="324812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64" name="Rectangle 63"/>
          <p:cNvSpPr/>
          <p:nvPr/>
        </p:nvSpPr>
        <p:spPr>
          <a:xfrm>
            <a:off x="752475" y="1920109"/>
            <a:ext cx="143682" cy="324812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65" name="Rectangle 64"/>
          <p:cNvSpPr/>
          <p:nvPr/>
        </p:nvSpPr>
        <p:spPr>
          <a:xfrm>
            <a:off x="1020819" y="1920109"/>
            <a:ext cx="143682" cy="324812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graphicFrame>
        <p:nvGraphicFramePr>
          <p:cNvPr id="45063" name="Object 7"/>
          <p:cNvGraphicFramePr>
            <a:graphicFrameLocks noChangeAspect="1"/>
          </p:cNvGraphicFramePr>
          <p:nvPr/>
        </p:nvGraphicFramePr>
        <p:xfrm>
          <a:off x="3977407" y="5278833"/>
          <a:ext cx="1865313" cy="658812"/>
        </p:xfrm>
        <a:graphic>
          <a:graphicData uri="http://schemas.openxmlformats.org/presentationml/2006/ole">
            <p:oleObj spid="_x0000_s45063" name="Equation" r:id="rId8" imgW="431800" imgH="152400" progId="Equation.DSMT4">
              <p:embed/>
            </p:oleObj>
          </a:graphicData>
        </a:graphic>
      </p:graphicFrame>
    </p:spTree>
  </p:cSld>
  <p:clrMapOvr>
    <a:masterClrMapping/>
  </p:clrMapOvr>
  <p:transition advTm="21783"/>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 name="Rectangle 130"/>
          <p:cNvSpPr/>
          <p:nvPr/>
        </p:nvSpPr>
        <p:spPr>
          <a:xfrm>
            <a:off x="2892966" y="2123768"/>
            <a:ext cx="2475058" cy="254019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33" name="Object 132"/>
          <p:cNvGraphicFramePr>
            <a:graphicFrameLocks noChangeAspect="1"/>
          </p:cNvGraphicFramePr>
          <p:nvPr/>
        </p:nvGraphicFramePr>
        <p:xfrm>
          <a:off x="3739881" y="2873779"/>
          <a:ext cx="968357" cy="968357"/>
        </p:xfrm>
        <a:graphic>
          <a:graphicData uri="http://schemas.openxmlformats.org/presentationml/2006/ole">
            <p:oleObj spid="_x0000_s47106" name="Equation" r:id="rId4" imgW="152400" imgH="152400" progId="Equation.DSMT4">
              <p:embed/>
            </p:oleObj>
          </a:graphicData>
        </a:graphic>
      </p:graphicFrame>
      <p:graphicFrame>
        <p:nvGraphicFramePr>
          <p:cNvPr id="43012" name="Object 4"/>
          <p:cNvGraphicFramePr>
            <a:graphicFrameLocks noChangeAspect="1"/>
          </p:cNvGraphicFramePr>
          <p:nvPr/>
        </p:nvGraphicFramePr>
        <p:xfrm>
          <a:off x="6665168" y="2123767"/>
          <a:ext cx="866071" cy="707513"/>
        </p:xfrm>
        <a:graphic>
          <a:graphicData uri="http://schemas.openxmlformats.org/presentationml/2006/ole">
            <p:oleObj spid="_x0000_s47108" name="Equation" r:id="rId5" imgW="139700" imgH="114300" progId="Equation.DSMT4">
              <p:embed/>
            </p:oleObj>
          </a:graphicData>
        </a:graphic>
      </p:graphicFrame>
      <p:sp>
        <p:nvSpPr>
          <p:cNvPr id="18" name="Rectangle 17"/>
          <p:cNvSpPr/>
          <p:nvPr/>
        </p:nvSpPr>
        <p:spPr>
          <a:xfrm>
            <a:off x="5539658" y="2123768"/>
            <a:ext cx="944351" cy="254019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9" name="Object 18"/>
          <p:cNvGraphicFramePr>
            <a:graphicFrameLocks noChangeAspect="1"/>
          </p:cNvGraphicFramePr>
          <p:nvPr/>
        </p:nvGraphicFramePr>
        <p:xfrm>
          <a:off x="5539658" y="2873779"/>
          <a:ext cx="1048939" cy="968357"/>
        </p:xfrm>
        <a:graphic>
          <a:graphicData uri="http://schemas.openxmlformats.org/presentationml/2006/ole">
            <p:oleObj spid="_x0000_s47114" name="Equation" r:id="rId6" imgW="165100" imgH="152400" progId="Equation.DSMT4">
              <p:embed/>
            </p:oleObj>
          </a:graphicData>
        </a:graphic>
      </p:graphicFrame>
      <p:graphicFrame>
        <p:nvGraphicFramePr>
          <p:cNvPr id="22" name="Object 21"/>
          <p:cNvGraphicFramePr>
            <a:graphicFrameLocks noChangeAspect="1"/>
          </p:cNvGraphicFramePr>
          <p:nvPr/>
        </p:nvGraphicFramePr>
        <p:xfrm>
          <a:off x="1025585" y="2123767"/>
          <a:ext cx="1086526" cy="905608"/>
        </p:xfrm>
        <a:graphic>
          <a:graphicData uri="http://schemas.openxmlformats.org/presentationml/2006/ole">
            <p:oleObj spid="_x0000_s47115" name="Equation" r:id="rId7" imgW="228600" imgH="190500" progId="Equation.DSMT4">
              <p:embed/>
            </p:oleObj>
          </a:graphicData>
        </a:graphic>
      </p:graphicFrame>
      <p:sp>
        <p:nvSpPr>
          <p:cNvPr id="24" name="Rectangle 23"/>
          <p:cNvSpPr/>
          <p:nvPr/>
        </p:nvSpPr>
        <p:spPr>
          <a:xfrm rot="16200000">
            <a:off x="955448" y="1331816"/>
            <a:ext cx="944351" cy="254019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7531239" y="2129738"/>
            <a:ext cx="944351" cy="89963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7116" name="Object 12"/>
          <p:cNvGraphicFramePr>
            <a:graphicFrameLocks noChangeAspect="1"/>
          </p:cNvGraphicFramePr>
          <p:nvPr/>
        </p:nvGraphicFramePr>
        <p:xfrm>
          <a:off x="7675593" y="2102945"/>
          <a:ext cx="716717" cy="895309"/>
        </p:xfrm>
        <a:graphic>
          <a:graphicData uri="http://schemas.openxmlformats.org/presentationml/2006/ole">
            <p:oleObj spid="_x0000_s47116" name="Equation" r:id="rId8" imgW="152400" imgH="190500" progId="Equation.DSMT4">
              <p:embed/>
            </p:oleObj>
          </a:graphicData>
        </a:graphic>
      </p:graphicFrame>
    </p:spTree>
  </p:cSld>
  <p:clrMapOvr>
    <a:masterClrMapping/>
  </p:clrMapOvr>
  <p:transition advTm="31183"/>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Stable Fluids</a:t>
            </a:r>
            <a:endParaRPr lang="en-US" dirty="0"/>
          </a:p>
        </p:txBody>
      </p:sp>
      <p:sp>
        <p:nvSpPr>
          <p:cNvPr id="3" name="Content Placeholder 2"/>
          <p:cNvSpPr>
            <a:spLocks noGrp="1"/>
          </p:cNvSpPr>
          <p:nvPr>
            <p:ph idx="1"/>
          </p:nvPr>
        </p:nvSpPr>
        <p:spPr>
          <a:xfrm>
            <a:off x="2882761" y="2690190"/>
            <a:ext cx="3873179" cy="2126804"/>
          </a:xfrm>
        </p:spPr>
        <p:txBody>
          <a:bodyPr/>
          <a:lstStyle/>
          <a:p>
            <a:r>
              <a:rPr lang="en-US" dirty="0" smtClean="0"/>
              <a:t>Diffusion</a:t>
            </a:r>
          </a:p>
          <a:p>
            <a:r>
              <a:rPr lang="en-US" dirty="0" smtClean="0"/>
              <a:t>Projection</a:t>
            </a:r>
          </a:p>
          <a:p>
            <a:r>
              <a:rPr lang="en-US" dirty="0" smtClean="0"/>
              <a:t>Advection     ???</a:t>
            </a:r>
            <a:endParaRPr lang="en-US" dirty="0"/>
          </a:p>
        </p:txBody>
      </p:sp>
      <p:pic>
        <p:nvPicPr>
          <p:cNvPr id="4" name="Picture 3"/>
          <p:cNvPicPr>
            <a:picLocks noChangeAspect="1"/>
          </p:cNvPicPr>
          <p:nvPr/>
        </p:nvPicPr>
        <p:blipFill>
          <a:blip r:embed="rId3"/>
          <a:stretch>
            <a:fillRect/>
          </a:stretch>
        </p:blipFill>
        <p:spPr>
          <a:xfrm>
            <a:off x="5441084" y="2538279"/>
            <a:ext cx="527420" cy="732996"/>
          </a:xfrm>
          <a:prstGeom prst="rect">
            <a:avLst/>
          </a:prstGeom>
        </p:spPr>
      </p:pic>
      <p:pic>
        <p:nvPicPr>
          <p:cNvPr id="5" name="Picture 4"/>
          <p:cNvPicPr>
            <a:picLocks noChangeAspect="1"/>
          </p:cNvPicPr>
          <p:nvPr/>
        </p:nvPicPr>
        <p:blipFill>
          <a:blip r:embed="rId3"/>
          <a:stretch>
            <a:fillRect/>
          </a:stretch>
        </p:blipFill>
        <p:spPr>
          <a:xfrm>
            <a:off x="5503544" y="3208809"/>
            <a:ext cx="527420" cy="732996"/>
          </a:xfrm>
          <a:prstGeom prst="rect">
            <a:avLst/>
          </a:prstGeom>
        </p:spPr>
      </p:pic>
    </p:spTree>
  </p:cSld>
  <p:clrMapOvr>
    <a:masterClrMapping/>
  </p:clrMapOvr>
  <p:transition advTm="22233"/>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4" name="Group 3"/>
          <p:cNvGrpSpPr/>
          <p:nvPr/>
        </p:nvGrpSpPr>
        <p:grpSpPr>
          <a:xfrm>
            <a:off x="776852" y="1915556"/>
            <a:ext cx="3171315" cy="3258531"/>
            <a:chOff x="776852" y="1915556"/>
            <a:chExt cx="3171315" cy="3258531"/>
          </a:xfrm>
        </p:grpSpPr>
        <p:grpSp>
          <p:nvGrpSpPr>
            <p:cNvPr id="5" name="Group 72"/>
            <p:cNvGrpSpPr/>
            <p:nvPr/>
          </p:nvGrpSpPr>
          <p:grpSpPr>
            <a:xfrm>
              <a:off x="974465" y="1929725"/>
              <a:ext cx="2967030" cy="3050318"/>
              <a:chOff x="4195274" y="1639675"/>
              <a:chExt cx="2967030" cy="3050318"/>
            </a:xfrm>
          </p:grpSpPr>
          <p:sp>
            <p:nvSpPr>
              <p:cNvPr id="53" name="Rectangle 22"/>
              <p:cNvSpPr/>
              <p:nvPr/>
            </p:nvSpPr>
            <p:spPr>
              <a:xfrm>
                <a:off x="4195274" y="1639675"/>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23"/>
              <p:cNvSpPr/>
              <p:nvPr/>
            </p:nvSpPr>
            <p:spPr>
              <a:xfrm>
                <a:off x="4393076" y="1837477"/>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4590878" y="2056101"/>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4788680" y="2253903"/>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4986482" y="2451705"/>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5184284" y="2649507"/>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5382086" y="2868131"/>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5579888" y="3065933"/>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p:nvPr/>
            </p:nvSpPr>
            <p:spPr>
              <a:xfrm>
                <a:off x="5777690" y="3263735"/>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5975492" y="3461537"/>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p:nvPr/>
            </p:nvSpPr>
            <p:spPr>
              <a:xfrm>
                <a:off x="6173294" y="3680161"/>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6371096" y="3877963"/>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6568898" y="4075765"/>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6766700" y="4273567"/>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6964502" y="4492191"/>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Rectangle 5"/>
            <p:cNvSpPr/>
            <p:nvPr/>
          </p:nvSpPr>
          <p:spPr>
            <a:xfrm>
              <a:off x="776852" y="1919314"/>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974654" y="2117116"/>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172456" y="2335740"/>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370258" y="2533542"/>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568060" y="2731344"/>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765862" y="2929146"/>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963664" y="3147770"/>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161466" y="3345572"/>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359268" y="3543374"/>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557070" y="3741176"/>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754872" y="3959800"/>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952674" y="4157602"/>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150476" y="4355404"/>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348278" y="4553206"/>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546080" y="4771830"/>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3743882" y="4969632"/>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776852" y="1919314"/>
              <a:ext cx="3164832" cy="324812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73"/>
            <p:cNvGrpSpPr/>
            <p:nvPr/>
          </p:nvGrpSpPr>
          <p:grpSpPr>
            <a:xfrm>
              <a:off x="783335" y="2123769"/>
              <a:ext cx="2967030" cy="3050318"/>
              <a:chOff x="4195274" y="1639675"/>
              <a:chExt cx="2967030" cy="3050318"/>
            </a:xfrm>
          </p:grpSpPr>
          <p:sp>
            <p:nvSpPr>
              <p:cNvPr id="38" name="Rectangle 37"/>
              <p:cNvSpPr/>
              <p:nvPr/>
            </p:nvSpPr>
            <p:spPr>
              <a:xfrm>
                <a:off x="4195274" y="1639675"/>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4393076" y="1837477"/>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4590878" y="2056101"/>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4788680" y="2253903"/>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4986482" y="2451705"/>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5184284" y="2649507"/>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5382086" y="2868131"/>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5579888" y="3065933"/>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5777690" y="3263735"/>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5975492" y="3461537"/>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6173294" y="3680161"/>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6371096" y="3877963"/>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6568898" y="4075765"/>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6766700" y="4273567"/>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6964502" y="4492191"/>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121"/>
            <p:cNvGrpSpPr/>
            <p:nvPr/>
          </p:nvGrpSpPr>
          <p:grpSpPr>
            <a:xfrm>
              <a:off x="2761355" y="1915556"/>
              <a:ext cx="1186812" cy="1207634"/>
              <a:chOff x="2279726" y="1936378"/>
              <a:chExt cx="1186812" cy="1207634"/>
            </a:xfrm>
          </p:grpSpPr>
          <p:sp>
            <p:nvSpPr>
              <p:cNvPr id="32" name="Rectangle 31"/>
              <p:cNvSpPr/>
              <p:nvPr/>
            </p:nvSpPr>
            <p:spPr>
              <a:xfrm>
                <a:off x="2279726" y="1936378"/>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2477528" y="2134180"/>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2675330" y="2352804"/>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2873132" y="2550606"/>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3070934" y="2748408"/>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3268736" y="2946210"/>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 name="Group 122"/>
            <p:cNvGrpSpPr/>
            <p:nvPr/>
          </p:nvGrpSpPr>
          <p:grpSpPr>
            <a:xfrm>
              <a:off x="783335" y="3949389"/>
              <a:ext cx="1186812" cy="1207634"/>
              <a:chOff x="2279726" y="1936378"/>
              <a:chExt cx="1186812" cy="1207634"/>
            </a:xfrm>
          </p:grpSpPr>
          <p:sp>
            <p:nvSpPr>
              <p:cNvPr id="26" name="Rectangle 25"/>
              <p:cNvSpPr/>
              <p:nvPr/>
            </p:nvSpPr>
            <p:spPr>
              <a:xfrm>
                <a:off x="2279726" y="1936378"/>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2477528" y="2134180"/>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2675330" y="2352804"/>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2873132" y="2550606"/>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3070934" y="2748408"/>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3268736" y="2946210"/>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69" name="TextBox 68"/>
          <p:cNvSpPr txBox="1"/>
          <p:nvPr/>
        </p:nvSpPr>
        <p:spPr>
          <a:xfrm>
            <a:off x="762736" y="1414046"/>
            <a:ext cx="1398541" cy="461665"/>
          </a:xfrm>
          <a:prstGeom prst="rect">
            <a:avLst/>
          </a:prstGeom>
          <a:noFill/>
        </p:spPr>
        <p:txBody>
          <a:bodyPr wrap="none" rtlCol="0">
            <a:spAutoFit/>
          </a:bodyPr>
          <a:lstStyle/>
          <a:p>
            <a:r>
              <a:rPr lang="en-US" sz="2400" dirty="0" smtClean="0">
                <a:latin typeface="Cochin"/>
                <a:cs typeface="Cochin"/>
              </a:rPr>
              <a:t>Diffusion</a:t>
            </a:r>
          </a:p>
        </p:txBody>
      </p:sp>
      <p:sp>
        <p:nvSpPr>
          <p:cNvPr id="88" name="Rectangle 87"/>
          <p:cNvSpPr/>
          <p:nvPr/>
        </p:nvSpPr>
        <p:spPr>
          <a:xfrm>
            <a:off x="5246815" y="1919314"/>
            <a:ext cx="3164832" cy="324812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TextBox 133"/>
          <p:cNvSpPr txBox="1"/>
          <p:nvPr/>
        </p:nvSpPr>
        <p:spPr>
          <a:xfrm>
            <a:off x="5246815" y="1098728"/>
            <a:ext cx="2390193" cy="830997"/>
          </a:xfrm>
          <a:prstGeom prst="rect">
            <a:avLst/>
          </a:prstGeom>
          <a:noFill/>
        </p:spPr>
        <p:txBody>
          <a:bodyPr wrap="none" rtlCol="0">
            <a:spAutoFit/>
          </a:bodyPr>
          <a:lstStyle/>
          <a:p>
            <a:r>
              <a:rPr lang="en-US" sz="2400" dirty="0" smtClean="0">
                <a:latin typeface="Cochin"/>
                <a:cs typeface="Cochin"/>
              </a:rPr>
              <a:t>Semi-Lagrangian</a:t>
            </a:r>
          </a:p>
          <a:p>
            <a:r>
              <a:rPr lang="en-US" sz="2400" dirty="0" smtClean="0">
                <a:latin typeface="Cochin"/>
                <a:cs typeface="Cochin"/>
              </a:rPr>
              <a:t>Advection</a:t>
            </a:r>
          </a:p>
        </p:txBody>
      </p:sp>
      <p:sp>
        <p:nvSpPr>
          <p:cNvPr id="136" name="TextBox 135"/>
          <p:cNvSpPr txBox="1"/>
          <p:nvPr/>
        </p:nvSpPr>
        <p:spPr>
          <a:xfrm>
            <a:off x="6547975" y="3188072"/>
            <a:ext cx="723275" cy="523220"/>
          </a:xfrm>
          <a:prstGeom prst="rect">
            <a:avLst/>
          </a:prstGeom>
          <a:noFill/>
        </p:spPr>
        <p:txBody>
          <a:bodyPr wrap="none" rtlCol="0">
            <a:spAutoFit/>
          </a:bodyPr>
          <a:lstStyle/>
          <a:p>
            <a:r>
              <a:rPr lang="en-US" sz="2800" dirty="0" smtClean="0">
                <a:latin typeface="Cochin"/>
                <a:cs typeface="Cochin"/>
              </a:rPr>
              <a:t>???</a:t>
            </a:r>
          </a:p>
        </p:txBody>
      </p:sp>
    </p:spTree>
  </p:cSld>
  <p:clrMapOvr>
    <a:masterClrMapping/>
  </p:clrMapOvr>
  <p:transition advTm="15183"/>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3"/>
          <p:cNvGrpSpPr/>
          <p:nvPr/>
        </p:nvGrpSpPr>
        <p:grpSpPr>
          <a:xfrm>
            <a:off x="776852" y="1915556"/>
            <a:ext cx="3171315" cy="3258531"/>
            <a:chOff x="776852" y="1915556"/>
            <a:chExt cx="3171315" cy="3258531"/>
          </a:xfrm>
        </p:grpSpPr>
        <p:grpSp>
          <p:nvGrpSpPr>
            <p:cNvPr id="3" name="Group 72"/>
            <p:cNvGrpSpPr/>
            <p:nvPr/>
          </p:nvGrpSpPr>
          <p:grpSpPr>
            <a:xfrm>
              <a:off x="974465" y="1929725"/>
              <a:ext cx="2967030" cy="3050318"/>
              <a:chOff x="4195274" y="1639675"/>
              <a:chExt cx="2967030" cy="3050318"/>
            </a:xfrm>
          </p:grpSpPr>
          <p:sp>
            <p:nvSpPr>
              <p:cNvPr id="53" name="Rectangle 22"/>
              <p:cNvSpPr/>
              <p:nvPr/>
            </p:nvSpPr>
            <p:spPr>
              <a:xfrm>
                <a:off x="4195274" y="1639675"/>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23"/>
              <p:cNvSpPr/>
              <p:nvPr/>
            </p:nvSpPr>
            <p:spPr>
              <a:xfrm>
                <a:off x="4393076" y="1837477"/>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4590878" y="2056101"/>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4788680" y="2253903"/>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4986482" y="2451705"/>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5184284" y="2649507"/>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5382086" y="2868131"/>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5579888" y="3065933"/>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p:nvPr/>
            </p:nvSpPr>
            <p:spPr>
              <a:xfrm>
                <a:off x="5777690" y="3263735"/>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5975492" y="3461537"/>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p:nvPr/>
            </p:nvSpPr>
            <p:spPr>
              <a:xfrm>
                <a:off x="6173294" y="3680161"/>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6371096" y="3877963"/>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6568898" y="4075765"/>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6766700" y="4273567"/>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6964502" y="4492191"/>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Rectangle 5"/>
            <p:cNvSpPr/>
            <p:nvPr/>
          </p:nvSpPr>
          <p:spPr>
            <a:xfrm>
              <a:off x="776852" y="1919314"/>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974654" y="2117116"/>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172456" y="2335740"/>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370258" y="2533542"/>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568060" y="2731344"/>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765862" y="2929146"/>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963664" y="3147770"/>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161466" y="3345572"/>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359268" y="3543374"/>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557070" y="3741176"/>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754872" y="3959800"/>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952674" y="4157602"/>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150476" y="4355404"/>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348278" y="4553206"/>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546080" y="4771830"/>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3743882" y="4969632"/>
              <a:ext cx="197802" cy="19780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776852" y="1919314"/>
              <a:ext cx="3164832" cy="324812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73"/>
            <p:cNvGrpSpPr/>
            <p:nvPr/>
          </p:nvGrpSpPr>
          <p:grpSpPr>
            <a:xfrm>
              <a:off x="783335" y="2123769"/>
              <a:ext cx="2967030" cy="3050318"/>
              <a:chOff x="4195274" y="1639675"/>
              <a:chExt cx="2967030" cy="3050318"/>
            </a:xfrm>
          </p:grpSpPr>
          <p:sp>
            <p:nvSpPr>
              <p:cNvPr id="38" name="Rectangle 37"/>
              <p:cNvSpPr/>
              <p:nvPr/>
            </p:nvSpPr>
            <p:spPr>
              <a:xfrm>
                <a:off x="4195274" y="1639675"/>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4393076" y="1837477"/>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4590878" y="2056101"/>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4788680" y="2253903"/>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4986482" y="2451705"/>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5184284" y="2649507"/>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5382086" y="2868131"/>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5579888" y="3065933"/>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5777690" y="3263735"/>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5975492" y="3461537"/>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6173294" y="3680161"/>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6371096" y="3877963"/>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6568898" y="4075765"/>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6766700" y="4273567"/>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6964502" y="4492191"/>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 name="Group 121"/>
            <p:cNvGrpSpPr/>
            <p:nvPr/>
          </p:nvGrpSpPr>
          <p:grpSpPr>
            <a:xfrm>
              <a:off x="2761355" y="1915556"/>
              <a:ext cx="1186812" cy="1207634"/>
              <a:chOff x="2279726" y="1936378"/>
              <a:chExt cx="1186812" cy="1207634"/>
            </a:xfrm>
          </p:grpSpPr>
          <p:sp>
            <p:nvSpPr>
              <p:cNvPr id="32" name="Rectangle 31"/>
              <p:cNvSpPr/>
              <p:nvPr/>
            </p:nvSpPr>
            <p:spPr>
              <a:xfrm>
                <a:off x="2279726" y="1936378"/>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2477528" y="2134180"/>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2675330" y="2352804"/>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2873132" y="2550606"/>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3070934" y="2748408"/>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3268736" y="2946210"/>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 name="Group 122"/>
            <p:cNvGrpSpPr/>
            <p:nvPr/>
          </p:nvGrpSpPr>
          <p:grpSpPr>
            <a:xfrm>
              <a:off x="783335" y="3949389"/>
              <a:ext cx="1186812" cy="1207634"/>
              <a:chOff x="2279726" y="1936378"/>
              <a:chExt cx="1186812" cy="1207634"/>
            </a:xfrm>
          </p:grpSpPr>
          <p:sp>
            <p:nvSpPr>
              <p:cNvPr id="26" name="Rectangle 25"/>
              <p:cNvSpPr/>
              <p:nvPr/>
            </p:nvSpPr>
            <p:spPr>
              <a:xfrm>
                <a:off x="2279726" y="1936378"/>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2477528" y="2134180"/>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2675330" y="2352804"/>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2873132" y="2550606"/>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3070934" y="2748408"/>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3268736" y="2946210"/>
                <a:ext cx="197802" cy="19780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69" name="TextBox 68"/>
          <p:cNvSpPr txBox="1"/>
          <p:nvPr/>
        </p:nvSpPr>
        <p:spPr>
          <a:xfrm>
            <a:off x="762736" y="1414046"/>
            <a:ext cx="1398541" cy="461665"/>
          </a:xfrm>
          <a:prstGeom prst="rect">
            <a:avLst/>
          </a:prstGeom>
          <a:noFill/>
        </p:spPr>
        <p:txBody>
          <a:bodyPr wrap="none" rtlCol="0">
            <a:spAutoFit/>
          </a:bodyPr>
          <a:lstStyle/>
          <a:p>
            <a:r>
              <a:rPr lang="en-US" sz="2400" dirty="0" smtClean="0">
                <a:latin typeface="Cochin"/>
                <a:cs typeface="Cochin"/>
              </a:rPr>
              <a:t>Diffusion</a:t>
            </a:r>
          </a:p>
        </p:txBody>
      </p:sp>
      <p:sp>
        <p:nvSpPr>
          <p:cNvPr id="88" name="Rectangle 87"/>
          <p:cNvSpPr/>
          <p:nvPr/>
        </p:nvSpPr>
        <p:spPr>
          <a:xfrm>
            <a:off x="5246815" y="1919314"/>
            <a:ext cx="3164832" cy="324812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TextBox 133"/>
          <p:cNvSpPr txBox="1"/>
          <p:nvPr/>
        </p:nvSpPr>
        <p:spPr>
          <a:xfrm>
            <a:off x="5246815" y="1098728"/>
            <a:ext cx="2390193" cy="830997"/>
          </a:xfrm>
          <a:prstGeom prst="rect">
            <a:avLst/>
          </a:prstGeom>
          <a:noFill/>
        </p:spPr>
        <p:txBody>
          <a:bodyPr wrap="none" rtlCol="0">
            <a:spAutoFit/>
          </a:bodyPr>
          <a:lstStyle/>
          <a:p>
            <a:r>
              <a:rPr lang="en-US" sz="2400" dirty="0" smtClean="0">
                <a:latin typeface="Cochin"/>
                <a:cs typeface="Cochin"/>
              </a:rPr>
              <a:t>Semi-Lagrangian</a:t>
            </a:r>
          </a:p>
          <a:p>
            <a:r>
              <a:rPr lang="en-US" sz="2400" dirty="0" smtClean="0">
                <a:latin typeface="Cochin"/>
                <a:cs typeface="Cochin"/>
              </a:rPr>
              <a:t>Advection</a:t>
            </a:r>
          </a:p>
        </p:txBody>
      </p:sp>
      <p:sp>
        <p:nvSpPr>
          <p:cNvPr id="136" name="TextBox 135"/>
          <p:cNvSpPr txBox="1"/>
          <p:nvPr/>
        </p:nvSpPr>
        <p:spPr>
          <a:xfrm>
            <a:off x="6547975" y="3188072"/>
            <a:ext cx="723275" cy="523220"/>
          </a:xfrm>
          <a:prstGeom prst="rect">
            <a:avLst/>
          </a:prstGeom>
          <a:noFill/>
        </p:spPr>
        <p:txBody>
          <a:bodyPr wrap="none" rtlCol="0">
            <a:spAutoFit/>
          </a:bodyPr>
          <a:lstStyle/>
          <a:p>
            <a:r>
              <a:rPr lang="en-US" sz="2800" dirty="0" smtClean="0">
                <a:latin typeface="Cochin"/>
                <a:cs typeface="Cochin"/>
              </a:rPr>
              <a:t>???</a:t>
            </a:r>
          </a:p>
        </p:txBody>
      </p:sp>
      <p:graphicFrame>
        <p:nvGraphicFramePr>
          <p:cNvPr id="70" name="Object 69"/>
          <p:cNvGraphicFramePr>
            <a:graphicFrameLocks noChangeAspect="1"/>
          </p:cNvGraphicFramePr>
          <p:nvPr/>
        </p:nvGraphicFramePr>
        <p:xfrm>
          <a:off x="5991741" y="5361832"/>
          <a:ext cx="1697317" cy="727422"/>
        </p:xfrm>
        <a:graphic>
          <a:graphicData uri="http://schemas.openxmlformats.org/presentationml/2006/ole">
            <p:oleObj spid="_x0000_s59394" name="Equation" r:id="rId4" imgW="533400" imgH="228600" progId="Equation.DSMT4">
              <p:embed/>
            </p:oleObj>
          </a:graphicData>
        </a:graphic>
      </p:graphicFrame>
    </p:spTree>
  </p:cSld>
  <p:clrMapOvr>
    <a:masterClrMapping/>
  </p:clrMapOvr>
  <p:transition advTm="12533"/>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10609" y="6000750"/>
            <a:ext cx="4557796" cy="369332"/>
          </a:xfrm>
          <a:prstGeom prst="rect">
            <a:avLst/>
          </a:prstGeom>
          <a:noFill/>
        </p:spPr>
        <p:txBody>
          <a:bodyPr wrap="none" rtlCol="0">
            <a:spAutoFit/>
          </a:bodyPr>
          <a:lstStyle/>
          <a:p>
            <a:r>
              <a:rPr lang="en-US" dirty="0" smtClean="0">
                <a:latin typeface="Cochin"/>
                <a:cs typeface="Cochin"/>
              </a:rPr>
              <a:t>200 </a:t>
            </a:r>
            <a:r>
              <a:rPr lang="en-US" dirty="0" err="1" smtClean="0">
                <a:latin typeface="Cochin"/>
                <a:cs typeface="Cochin"/>
              </a:rPr>
              <a:t>x</a:t>
            </a:r>
            <a:r>
              <a:rPr lang="en-US" dirty="0" smtClean="0">
                <a:latin typeface="Cochin"/>
                <a:cs typeface="Cochin"/>
              </a:rPr>
              <a:t> 266 </a:t>
            </a:r>
            <a:r>
              <a:rPr lang="en-US" dirty="0" err="1" smtClean="0">
                <a:latin typeface="Cochin"/>
                <a:cs typeface="Cochin"/>
              </a:rPr>
              <a:t>x</a:t>
            </a:r>
            <a:r>
              <a:rPr lang="en-US" dirty="0" smtClean="0">
                <a:latin typeface="Cochin"/>
                <a:cs typeface="Cochin"/>
              </a:rPr>
              <a:t> 200 simulation, 7 hours 2 minutes</a:t>
            </a:r>
          </a:p>
        </p:txBody>
      </p:sp>
      <p:pic>
        <p:nvPicPr>
          <p:cNvPr id="4" name="maccormack.200.vorticity.1.5.24fps.mov">
            <a:hlinkClick r:id="" action="ppaction://media"/>
          </p:cNvPr>
          <p:cNvPicPr/>
          <p:nvPr>
            <a:videoFile r:link="rId1"/>
          </p:nvPr>
        </p:nvPicPr>
        <p:blipFill>
          <a:blip r:embed="rId4"/>
          <a:stretch>
            <a:fillRect/>
          </a:stretch>
        </p:blipFill>
        <p:spPr>
          <a:xfrm>
            <a:off x="0" y="857250"/>
            <a:ext cx="9144000" cy="5143500"/>
          </a:xfrm>
          <a:prstGeom prst="rect">
            <a:avLst/>
          </a:prstGeom>
        </p:spPr>
      </p:pic>
    </p:spTree>
  </p:cSld>
  <p:clrMapOvr>
    <a:masterClrMapping/>
  </p:clrMapOvr>
  <p:transition advTm="340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 name="TextBox 133"/>
          <p:cNvSpPr txBox="1"/>
          <p:nvPr/>
        </p:nvSpPr>
        <p:spPr>
          <a:xfrm>
            <a:off x="2217466" y="297081"/>
            <a:ext cx="3757346" cy="830997"/>
          </a:xfrm>
          <a:prstGeom prst="rect">
            <a:avLst/>
          </a:prstGeom>
          <a:noFill/>
        </p:spPr>
        <p:txBody>
          <a:bodyPr wrap="none" rtlCol="0">
            <a:spAutoFit/>
          </a:bodyPr>
          <a:lstStyle/>
          <a:p>
            <a:r>
              <a:rPr lang="en-US" sz="2400" dirty="0" smtClean="0">
                <a:latin typeface="Cochin"/>
                <a:cs typeface="Cochin"/>
              </a:rPr>
              <a:t>Finite Difference Advection </a:t>
            </a:r>
          </a:p>
          <a:p>
            <a:r>
              <a:rPr lang="en-US" sz="2400" dirty="0" smtClean="0">
                <a:latin typeface="Cochin"/>
                <a:cs typeface="Cochin"/>
              </a:rPr>
              <a:t>[</a:t>
            </a:r>
            <a:r>
              <a:rPr lang="en-US" sz="2400" dirty="0" err="1" smtClean="0">
                <a:latin typeface="Cochin"/>
                <a:cs typeface="Cochin"/>
              </a:rPr>
              <a:t>Treuille</a:t>
            </a:r>
            <a:r>
              <a:rPr lang="en-US" sz="2400" dirty="0" smtClean="0">
                <a:latin typeface="Cochin"/>
                <a:cs typeface="Cochin"/>
              </a:rPr>
              <a:t> et al. 2006]</a:t>
            </a:r>
          </a:p>
        </p:txBody>
      </p:sp>
      <p:sp>
        <p:nvSpPr>
          <p:cNvPr id="159" name="Cube 158"/>
          <p:cNvSpPr/>
          <p:nvPr/>
        </p:nvSpPr>
        <p:spPr>
          <a:xfrm>
            <a:off x="2852377" y="2207041"/>
            <a:ext cx="3601905" cy="3664541"/>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solidFill>
                  <a:srgbClr val="000000"/>
                </a:solidFill>
                <a:latin typeface="Cochin"/>
                <a:cs typeface="Cochin"/>
              </a:rPr>
              <a:t>A</a:t>
            </a:r>
            <a:endParaRPr lang="en-US" sz="4000" dirty="0">
              <a:solidFill>
                <a:srgbClr val="000000"/>
              </a:solidFill>
              <a:latin typeface="Cochin"/>
              <a:cs typeface="Cochin"/>
            </a:endParaRPr>
          </a:p>
        </p:txBody>
      </p:sp>
    </p:spTree>
  </p:cSld>
  <p:clrMapOvr>
    <a:masterClrMapping/>
  </p:clrMapOvr>
  <p:transition advTm="17983"/>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ube 5"/>
          <p:cNvSpPr/>
          <p:nvPr/>
        </p:nvSpPr>
        <p:spPr>
          <a:xfrm>
            <a:off x="3786521" y="1354667"/>
            <a:ext cx="907776" cy="3621852"/>
          </a:xfrm>
          <a:prstGeom prst="cube">
            <a:avLst>
              <a:gd name="adj" fmla="val 8411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dirty="0">
              <a:solidFill>
                <a:srgbClr val="000000"/>
              </a:solidFill>
              <a:latin typeface="Cochin"/>
              <a:cs typeface="Cochin"/>
            </a:endParaRPr>
          </a:p>
        </p:txBody>
      </p:sp>
      <p:sp>
        <p:nvSpPr>
          <p:cNvPr id="134" name="TextBox 133"/>
          <p:cNvSpPr txBox="1"/>
          <p:nvPr/>
        </p:nvSpPr>
        <p:spPr>
          <a:xfrm>
            <a:off x="2217466" y="297081"/>
            <a:ext cx="3757346" cy="830997"/>
          </a:xfrm>
          <a:prstGeom prst="rect">
            <a:avLst/>
          </a:prstGeom>
          <a:noFill/>
        </p:spPr>
        <p:txBody>
          <a:bodyPr wrap="none" rtlCol="0">
            <a:spAutoFit/>
          </a:bodyPr>
          <a:lstStyle/>
          <a:p>
            <a:r>
              <a:rPr lang="en-US" sz="2400" dirty="0" smtClean="0">
                <a:latin typeface="Cochin"/>
                <a:cs typeface="Cochin"/>
              </a:rPr>
              <a:t>Finite Difference Advection </a:t>
            </a:r>
          </a:p>
          <a:p>
            <a:r>
              <a:rPr lang="en-US" sz="2400" dirty="0" smtClean="0">
                <a:latin typeface="Cochin"/>
                <a:cs typeface="Cochin"/>
              </a:rPr>
              <a:t>[</a:t>
            </a:r>
            <a:r>
              <a:rPr lang="en-US" sz="2400" dirty="0" err="1" smtClean="0">
                <a:latin typeface="Cochin"/>
                <a:cs typeface="Cochin"/>
              </a:rPr>
              <a:t>Treuille</a:t>
            </a:r>
            <a:r>
              <a:rPr lang="en-US" sz="2400" dirty="0" smtClean="0">
                <a:latin typeface="Cochin"/>
                <a:cs typeface="Cochin"/>
              </a:rPr>
              <a:t> et al. 2006]</a:t>
            </a:r>
          </a:p>
        </p:txBody>
      </p:sp>
      <p:sp>
        <p:nvSpPr>
          <p:cNvPr id="159" name="Cube 158"/>
          <p:cNvSpPr/>
          <p:nvPr/>
        </p:nvSpPr>
        <p:spPr>
          <a:xfrm>
            <a:off x="2852377" y="2207041"/>
            <a:ext cx="3601905" cy="3664541"/>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solidFill>
                  <a:srgbClr val="000000"/>
                </a:solidFill>
                <a:latin typeface="Cochin"/>
                <a:cs typeface="Cochin"/>
              </a:rPr>
              <a:t>A</a:t>
            </a:r>
            <a:endParaRPr lang="en-US" sz="4000" dirty="0">
              <a:solidFill>
                <a:srgbClr val="000000"/>
              </a:solidFill>
              <a:latin typeface="Cochin"/>
              <a:cs typeface="Cochin"/>
            </a:endParaRPr>
          </a:p>
        </p:txBody>
      </p:sp>
      <p:sp>
        <p:nvSpPr>
          <p:cNvPr id="4" name="Cube 3"/>
          <p:cNvSpPr/>
          <p:nvPr/>
        </p:nvSpPr>
        <p:spPr>
          <a:xfrm>
            <a:off x="5694342" y="2987850"/>
            <a:ext cx="1394958" cy="2883732"/>
          </a:xfrm>
          <a:prstGeom prst="cube">
            <a:avLst>
              <a:gd name="adj" fmla="val 858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solidFill>
                  <a:srgbClr val="000000"/>
                </a:solidFill>
                <a:latin typeface="Cochin"/>
                <a:cs typeface="Cochin"/>
              </a:rPr>
              <a:t>U</a:t>
            </a:r>
            <a:endParaRPr lang="en-US" sz="4000" dirty="0">
              <a:solidFill>
                <a:srgbClr val="000000"/>
              </a:solidFill>
              <a:latin typeface="Cochin"/>
              <a:cs typeface="Cochin"/>
            </a:endParaRPr>
          </a:p>
        </p:txBody>
      </p:sp>
      <p:sp>
        <p:nvSpPr>
          <p:cNvPr id="5" name="Cube 4"/>
          <p:cNvSpPr/>
          <p:nvPr/>
        </p:nvSpPr>
        <p:spPr>
          <a:xfrm>
            <a:off x="286847" y="2987850"/>
            <a:ext cx="2515500" cy="1280507"/>
          </a:xfrm>
          <a:prstGeom prst="cube">
            <a:avLst>
              <a:gd name="adj" fmla="val 858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solidFill>
                  <a:srgbClr val="000000"/>
                </a:solidFill>
                <a:latin typeface="Cochin"/>
                <a:cs typeface="Cochin"/>
              </a:rPr>
              <a:t>U</a:t>
            </a:r>
            <a:r>
              <a:rPr lang="en-US" sz="4000" baseline="30000" dirty="0" smtClean="0">
                <a:solidFill>
                  <a:srgbClr val="000000"/>
                </a:solidFill>
                <a:latin typeface="Cochin"/>
                <a:cs typeface="Cochin"/>
              </a:rPr>
              <a:t>T</a:t>
            </a:r>
            <a:endParaRPr lang="en-US" sz="4000" baseline="30000" dirty="0">
              <a:solidFill>
                <a:srgbClr val="000000"/>
              </a:solidFill>
              <a:latin typeface="Cochin"/>
              <a:cs typeface="Cochin"/>
            </a:endParaRPr>
          </a:p>
        </p:txBody>
      </p:sp>
      <p:sp>
        <p:nvSpPr>
          <p:cNvPr id="7" name="Cube 6"/>
          <p:cNvSpPr/>
          <p:nvPr/>
        </p:nvSpPr>
        <p:spPr>
          <a:xfrm>
            <a:off x="8028332" y="2849535"/>
            <a:ext cx="963435" cy="980189"/>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solidFill>
                  <a:srgbClr val="000000"/>
                </a:solidFill>
                <a:latin typeface="Cochin"/>
                <a:cs typeface="Cochin"/>
              </a:rPr>
              <a:t>A</a:t>
            </a:r>
            <a:endParaRPr lang="en-US" sz="4000" dirty="0">
              <a:solidFill>
                <a:srgbClr val="000000"/>
              </a:solidFill>
              <a:latin typeface="Cochin"/>
              <a:cs typeface="Cochin"/>
            </a:endParaRPr>
          </a:p>
        </p:txBody>
      </p:sp>
      <p:graphicFrame>
        <p:nvGraphicFramePr>
          <p:cNvPr id="67586" name="Object 2"/>
          <p:cNvGraphicFramePr>
            <a:graphicFrameLocks noChangeAspect="1"/>
          </p:cNvGraphicFramePr>
          <p:nvPr/>
        </p:nvGraphicFramePr>
        <p:xfrm>
          <a:off x="7237649" y="3044031"/>
          <a:ext cx="611187" cy="500063"/>
        </p:xfrm>
        <a:graphic>
          <a:graphicData uri="http://schemas.openxmlformats.org/presentationml/2006/ole">
            <p:oleObj spid="_x0000_s67586" name="Equation" r:id="rId4" imgW="139700" imgH="114300" progId="Equation.DSMT4">
              <p:embed/>
            </p:oleObj>
          </a:graphicData>
        </a:graphic>
      </p:graphicFrame>
      <p:sp>
        <p:nvSpPr>
          <p:cNvPr id="9" name="TextBox 8"/>
          <p:cNvSpPr txBox="1"/>
          <p:nvPr/>
        </p:nvSpPr>
        <p:spPr>
          <a:xfrm>
            <a:off x="8169437" y="2774279"/>
            <a:ext cx="427219" cy="1323439"/>
          </a:xfrm>
          <a:prstGeom prst="rect">
            <a:avLst/>
          </a:prstGeom>
          <a:noFill/>
        </p:spPr>
        <p:txBody>
          <a:bodyPr wrap="square" rtlCol="0">
            <a:spAutoFit/>
          </a:bodyPr>
          <a:lstStyle/>
          <a:p>
            <a:r>
              <a:rPr lang="en-US" sz="4000" dirty="0" smtClean="0">
                <a:solidFill>
                  <a:srgbClr val="000000"/>
                </a:solidFill>
                <a:latin typeface="Cochin"/>
                <a:cs typeface="Cochin"/>
              </a:rPr>
              <a:t>~</a:t>
            </a:r>
          </a:p>
        </p:txBody>
      </p:sp>
    </p:spTree>
  </p:cSld>
  <p:clrMapOvr>
    <a:masterClrMapping/>
  </p:clrMapOvr>
  <p:transition advTm="14283"/>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Screen shot 2013-07-12 at 1.25.50 PM.png"/>
          <p:cNvPicPr>
            <a:picLocks noChangeAspect="1"/>
          </p:cNvPicPr>
          <p:nvPr/>
        </p:nvPicPr>
        <p:blipFill>
          <a:blip r:embed="rId3"/>
          <a:srcRect l="3086" t="4682" r="3086" b="15720"/>
          <a:stretch>
            <a:fillRect/>
          </a:stretch>
        </p:blipFill>
        <p:spPr>
          <a:xfrm>
            <a:off x="0" y="822084"/>
            <a:ext cx="9149292" cy="5136444"/>
          </a:xfrm>
          <a:prstGeom prst="rect">
            <a:avLst/>
          </a:prstGeom>
        </p:spPr>
      </p:pic>
      <p:sp>
        <p:nvSpPr>
          <p:cNvPr id="7" name="TextBox 6"/>
          <p:cNvSpPr txBox="1"/>
          <p:nvPr/>
        </p:nvSpPr>
        <p:spPr>
          <a:xfrm>
            <a:off x="270666" y="1436666"/>
            <a:ext cx="3743800" cy="3046988"/>
          </a:xfrm>
          <a:prstGeom prst="rect">
            <a:avLst/>
          </a:prstGeom>
          <a:noFill/>
        </p:spPr>
        <p:txBody>
          <a:bodyPr wrap="none" rtlCol="0">
            <a:spAutoFit/>
          </a:bodyPr>
          <a:lstStyle/>
          <a:p>
            <a:r>
              <a:rPr lang="en-US" sz="3200" dirty="0" smtClean="0">
                <a:latin typeface="Cochin"/>
                <a:cs typeface="Cochin"/>
              </a:rPr>
              <a:t>Finite differences,</a:t>
            </a:r>
          </a:p>
          <a:p>
            <a:r>
              <a:rPr lang="en-US" sz="3200" i="1" dirty="0">
                <a:latin typeface="Cochin"/>
                <a:cs typeface="Cochin"/>
              </a:rPr>
              <a:t>n</a:t>
            </a:r>
            <a:r>
              <a:rPr lang="en-US" sz="3200" i="1" dirty="0" smtClean="0">
                <a:latin typeface="Cochin"/>
                <a:cs typeface="Cochin"/>
              </a:rPr>
              <a:t>ot</a:t>
            </a:r>
            <a:r>
              <a:rPr lang="en-US" sz="3200" dirty="0" smtClean="0">
                <a:latin typeface="Cochin"/>
                <a:cs typeface="Cochin"/>
              </a:rPr>
              <a:t> Semi-Lagrangian</a:t>
            </a:r>
          </a:p>
          <a:p>
            <a:endParaRPr lang="en-US" sz="3200" dirty="0" smtClean="0">
              <a:latin typeface="Cochin"/>
              <a:cs typeface="Cochin"/>
            </a:endParaRPr>
          </a:p>
          <a:p>
            <a:endParaRPr lang="en-US" sz="3200" dirty="0" smtClean="0">
              <a:latin typeface="Cochin"/>
              <a:cs typeface="Cochin"/>
            </a:endParaRPr>
          </a:p>
          <a:p>
            <a:r>
              <a:rPr lang="en-US" sz="3200" dirty="0" smtClean="0">
                <a:latin typeface="Cochin"/>
                <a:cs typeface="Cochin"/>
              </a:rPr>
              <a:t>Exponential,</a:t>
            </a:r>
          </a:p>
          <a:p>
            <a:r>
              <a:rPr lang="en-US" sz="3200" i="1" dirty="0">
                <a:latin typeface="Cochin"/>
                <a:cs typeface="Cochin"/>
              </a:rPr>
              <a:t>n</a:t>
            </a:r>
            <a:r>
              <a:rPr lang="en-US" sz="3200" i="1" dirty="0" smtClean="0">
                <a:latin typeface="Cochin"/>
                <a:cs typeface="Cochin"/>
              </a:rPr>
              <a:t>ot</a:t>
            </a:r>
            <a:r>
              <a:rPr lang="en-US" sz="3200" dirty="0" smtClean="0">
                <a:latin typeface="Cochin"/>
                <a:cs typeface="Cochin"/>
              </a:rPr>
              <a:t> implicit</a:t>
            </a:r>
          </a:p>
        </p:txBody>
      </p:sp>
    </p:spTree>
  </p:cSld>
  <p:clrMapOvr>
    <a:masterClrMapping/>
  </p:clrMapOvr>
  <p:transition advTm="26766"/>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 name="Rectangle 87"/>
          <p:cNvSpPr/>
          <p:nvPr/>
        </p:nvSpPr>
        <p:spPr>
          <a:xfrm>
            <a:off x="364461" y="1919314"/>
            <a:ext cx="3164832" cy="324812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TextBox 133"/>
          <p:cNvSpPr txBox="1"/>
          <p:nvPr/>
        </p:nvSpPr>
        <p:spPr>
          <a:xfrm>
            <a:off x="364461" y="1098728"/>
            <a:ext cx="2390193" cy="830997"/>
          </a:xfrm>
          <a:prstGeom prst="rect">
            <a:avLst/>
          </a:prstGeom>
          <a:noFill/>
        </p:spPr>
        <p:txBody>
          <a:bodyPr wrap="none" rtlCol="0">
            <a:spAutoFit/>
          </a:bodyPr>
          <a:lstStyle/>
          <a:p>
            <a:r>
              <a:rPr lang="en-US" sz="2400" dirty="0" smtClean="0">
                <a:latin typeface="Cochin"/>
                <a:cs typeface="Cochin"/>
              </a:rPr>
              <a:t>Semi-Lagrangian</a:t>
            </a:r>
          </a:p>
          <a:p>
            <a:r>
              <a:rPr lang="en-US" sz="2400" dirty="0" smtClean="0">
                <a:latin typeface="Cochin"/>
                <a:cs typeface="Cochin"/>
              </a:rPr>
              <a:t>Advection</a:t>
            </a:r>
          </a:p>
        </p:txBody>
      </p:sp>
      <p:sp>
        <p:nvSpPr>
          <p:cNvPr id="136" name="TextBox 135"/>
          <p:cNvSpPr txBox="1"/>
          <p:nvPr/>
        </p:nvSpPr>
        <p:spPr>
          <a:xfrm>
            <a:off x="1665621" y="3188072"/>
            <a:ext cx="723275" cy="523220"/>
          </a:xfrm>
          <a:prstGeom prst="rect">
            <a:avLst/>
          </a:prstGeom>
          <a:noFill/>
        </p:spPr>
        <p:txBody>
          <a:bodyPr wrap="none" rtlCol="0">
            <a:spAutoFit/>
          </a:bodyPr>
          <a:lstStyle/>
          <a:p>
            <a:r>
              <a:rPr lang="en-US" sz="2800" dirty="0" smtClean="0">
                <a:latin typeface="Cochin"/>
                <a:cs typeface="Cochin"/>
              </a:rPr>
              <a:t>???</a:t>
            </a:r>
          </a:p>
        </p:txBody>
      </p:sp>
    </p:spTree>
  </p:cSld>
  <p:clrMapOvr>
    <a:masterClrMapping/>
  </p:clrMapOvr>
  <p:transition advTm="8983"/>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 name="Rectangle 87"/>
          <p:cNvSpPr/>
          <p:nvPr/>
        </p:nvSpPr>
        <p:spPr>
          <a:xfrm>
            <a:off x="364461" y="1919314"/>
            <a:ext cx="3164832" cy="324812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TextBox 133"/>
          <p:cNvSpPr txBox="1"/>
          <p:nvPr/>
        </p:nvSpPr>
        <p:spPr>
          <a:xfrm>
            <a:off x="364461" y="1098728"/>
            <a:ext cx="2390193" cy="830997"/>
          </a:xfrm>
          <a:prstGeom prst="rect">
            <a:avLst/>
          </a:prstGeom>
          <a:noFill/>
        </p:spPr>
        <p:txBody>
          <a:bodyPr wrap="none" rtlCol="0">
            <a:spAutoFit/>
          </a:bodyPr>
          <a:lstStyle/>
          <a:p>
            <a:r>
              <a:rPr lang="en-US" sz="2400" dirty="0" smtClean="0">
                <a:latin typeface="Cochin"/>
                <a:cs typeface="Cochin"/>
              </a:rPr>
              <a:t>Semi-Lagrangian</a:t>
            </a:r>
          </a:p>
          <a:p>
            <a:r>
              <a:rPr lang="en-US" sz="2400" dirty="0" smtClean="0">
                <a:latin typeface="Cochin"/>
                <a:cs typeface="Cochin"/>
              </a:rPr>
              <a:t>Advection</a:t>
            </a:r>
          </a:p>
        </p:txBody>
      </p:sp>
      <p:sp>
        <p:nvSpPr>
          <p:cNvPr id="136" name="TextBox 135"/>
          <p:cNvSpPr txBox="1"/>
          <p:nvPr/>
        </p:nvSpPr>
        <p:spPr>
          <a:xfrm>
            <a:off x="1665621" y="3188072"/>
            <a:ext cx="723275" cy="523220"/>
          </a:xfrm>
          <a:prstGeom prst="rect">
            <a:avLst/>
          </a:prstGeom>
          <a:noFill/>
        </p:spPr>
        <p:txBody>
          <a:bodyPr wrap="none" rtlCol="0">
            <a:spAutoFit/>
          </a:bodyPr>
          <a:lstStyle/>
          <a:p>
            <a:r>
              <a:rPr lang="en-US" sz="2800" dirty="0" smtClean="0">
                <a:latin typeface="Cochin"/>
                <a:cs typeface="Cochin"/>
              </a:rPr>
              <a:t>???</a:t>
            </a:r>
          </a:p>
        </p:txBody>
      </p:sp>
      <p:pic>
        <p:nvPicPr>
          <p:cNvPr id="5" name="Picture 4" descr="mixing.png"/>
          <p:cNvPicPr>
            <a:picLocks noChangeAspect="1"/>
          </p:cNvPicPr>
          <p:nvPr/>
        </p:nvPicPr>
        <p:blipFill>
          <a:blip r:embed="rId3"/>
          <a:stretch>
            <a:fillRect/>
          </a:stretch>
        </p:blipFill>
        <p:spPr>
          <a:xfrm>
            <a:off x="4510832" y="1919314"/>
            <a:ext cx="3269705" cy="2913391"/>
          </a:xfrm>
          <a:prstGeom prst="rect">
            <a:avLst/>
          </a:prstGeom>
        </p:spPr>
      </p:pic>
      <p:sp>
        <p:nvSpPr>
          <p:cNvPr id="6" name="TextBox 5"/>
          <p:cNvSpPr txBox="1"/>
          <p:nvPr/>
        </p:nvSpPr>
        <p:spPr>
          <a:xfrm>
            <a:off x="4510832" y="4832705"/>
            <a:ext cx="2151133" cy="369332"/>
          </a:xfrm>
          <a:prstGeom prst="rect">
            <a:avLst/>
          </a:prstGeom>
          <a:noFill/>
        </p:spPr>
        <p:txBody>
          <a:bodyPr wrap="none" rtlCol="0">
            <a:spAutoFit/>
          </a:bodyPr>
          <a:lstStyle/>
          <a:p>
            <a:r>
              <a:rPr lang="en-US" dirty="0" smtClean="0">
                <a:latin typeface="Cochin"/>
                <a:cs typeface="Cochin"/>
              </a:rPr>
              <a:t>[Stanton et al. 2013]</a:t>
            </a:r>
          </a:p>
        </p:txBody>
      </p:sp>
      <p:sp>
        <p:nvSpPr>
          <p:cNvPr id="7" name="TextBox 6"/>
          <p:cNvSpPr txBox="1"/>
          <p:nvPr/>
        </p:nvSpPr>
        <p:spPr>
          <a:xfrm>
            <a:off x="4510832" y="5202037"/>
            <a:ext cx="1971286" cy="584776"/>
          </a:xfrm>
          <a:prstGeom prst="rect">
            <a:avLst/>
          </a:prstGeom>
          <a:noFill/>
        </p:spPr>
        <p:txBody>
          <a:bodyPr wrap="none" rtlCol="0">
            <a:spAutoFit/>
          </a:bodyPr>
          <a:lstStyle/>
          <a:p>
            <a:r>
              <a:rPr lang="en-US" dirty="0" smtClean="0">
                <a:latin typeface="Cochin"/>
                <a:cs typeface="Cochin"/>
              </a:rPr>
              <a:t>Enables </a:t>
            </a:r>
            <a:r>
              <a:rPr lang="en-US" sz="3200" dirty="0" smtClean="0">
                <a:latin typeface="Cochin"/>
                <a:cs typeface="Cochin"/>
              </a:rPr>
              <a:t>÷</a:t>
            </a:r>
            <a:r>
              <a:rPr lang="en-US" dirty="0" smtClean="0">
                <a:latin typeface="Cochin"/>
                <a:cs typeface="Cochin"/>
              </a:rPr>
              <a:t> and  </a:t>
            </a:r>
            <a:r>
              <a:rPr lang="en-US" dirty="0" smtClean="0">
                <a:latin typeface="ＭＳ ゴシック"/>
                <a:ea typeface="ＭＳ ゴシック"/>
                <a:cs typeface="ＭＳ ゴシック"/>
              </a:rPr>
              <a:t>√</a:t>
            </a:r>
            <a:endParaRPr lang="en-US" dirty="0" smtClean="0">
              <a:latin typeface="Cochin"/>
              <a:cs typeface="Cochin"/>
            </a:endParaRPr>
          </a:p>
        </p:txBody>
      </p:sp>
    </p:spTree>
  </p:cSld>
  <p:clrMapOvr>
    <a:masterClrMapping/>
  </p:clrMapOvr>
  <p:transition advTm="23816"/>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 name="TextBox 133"/>
          <p:cNvSpPr txBox="1"/>
          <p:nvPr/>
        </p:nvSpPr>
        <p:spPr>
          <a:xfrm>
            <a:off x="364461" y="1098728"/>
            <a:ext cx="2390193" cy="830997"/>
          </a:xfrm>
          <a:prstGeom prst="rect">
            <a:avLst/>
          </a:prstGeom>
          <a:noFill/>
        </p:spPr>
        <p:txBody>
          <a:bodyPr wrap="none" rtlCol="0">
            <a:spAutoFit/>
          </a:bodyPr>
          <a:lstStyle/>
          <a:p>
            <a:r>
              <a:rPr lang="en-US" sz="2400" dirty="0" smtClean="0">
                <a:latin typeface="Cochin"/>
                <a:cs typeface="Cochin"/>
              </a:rPr>
              <a:t>Semi-Lagrangian</a:t>
            </a:r>
          </a:p>
          <a:p>
            <a:r>
              <a:rPr lang="en-US" sz="2400" dirty="0" smtClean="0">
                <a:latin typeface="Cochin"/>
                <a:cs typeface="Cochin"/>
              </a:rPr>
              <a:t>Advection</a:t>
            </a:r>
          </a:p>
        </p:txBody>
      </p:sp>
      <p:sp>
        <p:nvSpPr>
          <p:cNvPr id="7" name="Rectangle 6"/>
          <p:cNvSpPr/>
          <p:nvPr/>
        </p:nvSpPr>
        <p:spPr>
          <a:xfrm>
            <a:off x="2966882" y="2217451"/>
            <a:ext cx="674305" cy="67430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4"/>
          <p:cNvGrpSpPr/>
          <p:nvPr/>
        </p:nvGrpSpPr>
        <p:grpSpPr>
          <a:xfrm>
            <a:off x="5832554" y="2585149"/>
            <a:ext cx="2649952" cy="2649952"/>
            <a:chOff x="5832554" y="2585149"/>
            <a:chExt cx="1729008" cy="1729008"/>
          </a:xfrm>
        </p:grpSpPr>
        <p:sp>
          <p:nvSpPr>
            <p:cNvPr id="15" name="Rectangle 14"/>
            <p:cNvSpPr/>
            <p:nvPr/>
          </p:nvSpPr>
          <p:spPr>
            <a:xfrm>
              <a:off x="6408890" y="2585149"/>
              <a:ext cx="576336" cy="57633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408890" y="3161485"/>
              <a:ext cx="576336" cy="57633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408890" y="3737821"/>
              <a:ext cx="576336" cy="57633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985226" y="3161485"/>
              <a:ext cx="576336" cy="57633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5832554" y="3161485"/>
              <a:ext cx="576336" cy="57633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5932683" y="3243557"/>
              <a:ext cx="376947" cy="341384"/>
            </a:xfrm>
            <a:prstGeom prst="rect">
              <a:avLst/>
            </a:prstGeom>
            <a:noFill/>
          </p:spPr>
          <p:txBody>
            <a:bodyPr wrap="square" rtlCol="0">
              <a:spAutoFit/>
            </a:bodyPr>
            <a:lstStyle/>
            <a:p>
              <a:r>
                <a:rPr lang="en-US" sz="2800" dirty="0" smtClean="0">
                  <a:latin typeface="Cochin"/>
                  <a:cs typeface="Cochin"/>
                </a:rPr>
                <a:t>-1</a:t>
              </a:r>
            </a:p>
          </p:txBody>
        </p:sp>
        <p:sp>
          <p:nvSpPr>
            <p:cNvPr id="21" name="TextBox 20"/>
            <p:cNvSpPr txBox="1"/>
            <p:nvPr/>
          </p:nvSpPr>
          <p:spPr>
            <a:xfrm>
              <a:off x="7142975" y="3243557"/>
              <a:ext cx="300082" cy="341384"/>
            </a:xfrm>
            <a:prstGeom prst="rect">
              <a:avLst/>
            </a:prstGeom>
            <a:noFill/>
          </p:spPr>
          <p:txBody>
            <a:bodyPr wrap="square" rtlCol="0">
              <a:spAutoFit/>
            </a:bodyPr>
            <a:lstStyle/>
            <a:p>
              <a:r>
                <a:rPr lang="en-US" sz="2800" dirty="0" smtClean="0">
                  <a:latin typeface="Cochin"/>
                  <a:cs typeface="Cochin"/>
                </a:rPr>
                <a:t>1</a:t>
              </a:r>
            </a:p>
          </p:txBody>
        </p:sp>
        <p:sp>
          <p:nvSpPr>
            <p:cNvPr id="22" name="TextBox 21"/>
            <p:cNvSpPr txBox="1"/>
            <p:nvPr/>
          </p:nvSpPr>
          <p:spPr>
            <a:xfrm>
              <a:off x="6565040" y="2667829"/>
              <a:ext cx="300082" cy="381547"/>
            </a:xfrm>
            <a:prstGeom prst="rect">
              <a:avLst/>
            </a:prstGeom>
            <a:noFill/>
          </p:spPr>
          <p:txBody>
            <a:bodyPr wrap="square" rtlCol="0">
              <a:spAutoFit/>
            </a:bodyPr>
            <a:lstStyle/>
            <a:p>
              <a:r>
                <a:rPr lang="en-US" sz="3200" dirty="0" smtClean="0">
                  <a:latin typeface="Cochin"/>
                  <a:cs typeface="Cochin"/>
                </a:rPr>
                <a:t>1</a:t>
              </a:r>
            </a:p>
          </p:txBody>
        </p:sp>
        <p:sp>
          <p:nvSpPr>
            <p:cNvPr id="23" name="TextBox 22"/>
            <p:cNvSpPr txBox="1"/>
            <p:nvPr/>
          </p:nvSpPr>
          <p:spPr>
            <a:xfrm>
              <a:off x="6523400" y="3832798"/>
              <a:ext cx="376947" cy="341384"/>
            </a:xfrm>
            <a:prstGeom prst="rect">
              <a:avLst/>
            </a:prstGeom>
            <a:noFill/>
          </p:spPr>
          <p:txBody>
            <a:bodyPr wrap="square" rtlCol="0">
              <a:spAutoFit/>
            </a:bodyPr>
            <a:lstStyle/>
            <a:p>
              <a:r>
                <a:rPr lang="en-US" sz="2800" dirty="0" smtClean="0">
                  <a:latin typeface="Cochin"/>
                  <a:cs typeface="Cochin"/>
                </a:rPr>
                <a:t>-1</a:t>
              </a:r>
            </a:p>
          </p:txBody>
        </p:sp>
      </p:grpSp>
      <p:graphicFrame>
        <p:nvGraphicFramePr>
          <p:cNvPr id="24" name="Object 23"/>
          <p:cNvGraphicFramePr>
            <a:graphicFrameLocks noChangeAspect="1"/>
          </p:cNvGraphicFramePr>
          <p:nvPr/>
        </p:nvGraphicFramePr>
        <p:xfrm>
          <a:off x="4180912" y="3411381"/>
          <a:ext cx="778553" cy="849330"/>
        </p:xfrm>
        <a:graphic>
          <a:graphicData uri="http://schemas.openxmlformats.org/presentationml/2006/ole">
            <p:oleObj spid="_x0000_s75778" name="Equation" r:id="rId4" imgW="139700" imgH="152400" progId="Equation.DSMT4">
              <p:embed/>
            </p:oleObj>
          </a:graphicData>
        </a:graphic>
      </p:graphicFrame>
      <p:sp>
        <p:nvSpPr>
          <p:cNvPr id="26" name="TextBox 25"/>
          <p:cNvSpPr txBox="1"/>
          <p:nvPr/>
        </p:nvSpPr>
        <p:spPr>
          <a:xfrm>
            <a:off x="5790129" y="1098728"/>
            <a:ext cx="2375428" cy="830997"/>
          </a:xfrm>
          <a:prstGeom prst="rect">
            <a:avLst/>
          </a:prstGeom>
          <a:noFill/>
        </p:spPr>
        <p:txBody>
          <a:bodyPr wrap="none" rtlCol="0">
            <a:spAutoFit/>
          </a:bodyPr>
          <a:lstStyle/>
          <a:p>
            <a:r>
              <a:rPr lang="en-US" sz="2400" dirty="0" smtClean="0">
                <a:latin typeface="Cochin"/>
                <a:cs typeface="Cochin"/>
              </a:rPr>
              <a:t>Finite Difference</a:t>
            </a:r>
          </a:p>
          <a:p>
            <a:r>
              <a:rPr lang="en-US" sz="2400" dirty="0" smtClean="0">
                <a:latin typeface="Cochin"/>
                <a:cs typeface="Cochin"/>
              </a:rPr>
              <a:t>Advection</a:t>
            </a:r>
          </a:p>
        </p:txBody>
      </p:sp>
      <p:sp>
        <p:nvSpPr>
          <p:cNvPr id="28" name="Rectangle 27"/>
          <p:cNvSpPr/>
          <p:nvPr/>
        </p:nvSpPr>
        <p:spPr>
          <a:xfrm>
            <a:off x="696076" y="3886491"/>
            <a:ext cx="674305" cy="67430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1370381" y="3886491"/>
            <a:ext cx="674305" cy="67430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696076" y="4560796"/>
            <a:ext cx="674305" cy="67430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1370381" y="4560796"/>
            <a:ext cx="674305" cy="67430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rot="10800000" flipV="1">
            <a:off x="1202002" y="2585149"/>
            <a:ext cx="2063816" cy="1729008"/>
          </a:xfrm>
          <a:prstGeom prst="straightConnector1">
            <a:avLst/>
          </a:prstGeom>
          <a:ln w="698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ransition advTm="24266"/>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200" y="1884323"/>
            <a:ext cx="8229600" cy="4241840"/>
          </a:xfrm>
        </p:spPr>
        <p:txBody>
          <a:bodyPr/>
          <a:lstStyle/>
          <a:p>
            <a:r>
              <a:rPr lang="en-US" dirty="0" smtClean="0">
                <a:solidFill>
                  <a:srgbClr val="7F7F7F"/>
                </a:solidFill>
              </a:rPr>
              <a:t>Previous Work</a:t>
            </a:r>
          </a:p>
          <a:p>
            <a:r>
              <a:rPr lang="en-US" dirty="0" smtClean="0">
                <a:solidFill>
                  <a:schemeClr val="bg1">
                    <a:lumMod val="50000"/>
                    <a:lumOff val="50000"/>
                  </a:schemeClr>
                </a:solidFill>
              </a:rPr>
              <a:t>Subspace Basics</a:t>
            </a:r>
          </a:p>
          <a:p>
            <a:r>
              <a:rPr lang="en-US" dirty="0" smtClean="0">
                <a:solidFill>
                  <a:schemeClr val="tx1"/>
                </a:solidFill>
              </a:rPr>
              <a:t>The Cubature Approach</a:t>
            </a:r>
          </a:p>
          <a:p>
            <a:r>
              <a:rPr lang="en-US" dirty="0" smtClean="0">
                <a:solidFill>
                  <a:schemeClr val="bg1">
                    <a:lumMod val="50000"/>
                    <a:lumOff val="50000"/>
                  </a:schemeClr>
                </a:solidFill>
              </a:rPr>
              <a:t>Other Features</a:t>
            </a:r>
            <a:endParaRPr lang="en-US" dirty="0" smtClean="0">
              <a:solidFill>
                <a:schemeClr val="tx1"/>
              </a:solidFill>
            </a:endParaRPr>
          </a:p>
          <a:p>
            <a:r>
              <a:rPr lang="en-US" dirty="0" smtClean="0">
                <a:solidFill>
                  <a:schemeClr val="bg1">
                    <a:lumMod val="50000"/>
                    <a:lumOff val="50000"/>
                  </a:schemeClr>
                </a:solidFill>
              </a:rPr>
              <a:t>Results</a:t>
            </a:r>
          </a:p>
          <a:p>
            <a:r>
              <a:rPr lang="en-US" dirty="0" smtClean="0">
                <a:solidFill>
                  <a:schemeClr val="bg1">
                    <a:lumMod val="50000"/>
                    <a:lumOff val="50000"/>
                  </a:schemeClr>
                </a:solidFill>
              </a:rPr>
              <a:t>Discussion and Conclusions</a:t>
            </a:r>
            <a:endParaRPr lang="en-US" dirty="0">
              <a:solidFill>
                <a:schemeClr val="bg1">
                  <a:lumMod val="50000"/>
                  <a:lumOff val="50000"/>
                </a:schemeClr>
              </a:solidFill>
            </a:endParaRPr>
          </a:p>
        </p:txBody>
      </p:sp>
    </p:spTree>
  </p:cSld>
  <p:clrMapOvr>
    <a:masterClrMapping/>
  </p:clrMapOvr>
  <p:transition advTm="5849"/>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79434"/>
            <a:ext cx="8229600" cy="1143000"/>
          </a:xfrm>
        </p:spPr>
        <p:txBody>
          <a:bodyPr>
            <a:normAutofit/>
          </a:bodyPr>
          <a:lstStyle/>
          <a:p>
            <a:r>
              <a:rPr lang="en-US" sz="3200" i="1" dirty="0" smtClean="0"/>
              <a:t>Optimizing Cubature for Efficient Integration of Subspace Deformations</a:t>
            </a:r>
            <a:r>
              <a:rPr lang="en-US" sz="3200" dirty="0" smtClean="0"/>
              <a:t> [An et al.] 2008</a:t>
            </a:r>
            <a:endParaRPr lang="en-US" sz="3200" i="1" dirty="0"/>
          </a:p>
        </p:txBody>
      </p:sp>
      <p:pic>
        <p:nvPicPr>
          <p:cNvPr id="5" name="Picture 4"/>
          <p:cNvPicPr>
            <a:picLocks noChangeAspect="1"/>
          </p:cNvPicPr>
          <p:nvPr/>
        </p:nvPicPr>
        <p:blipFill>
          <a:blip r:embed="rId3"/>
          <a:srcRect l="1642" t="62613" r="27265" b="3686"/>
          <a:stretch>
            <a:fillRect/>
          </a:stretch>
        </p:blipFill>
        <p:spPr>
          <a:xfrm>
            <a:off x="798732" y="2956857"/>
            <a:ext cx="4685399" cy="1971392"/>
          </a:xfrm>
          <a:prstGeom prst="rect">
            <a:avLst/>
          </a:prstGeom>
        </p:spPr>
      </p:pic>
      <p:pic>
        <p:nvPicPr>
          <p:cNvPr id="6" name="Picture 5"/>
          <p:cNvPicPr>
            <a:picLocks noChangeAspect="1"/>
          </p:cNvPicPr>
          <p:nvPr/>
        </p:nvPicPr>
        <p:blipFill>
          <a:blip r:embed="rId3"/>
          <a:srcRect l="69214" t="1279" r="1614" b="65146"/>
          <a:stretch>
            <a:fillRect/>
          </a:stretch>
        </p:blipFill>
        <p:spPr>
          <a:xfrm>
            <a:off x="5699326" y="2956857"/>
            <a:ext cx="2187942" cy="2235030"/>
          </a:xfrm>
          <a:prstGeom prst="rect">
            <a:avLst/>
          </a:prstGeom>
        </p:spPr>
      </p:pic>
    </p:spTree>
  </p:cSld>
  <p:clrMapOvr>
    <a:masterClrMapping/>
  </p:clrMapOvr>
  <p:transition advTm="11316"/>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Cubature Approach</a:t>
            </a:r>
            <a:endParaRPr lang="en-US" dirty="0"/>
          </a:p>
        </p:txBody>
      </p:sp>
      <p:graphicFrame>
        <p:nvGraphicFramePr>
          <p:cNvPr id="141314" name="Object 2"/>
          <p:cNvGraphicFramePr>
            <a:graphicFrameLocks noChangeAspect="1"/>
          </p:cNvGraphicFramePr>
          <p:nvPr/>
        </p:nvGraphicFramePr>
        <p:xfrm>
          <a:off x="4185768" y="5882286"/>
          <a:ext cx="703263" cy="458787"/>
        </p:xfrm>
        <a:graphic>
          <a:graphicData uri="http://schemas.openxmlformats.org/presentationml/2006/ole">
            <p:oleObj spid="_x0000_s141314" name="Equation" r:id="rId4" imgW="292100" imgH="190500" progId="Equation.DSMT4">
              <p:embed/>
            </p:oleObj>
          </a:graphicData>
        </a:graphic>
      </p:graphicFrame>
      <p:pic>
        <p:nvPicPr>
          <p:cNvPr id="6" name="Picture 5" descr="C:\CONF\talks\job talk\dragon.densities\cropped\render.0004.jpg"/>
          <p:cNvPicPr>
            <a:picLocks noChangeAspect="1" noChangeArrowheads="1"/>
          </p:cNvPicPr>
          <p:nvPr/>
        </p:nvPicPr>
        <p:blipFill>
          <a:blip r:embed="rId5"/>
          <a:srcRect/>
          <a:stretch>
            <a:fillRect/>
          </a:stretch>
        </p:blipFill>
        <p:spPr bwMode="auto">
          <a:xfrm>
            <a:off x="1380307" y="1417638"/>
            <a:ext cx="6384097" cy="4216398"/>
          </a:xfrm>
          <a:prstGeom prst="rect">
            <a:avLst/>
          </a:prstGeom>
          <a:noFill/>
          <a:ln w="9525">
            <a:noFill/>
            <a:miter lim="800000"/>
            <a:headEnd/>
            <a:tailEnd/>
          </a:ln>
        </p:spPr>
      </p:pic>
    </p:spTree>
  </p:cSld>
  <p:clrMapOvr>
    <a:masterClrMapping/>
  </p:clrMapOvr>
  <p:transition advTm="15699"/>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5" descr="C:\CONF\talks\job talk\dragon.cubature\cropped\black.render.0004.jpg"/>
          <p:cNvPicPr>
            <a:picLocks noChangeAspect="1" noChangeArrowheads="1"/>
          </p:cNvPicPr>
          <p:nvPr/>
        </p:nvPicPr>
        <p:blipFill>
          <a:blip r:embed="rId3"/>
          <a:srcRect/>
          <a:stretch>
            <a:fillRect/>
          </a:stretch>
        </p:blipFill>
        <p:spPr bwMode="auto">
          <a:xfrm>
            <a:off x="1380306" y="1417638"/>
            <a:ext cx="6391171" cy="4216398"/>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The Cubature Approach</a:t>
            </a:r>
            <a:endParaRPr lang="en-US" dirty="0"/>
          </a:p>
        </p:txBody>
      </p:sp>
    </p:spTree>
  </p:cSld>
  <p:clrMapOvr>
    <a:masterClrMapping/>
  </p:clrMapOvr>
  <p:transition advTm="14566"/>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mac_side_by_side.mov">
            <a:hlinkClick r:id="" action="ppaction://media"/>
          </p:cNvPr>
          <p:cNvPicPr/>
          <p:nvPr>
            <a:videoFile r:link="rId1"/>
          </p:nvPr>
        </p:nvPicPr>
        <p:blipFill>
          <a:blip r:embed="rId4"/>
          <a:stretch>
            <a:fillRect/>
          </a:stretch>
        </p:blipFill>
        <p:spPr>
          <a:xfrm>
            <a:off x="0" y="857250"/>
            <a:ext cx="9144000" cy="5143500"/>
          </a:xfrm>
          <a:prstGeom prst="rect">
            <a:avLst/>
          </a:prstGeom>
        </p:spPr>
      </p:pic>
    </p:spTree>
  </p:cSld>
  <p:clrMapOvr>
    <a:masterClrMapping/>
  </p:clrMapOvr>
  <p:transition advTm="262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5" descr="C:\CONF\talks\job talk\dragon.cubature\cropped\black.render.0004.jpg"/>
          <p:cNvPicPr>
            <a:picLocks noChangeAspect="1" noChangeArrowheads="1"/>
          </p:cNvPicPr>
          <p:nvPr/>
        </p:nvPicPr>
        <p:blipFill>
          <a:blip r:embed="rId4"/>
          <a:srcRect/>
          <a:stretch>
            <a:fillRect/>
          </a:stretch>
        </p:blipFill>
        <p:spPr bwMode="auto">
          <a:xfrm>
            <a:off x="1380306" y="1417638"/>
            <a:ext cx="6391171" cy="4216398"/>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The Cubature Approach</a:t>
            </a:r>
            <a:endParaRPr lang="en-US" dirty="0"/>
          </a:p>
        </p:txBody>
      </p:sp>
      <p:sp>
        <p:nvSpPr>
          <p:cNvPr id="5" name="Right Arrow 4"/>
          <p:cNvSpPr/>
          <p:nvPr/>
        </p:nvSpPr>
        <p:spPr>
          <a:xfrm rot="12751431">
            <a:off x="6484633" y="3245813"/>
            <a:ext cx="1367733" cy="14112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Arrow 5"/>
          <p:cNvSpPr/>
          <p:nvPr/>
        </p:nvSpPr>
        <p:spPr>
          <a:xfrm rot="12751431">
            <a:off x="5870081" y="3573521"/>
            <a:ext cx="1367733" cy="14112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Arrow 6"/>
          <p:cNvSpPr/>
          <p:nvPr/>
        </p:nvSpPr>
        <p:spPr>
          <a:xfrm rot="12751431">
            <a:off x="6451348" y="2445740"/>
            <a:ext cx="1367733" cy="14112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76131" name="Object 3"/>
          <p:cNvGraphicFramePr>
            <a:graphicFrameLocks noChangeAspect="1"/>
          </p:cNvGraphicFramePr>
          <p:nvPr/>
        </p:nvGraphicFramePr>
        <p:xfrm>
          <a:off x="7701401" y="2753282"/>
          <a:ext cx="488950" cy="488950"/>
        </p:xfrm>
        <a:graphic>
          <a:graphicData uri="http://schemas.openxmlformats.org/presentationml/2006/ole">
            <p:oleObj spid="_x0000_s176131" name="Equation" r:id="rId5" imgW="203200" imgH="203200" progId="Equation.DSMT4">
              <p:embed/>
            </p:oleObj>
          </a:graphicData>
        </a:graphic>
      </p:graphicFrame>
      <p:graphicFrame>
        <p:nvGraphicFramePr>
          <p:cNvPr id="176132" name="Object 4"/>
          <p:cNvGraphicFramePr>
            <a:graphicFrameLocks noChangeAspect="1"/>
          </p:cNvGraphicFramePr>
          <p:nvPr/>
        </p:nvGraphicFramePr>
        <p:xfrm>
          <a:off x="7800975" y="3582988"/>
          <a:ext cx="428625" cy="488950"/>
        </p:xfrm>
        <a:graphic>
          <a:graphicData uri="http://schemas.openxmlformats.org/presentationml/2006/ole">
            <p:oleObj spid="_x0000_s176132" name="Equation" r:id="rId6" imgW="177800" imgH="203200" progId="Equation.DSMT4">
              <p:embed/>
            </p:oleObj>
          </a:graphicData>
        </a:graphic>
      </p:graphicFrame>
      <p:graphicFrame>
        <p:nvGraphicFramePr>
          <p:cNvPr id="176133" name="Object 5"/>
          <p:cNvGraphicFramePr>
            <a:graphicFrameLocks noChangeAspect="1"/>
          </p:cNvGraphicFramePr>
          <p:nvPr/>
        </p:nvGraphicFramePr>
        <p:xfrm>
          <a:off x="7138988" y="3979863"/>
          <a:ext cx="490537" cy="488950"/>
        </p:xfrm>
        <a:graphic>
          <a:graphicData uri="http://schemas.openxmlformats.org/presentationml/2006/ole">
            <p:oleObj spid="_x0000_s176133" name="Equation" r:id="rId7" imgW="203200" imgH="203200" progId="Equation.DSMT4">
              <p:embed/>
            </p:oleObj>
          </a:graphicData>
        </a:graphic>
      </p:graphicFrame>
    </p:spTree>
  </p:cSld>
  <p:clrMapOvr>
    <a:masterClrMapping/>
  </p:clrMapOvr>
  <p:transition advTm="4583"/>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5" descr="C:\CONF\talks\job talk\dragon.cubature\cropped\black.render.0004.jpg"/>
          <p:cNvPicPr>
            <a:picLocks noChangeAspect="1" noChangeArrowheads="1"/>
          </p:cNvPicPr>
          <p:nvPr/>
        </p:nvPicPr>
        <p:blipFill>
          <a:blip r:embed="rId4"/>
          <a:srcRect/>
          <a:stretch>
            <a:fillRect/>
          </a:stretch>
        </p:blipFill>
        <p:spPr bwMode="auto">
          <a:xfrm>
            <a:off x="1380306" y="1417638"/>
            <a:ext cx="6391171" cy="4216398"/>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The Cubature Approach</a:t>
            </a:r>
            <a:endParaRPr lang="en-US" dirty="0"/>
          </a:p>
        </p:txBody>
      </p:sp>
      <p:graphicFrame>
        <p:nvGraphicFramePr>
          <p:cNvPr id="143362" name="Object 2"/>
          <p:cNvGraphicFramePr>
            <a:graphicFrameLocks noChangeAspect="1"/>
          </p:cNvGraphicFramePr>
          <p:nvPr/>
        </p:nvGraphicFramePr>
        <p:xfrm>
          <a:off x="3207694" y="5634036"/>
          <a:ext cx="2570162" cy="1069975"/>
        </p:xfrm>
        <a:graphic>
          <a:graphicData uri="http://schemas.openxmlformats.org/presentationml/2006/ole">
            <p:oleObj spid="_x0000_s178178" name="Equation" r:id="rId5" imgW="1066800" imgH="444500" progId="Equation.DSMT4">
              <p:embed/>
            </p:oleObj>
          </a:graphicData>
        </a:graphic>
      </p:graphicFrame>
      <p:sp>
        <p:nvSpPr>
          <p:cNvPr id="5" name="Right Arrow 4"/>
          <p:cNvSpPr/>
          <p:nvPr/>
        </p:nvSpPr>
        <p:spPr>
          <a:xfrm rot="12751431">
            <a:off x="6484633" y="3245813"/>
            <a:ext cx="1367733" cy="14112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Arrow 5"/>
          <p:cNvSpPr/>
          <p:nvPr/>
        </p:nvSpPr>
        <p:spPr>
          <a:xfrm rot="12751431">
            <a:off x="5870081" y="3573521"/>
            <a:ext cx="1367733" cy="14112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Arrow 6"/>
          <p:cNvSpPr/>
          <p:nvPr/>
        </p:nvSpPr>
        <p:spPr>
          <a:xfrm rot="12751431">
            <a:off x="6451348" y="2445740"/>
            <a:ext cx="1367733" cy="14112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76131" name="Object 3"/>
          <p:cNvGraphicFramePr>
            <a:graphicFrameLocks noChangeAspect="1"/>
          </p:cNvGraphicFramePr>
          <p:nvPr/>
        </p:nvGraphicFramePr>
        <p:xfrm>
          <a:off x="7701401" y="2753282"/>
          <a:ext cx="488950" cy="488950"/>
        </p:xfrm>
        <a:graphic>
          <a:graphicData uri="http://schemas.openxmlformats.org/presentationml/2006/ole">
            <p:oleObj spid="_x0000_s178179" name="Equation" r:id="rId6" imgW="203200" imgH="203200" progId="Equation.DSMT4">
              <p:embed/>
            </p:oleObj>
          </a:graphicData>
        </a:graphic>
      </p:graphicFrame>
      <p:graphicFrame>
        <p:nvGraphicFramePr>
          <p:cNvPr id="176132" name="Object 4"/>
          <p:cNvGraphicFramePr>
            <a:graphicFrameLocks noChangeAspect="1"/>
          </p:cNvGraphicFramePr>
          <p:nvPr/>
        </p:nvGraphicFramePr>
        <p:xfrm>
          <a:off x="7800975" y="3582988"/>
          <a:ext cx="428625" cy="488950"/>
        </p:xfrm>
        <a:graphic>
          <a:graphicData uri="http://schemas.openxmlformats.org/presentationml/2006/ole">
            <p:oleObj spid="_x0000_s178180" name="Equation" r:id="rId7" imgW="177800" imgH="203200" progId="Equation.DSMT4">
              <p:embed/>
            </p:oleObj>
          </a:graphicData>
        </a:graphic>
      </p:graphicFrame>
      <p:graphicFrame>
        <p:nvGraphicFramePr>
          <p:cNvPr id="176133" name="Object 5"/>
          <p:cNvGraphicFramePr>
            <a:graphicFrameLocks noChangeAspect="1"/>
          </p:cNvGraphicFramePr>
          <p:nvPr/>
        </p:nvGraphicFramePr>
        <p:xfrm>
          <a:off x="7138988" y="3979863"/>
          <a:ext cx="490537" cy="488950"/>
        </p:xfrm>
        <a:graphic>
          <a:graphicData uri="http://schemas.openxmlformats.org/presentationml/2006/ole">
            <p:oleObj spid="_x0000_s178181" name="Equation" r:id="rId8" imgW="203200" imgH="203200" progId="Equation.DSMT4">
              <p:embed/>
            </p:oleObj>
          </a:graphicData>
        </a:graphic>
      </p:graphicFrame>
    </p:spTree>
  </p:cSld>
  <p:clrMapOvr>
    <a:masterClrMapping/>
  </p:clrMapOvr>
  <p:transition advTm="12633"/>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55651" name="Object 3"/>
          <p:cNvGraphicFramePr>
            <a:graphicFrameLocks noChangeAspect="1"/>
          </p:cNvGraphicFramePr>
          <p:nvPr/>
        </p:nvGraphicFramePr>
        <p:xfrm>
          <a:off x="2173288" y="2849563"/>
          <a:ext cx="4965700" cy="1262062"/>
        </p:xfrm>
        <a:graphic>
          <a:graphicData uri="http://schemas.openxmlformats.org/presentationml/2006/ole">
            <p:oleObj spid="_x0000_s155651" name="Equation" r:id="rId4" imgW="749300" imgH="190500" progId="Equation.DSMT4">
              <p:embed/>
            </p:oleObj>
          </a:graphicData>
        </a:graphic>
      </p:graphicFrame>
      <p:sp>
        <p:nvSpPr>
          <p:cNvPr id="2" name="Title 1"/>
          <p:cNvSpPr>
            <a:spLocks noGrp="1"/>
          </p:cNvSpPr>
          <p:nvPr>
            <p:ph type="title"/>
          </p:nvPr>
        </p:nvSpPr>
        <p:spPr/>
        <p:txBody>
          <a:bodyPr/>
          <a:lstStyle/>
          <a:p>
            <a:r>
              <a:rPr lang="en-US" dirty="0" smtClean="0"/>
              <a:t>The Cubature Approach</a:t>
            </a:r>
            <a:endParaRPr lang="en-US" dirty="0"/>
          </a:p>
        </p:txBody>
      </p:sp>
      <p:sp>
        <p:nvSpPr>
          <p:cNvPr id="5" name="Rectangle 4"/>
          <p:cNvSpPr/>
          <p:nvPr/>
        </p:nvSpPr>
        <p:spPr>
          <a:xfrm>
            <a:off x="4048925" y="2637901"/>
            <a:ext cx="3354202" cy="147350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advTm="4566"/>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Cubature Approach</a:t>
            </a:r>
            <a:endParaRPr lang="en-US" dirty="0"/>
          </a:p>
        </p:txBody>
      </p:sp>
      <p:graphicFrame>
        <p:nvGraphicFramePr>
          <p:cNvPr id="143362" name="Object 2"/>
          <p:cNvGraphicFramePr>
            <a:graphicFrameLocks noChangeAspect="1"/>
          </p:cNvGraphicFramePr>
          <p:nvPr/>
        </p:nvGraphicFramePr>
        <p:xfrm>
          <a:off x="2173288" y="2849563"/>
          <a:ext cx="4965700" cy="1262062"/>
        </p:xfrm>
        <a:graphic>
          <a:graphicData uri="http://schemas.openxmlformats.org/presentationml/2006/ole">
            <p:oleObj spid="_x0000_s157698" name="Equation" r:id="rId4" imgW="749300" imgH="190500" progId="Equation.DSMT4">
              <p:embed/>
            </p:oleObj>
          </a:graphicData>
        </a:graphic>
      </p:graphicFrame>
    </p:spTree>
  </p:cSld>
  <p:clrMapOvr>
    <a:masterClrMapping/>
  </p:clrMapOvr>
  <p:transition advTm="57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Cubature Approach</a:t>
            </a:r>
            <a:endParaRPr lang="en-US" dirty="0"/>
          </a:p>
        </p:txBody>
      </p:sp>
      <p:pic>
        <p:nvPicPr>
          <p:cNvPr id="4" name="Picture 3" descr="low res.png"/>
          <p:cNvPicPr>
            <a:picLocks noChangeAspect="1"/>
          </p:cNvPicPr>
          <p:nvPr/>
        </p:nvPicPr>
        <p:blipFill>
          <a:blip r:embed="rId3"/>
          <a:stretch>
            <a:fillRect/>
          </a:stretch>
        </p:blipFill>
        <p:spPr>
          <a:xfrm>
            <a:off x="1905130" y="1330790"/>
            <a:ext cx="4971744" cy="5440362"/>
          </a:xfrm>
          <a:prstGeom prst="rect">
            <a:avLst/>
          </a:prstGeom>
        </p:spPr>
      </p:pic>
      <p:sp>
        <p:nvSpPr>
          <p:cNvPr id="5" name="TextBox 4"/>
          <p:cNvSpPr txBox="1"/>
          <p:nvPr/>
        </p:nvSpPr>
        <p:spPr>
          <a:xfrm>
            <a:off x="457200" y="3590324"/>
            <a:ext cx="1735243" cy="461665"/>
          </a:xfrm>
          <a:prstGeom prst="rect">
            <a:avLst/>
          </a:prstGeom>
          <a:noFill/>
        </p:spPr>
        <p:txBody>
          <a:bodyPr wrap="none" rtlCol="0">
            <a:spAutoFit/>
          </a:bodyPr>
          <a:lstStyle/>
          <a:p>
            <a:r>
              <a:rPr lang="en-US" sz="2400" dirty="0" smtClean="0">
                <a:latin typeface="Cochin"/>
                <a:cs typeface="Cochin"/>
              </a:rPr>
              <a:t>64 </a:t>
            </a:r>
            <a:r>
              <a:rPr lang="en-US" sz="2400" dirty="0" err="1" smtClean="0">
                <a:latin typeface="Cochin"/>
                <a:cs typeface="Cochin"/>
              </a:rPr>
              <a:t>x</a:t>
            </a:r>
            <a:r>
              <a:rPr lang="en-US" sz="2400" dirty="0" smtClean="0">
                <a:latin typeface="Cochin"/>
                <a:cs typeface="Cochin"/>
              </a:rPr>
              <a:t> 48 </a:t>
            </a:r>
            <a:r>
              <a:rPr lang="en-US" sz="2400" dirty="0" err="1" smtClean="0">
                <a:latin typeface="Cochin"/>
                <a:cs typeface="Cochin"/>
              </a:rPr>
              <a:t>x</a:t>
            </a:r>
            <a:r>
              <a:rPr lang="en-US" sz="2400" dirty="0" smtClean="0">
                <a:latin typeface="Cochin"/>
                <a:cs typeface="Cochin"/>
              </a:rPr>
              <a:t> 64</a:t>
            </a:r>
          </a:p>
        </p:txBody>
      </p:sp>
    </p:spTree>
  </p:cSld>
  <p:clrMapOvr>
    <a:masterClrMapping/>
  </p:clrMapOvr>
  <p:transition advTm="15066"/>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Cubature Approach</a:t>
            </a:r>
            <a:endParaRPr lang="en-US" dirty="0"/>
          </a:p>
        </p:txBody>
      </p:sp>
      <p:pic>
        <p:nvPicPr>
          <p:cNvPr id="4" name="Picture 3" descr="low res.png"/>
          <p:cNvPicPr>
            <a:picLocks noChangeAspect="1"/>
          </p:cNvPicPr>
          <p:nvPr/>
        </p:nvPicPr>
        <p:blipFill>
          <a:blip r:embed="rId3"/>
          <a:stretch>
            <a:fillRect/>
          </a:stretch>
        </p:blipFill>
        <p:spPr>
          <a:xfrm>
            <a:off x="1905130" y="1330790"/>
            <a:ext cx="4971744" cy="5440362"/>
          </a:xfrm>
          <a:prstGeom prst="rect">
            <a:avLst/>
          </a:prstGeom>
        </p:spPr>
      </p:pic>
      <p:sp>
        <p:nvSpPr>
          <p:cNvPr id="5" name="TextBox 4"/>
          <p:cNvSpPr txBox="1"/>
          <p:nvPr/>
        </p:nvSpPr>
        <p:spPr>
          <a:xfrm>
            <a:off x="457200" y="3590324"/>
            <a:ext cx="1735243" cy="1200328"/>
          </a:xfrm>
          <a:prstGeom prst="rect">
            <a:avLst/>
          </a:prstGeom>
          <a:noFill/>
        </p:spPr>
        <p:txBody>
          <a:bodyPr wrap="none" rtlCol="0">
            <a:spAutoFit/>
          </a:bodyPr>
          <a:lstStyle/>
          <a:p>
            <a:r>
              <a:rPr lang="en-US" sz="2400" dirty="0" smtClean="0">
                <a:latin typeface="Cochin"/>
                <a:cs typeface="Cochin"/>
              </a:rPr>
              <a:t>64 </a:t>
            </a:r>
            <a:r>
              <a:rPr lang="en-US" sz="2400" dirty="0" err="1" smtClean="0">
                <a:latin typeface="Cochin"/>
                <a:cs typeface="Cochin"/>
              </a:rPr>
              <a:t>x</a:t>
            </a:r>
            <a:r>
              <a:rPr lang="en-US" sz="2400" dirty="0" smtClean="0">
                <a:latin typeface="Cochin"/>
                <a:cs typeface="Cochin"/>
              </a:rPr>
              <a:t> 48 </a:t>
            </a:r>
            <a:r>
              <a:rPr lang="en-US" sz="2400" dirty="0" err="1" smtClean="0">
                <a:latin typeface="Cochin"/>
                <a:cs typeface="Cochin"/>
              </a:rPr>
              <a:t>x</a:t>
            </a:r>
            <a:r>
              <a:rPr lang="en-US" sz="2400" dirty="0" smtClean="0">
                <a:latin typeface="Cochin"/>
                <a:cs typeface="Cochin"/>
              </a:rPr>
              <a:t> 64</a:t>
            </a:r>
          </a:p>
          <a:p>
            <a:endParaRPr lang="en-US" sz="2400" dirty="0" smtClean="0">
              <a:latin typeface="Cochin"/>
              <a:cs typeface="Cochin"/>
            </a:endParaRPr>
          </a:p>
          <a:p>
            <a:r>
              <a:rPr lang="en-US" sz="2400" dirty="0" smtClean="0">
                <a:latin typeface="Cochin"/>
                <a:cs typeface="Cochin"/>
              </a:rPr>
              <a:t>Six days!</a:t>
            </a:r>
          </a:p>
        </p:txBody>
      </p:sp>
    </p:spTree>
  </p:cSld>
  <p:clrMapOvr>
    <a:masterClrMapping/>
  </p:clrMapOvr>
  <p:transition advTm="22099"/>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snap105.jpg"/>
          <p:cNvPicPr>
            <a:picLocks noChangeAspect="1"/>
          </p:cNvPicPr>
          <p:nvPr/>
        </p:nvPicPr>
        <p:blipFill>
          <a:blip r:embed="rId3"/>
          <a:stretch>
            <a:fillRect/>
          </a:stretch>
        </p:blipFill>
        <p:spPr>
          <a:xfrm>
            <a:off x="1989691" y="1151346"/>
            <a:ext cx="5370788" cy="5370788"/>
          </a:xfrm>
          <a:prstGeom prst="rect">
            <a:avLst/>
          </a:prstGeom>
        </p:spPr>
      </p:pic>
      <p:sp>
        <p:nvSpPr>
          <p:cNvPr id="2" name="Title 1"/>
          <p:cNvSpPr>
            <a:spLocks noGrp="1"/>
          </p:cNvSpPr>
          <p:nvPr>
            <p:ph type="title"/>
          </p:nvPr>
        </p:nvSpPr>
        <p:spPr/>
        <p:txBody>
          <a:bodyPr/>
          <a:lstStyle/>
          <a:p>
            <a:r>
              <a:rPr lang="en-US" dirty="0" smtClean="0"/>
              <a:t>The Greedy Algorithm</a:t>
            </a:r>
            <a:endParaRPr lang="en-US" dirty="0"/>
          </a:p>
        </p:txBody>
      </p:sp>
    </p:spTree>
  </p:cSld>
  <p:clrMapOvr>
    <a:masterClrMapping/>
  </p:clrMapOvr>
  <p:transition advTm="12233"/>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Greedy Algorithm</a:t>
            </a:r>
            <a:endParaRPr lang="en-US" dirty="0"/>
          </a:p>
        </p:txBody>
      </p:sp>
      <p:pic>
        <p:nvPicPr>
          <p:cNvPr id="6" name="Picture 5" descr="in_medias.jpg"/>
          <p:cNvPicPr>
            <a:picLocks noChangeAspect="1"/>
          </p:cNvPicPr>
          <p:nvPr/>
        </p:nvPicPr>
        <p:blipFill>
          <a:blip r:embed="rId3"/>
          <a:stretch>
            <a:fillRect/>
          </a:stretch>
        </p:blipFill>
        <p:spPr>
          <a:xfrm>
            <a:off x="1989691" y="1151346"/>
            <a:ext cx="5370788" cy="5370788"/>
          </a:xfrm>
          <a:prstGeom prst="rect">
            <a:avLst/>
          </a:prstGeom>
        </p:spPr>
      </p:pic>
    </p:spTree>
  </p:cSld>
  <p:clrMapOvr>
    <a:masterClrMapping/>
  </p:clrMapOvr>
  <p:transition advTm="8333"/>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snap107.jpg"/>
          <p:cNvPicPr>
            <a:picLocks noChangeAspect="1"/>
          </p:cNvPicPr>
          <p:nvPr/>
        </p:nvPicPr>
        <p:blipFill>
          <a:blip r:embed="rId3"/>
          <a:stretch>
            <a:fillRect/>
          </a:stretch>
        </p:blipFill>
        <p:spPr>
          <a:xfrm>
            <a:off x="1989691" y="1151346"/>
            <a:ext cx="5370788" cy="5370788"/>
          </a:xfrm>
          <a:prstGeom prst="rect">
            <a:avLst/>
          </a:prstGeom>
        </p:spPr>
      </p:pic>
      <p:sp>
        <p:nvSpPr>
          <p:cNvPr id="2" name="Title 1"/>
          <p:cNvSpPr>
            <a:spLocks noGrp="1"/>
          </p:cNvSpPr>
          <p:nvPr>
            <p:ph type="title"/>
          </p:nvPr>
        </p:nvSpPr>
        <p:spPr/>
        <p:txBody>
          <a:bodyPr/>
          <a:lstStyle/>
          <a:p>
            <a:r>
              <a:rPr lang="en-US" dirty="0" smtClean="0"/>
              <a:t>The Greedy Algorithm</a:t>
            </a:r>
            <a:endParaRPr lang="en-US" dirty="0"/>
          </a:p>
        </p:txBody>
      </p:sp>
    </p:spTree>
  </p:cSld>
  <p:clrMapOvr>
    <a:masterClrMapping/>
  </p:clrMapOvr>
  <p:transition advTm="15016"/>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ingle_pick.jpg"/>
          <p:cNvPicPr>
            <a:picLocks noChangeAspect="1"/>
          </p:cNvPicPr>
          <p:nvPr/>
        </p:nvPicPr>
        <p:blipFill>
          <a:blip r:embed="rId3"/>
          <a:stretch>
            <a:fillRect/>
          </a:stretch>
        </p:blipFill>
        <p:spPr>
          <a:xfrm>
            <a:off x="1989691" y="1151346"/>
            <a:ext cx="5370788" cy="5370788"/>
          </a:xfrm>
          <a:prstGeom prst="rect">
            <a:avLst/>
          </a:prstGeom>
        </p:spPr>
      </p:pic>
      <p:sp>
        <p:nvSpPr>
          <p:cNvPr id="2" name="Title 1"/>
          <p:cNvSpPr>
            <a:spLocks noGrp="1"/>
          </p:cNvSpPr>
          <p:nvPr>
            <p:ph type="title"/>
          </p:nvPr>
        </p:nvSpPr>
        <p:spPr/>
        <p:txBody>
          <a:bodyPr/>
          <a:lstStyle/>
          <a:p>
            <a:r>
              <a:rPr lang="en-US" dirty="0" smtClean="0"/>
              <a:t>The Greedy Algorithm</a:t>
            </a:r>
            <a:endParaRPr lang="en-US" dirty="0"/>
          </a:p>
        </p:txBody>
      </p:sp>
    </p:spTree>
  </p:cSld>
  <p:clrMapOvr>
    <a:masterClrMapping/>
  </p:clrMapOvr>
  <p:transition advTm="9066"/>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200" y="1884323"/>
            <a:ext cx="8229600" cy="4241840"/>
          </a:xfrm>
        </p:spPr>
        <p:txBody>
          <a:bodyPr/>
          <a:lstStyle/>
          <a:p>
            <a:r>
              <a:rPr lang="en-US" dirty="0" smtClean="0"/>
              <a:t>Previous Work</a:t>
            </a:r>
          </a:p>
          <a:p>
            <a:r>
              <a:rPr lang="en-US" dirty="0" smtClean="0"/>
              <a:t>Subspace Basics</a:t>
            </a:r>
          </a:p>
          <a:p>
            <a:r>
              <a:rPr lang="en-US" dirty="0" smtClean="0"/>
              <a:t>The Cubature Approach</a:t>
            </a:r>
          </a:p>
          <a:p>
            <a:r>
              <a:rPr lang="en-US" dirty="0" smtClean="0"/>
              <a:t>Other Features</a:t>
            </a:r>
          </a:p>
          <a:p>
            <a:r>
              <a:rPr lang="en-US" dirty="0" smtClean="0"/>
              <a:t>Results</a:t>
            </a:r>
          </a:p>
          <a:p>
            <a:r>
              <a:rPr lang="en-US" dirty="0" smtClean="0"/>
              <a:t>Discussion and Conclusions</a:t>
            </a:r>
            <a:endParaRPr lang="en-US" dirty="0"/>
          </a:p>
        </p:txBody>
      </p:sp>
    </p:spTree>
  </p:cSld>
  <p:clrMapOvr>
    <a:masterClrMapping/>
  </p:clrMapOvr>
  <p:transition advTm="8483"/>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nnls.jpg"/>
          <p:cNvPicPr>
            <a:picLocks noChangeAspect="1"/>
          </p:cNvPicPr>
          <p:nvPr/>
        </p:nvPicPr>
        <p:blipFill>
          <a:blip r:embed="rId3"/>
          <a:stretch>
            <a:fillRect/>
          </a:stretch>
        </p:blipFill>
        <p:spPr>
          <a:xfrm>
            <a:off x="1989691" y="1151346"/>
            <a:ext cx="5370788" cy="5370788"/>
          </a:xfrm>
          <a:prstGeom prst="rect">
            <a:avLst/>
          </a:prstGeom>
        </p:spPr>
      </p:pic>
      <p:sp>
        <p:nvSpPr>
          <p:cNvPr id="2" name="Title 1"/>
          <p:cNvSpPr>
            <a:spLocks noGrp="1"/>
          </p:cNvSpPr>
          <p:nvPr>
            <p:ph type="title"/>
          </p:nvPr>
        </p:nvSpPr>
        <p:spPr/>
        <p:txBody>
          <a:bodyPr/>
          <a:lstStyle/>
          <a:p>
            <a:r>
              <a:rPr lang="en-US" dirty="0" smtClean="0"/>
              <a:t>The Greedy Algorithm</a:t>
            </a:r>
            <a:endParaRPr lang="en-US" dirty="0"/>
          </a:p>
        </p:txBody>
      </p:sp>
    </p:spTree>
  </p:cSld>
  <p:clrMapOvr>
    <a:masterClrMapping/>
  </p:clrMapOvr>
  <p:transition advTm="27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nnls.jpg"/>
          <p:cNvPicPr>
            <a:picLocks noChangeAspect="1"/>
          </p:cNvPicPr>
          <p:nvPr/>
        </p:nvPicPr>
        <p:blipFill>
          <a:blip r:embed="rId4"/>
          <a:stretch>
            <a:fillRect/>
          </a:stretch>
        </p:blipFill>
        <p:spPr>
          <a:xfrm>
            <a:off x="1989691" y="1151346"/>
            <a:ext cx="5370788" cy="5370788"/>
          </a:xfrm>
          <a:prstGeom prst="rect">
            <a:avLst/>
          </a:prstGeom>
        </p:spPr>
      </p:pic>
      <p:sp>
        <p:nvSpPr>
          <p:cNvPr id="2" name="Title 1"/>
          <p:cNvSpPr>
            <a:spLocks noGrp="1"/>
          </p:cNvSpPr>
          <p:nvPr>
            <p:ph type="title"/>
          </p:nvPr>
        </p:nvSpPr>
        <p:spPr/>
        <p:txBody>
          <a:bodyPr/>
          <a:lstStyle/>
          <a:p>
            <a:r>
              <a:rPr lang="en-US" dirty="0" smtClean="0"/>
              <a:t>Non-Negative Least Squares</a:t>
            </a:r>
            <a:endParaRPr lang="en-US" dirty="0"/>
          </a:p>
        </p:txBody>
      </p:sp>
      <p:graphicFrame>
        <p:nvGraphicFramePr>
          <p:cNvPr id="200706" name="Object 2"/>
          <p:cNvGraphicFramePr>
            <a:graphicFrameLocks noChangeAspect="1"/>
          </p:cNvGraphicFramePr>
          <p:nvPr/>
        </p:nvGraphicFramePr>
        <p:xfrm>
          <a:off x="1061570" y="1383910"/>
          <a:ext cx="488950" cy="488950"/>
        </p:xfrm>
        <a:graphic>
          <a:graphicData uri="http://schemas.openxmlformats.org/presentationml/2006/ole">
            <p:oleObj spid="_x0000_s200706" name="Equation" r:id="rId5" imgW="203200" imgH="203200" progId="Equation.DSMT4">
              <p:embed/>
            </p:oleObj>
          </a:graphicData>
        </a:graphic>
      </p:graphicFrame>
      <p:graphicFrame>
        <p:nvGraphicFramePr>
          <p:cNvPr id="200707" name="Object 3"/>
          <p:cNvGraphicFramePr>
            <a:graphicFrameLocks noChangeAspect="1"/>
          </p:cNvGraphicFramePr>
          <p:nvPr/>
        </p:nvGraphicFramePr>
        <p:xfrm>
          <a:off x="1233315" y="2166071"/>
          <a:ext cx="428625" cy="488950"/>
        </p:xfrm>
        <a:graphic>
          <a:graphicData uri="http://schemas.openxmlformats.org/presentationml/2006/ole">
            <p:oleObj spid="_x0000_s200707" name="Equation" r:id="rId6" imgW="177800" imgH="203200" progId="Equation.DSMT4">
              <p:embed/>
            </p:oleObj>
          </a:graphicData>
        </a:graphic>
      </p:graphicFrame>
      <p:graphicFrame>
        <p:nvGraphicFramePr>
          <p:cNvPr id="9" name="Object 3"/>
          <p:cNvGraphicFramePr>
            <a:graphicFrameLocks noChangeAspect="1"/>
          </p:cNvGraphicFramePr>
          <p:nvPr/>
        </p:nvGraphicFramePr>
        <p:xfrm>
          <a:off x="1203325" y="3690938"/>
          <a:ext cx="490538" cy="488950"/>
        </p:xfrm>
        <a:graphic>
          <a:graphicData uri="http://schemas.openxmlformats.org/presentationml/2006/ole">
            <p:oleObj spid="_x0000_s200708" name="Equation" r:id="rId7" imgW="203200" imgH="203200" progId="Equation.DSMT4">
              <p:embed/>
            </p:oleObj>
          </a:graphicData>
        </a:graphic>
      </p:graphicFrame>
      <p:graphicFrame>
        <p:nvGraphicFramePr>
          <p:cNvPr id="11" name="Object 3"/>
          <p:cNvGraphicFramePr>
            <a:graphicFrameLocks noChangeAspect="1"/>
          </p:cNvGraphicFramePr>
          <p:nvPr/>
        </p:nvGraphicFramePr>
        <p:xfrm>
          <a:off x="611188" y="4559300"/>
          <a:ext cx="520700" cy="488950"/>
        </p:xfrm>
        <a:graphic>
          <a:graphicData uri="http://schemas.openxmlformats.org/presentationml/2006/ole">
            <p:oleObj spid="_x0000_s200709" name="Equation" r:id="rId8" imgW="215900" imgH="203200" progId="Equation.DSMT4">
              <p:embed/>
            </p:oleObj>
          </a:graphicData>
        </a:graphic>
      </p:graphicFrame>
      <p:cxnSp>
        <p:nvCxnSpPr>
          <p:cNvPr id="16" name="Straight Arrow Connector 15"/>
          <p:cNvCxnSpPr/>
          <p:nvPr/>
        </p:nvCxnSpPr>
        <p:spPr>
          <a:xfrm flipV="1">
            <a:off x="1409404" y="1340486"/>
            <a:ext cx="747247" cy="244475"/>
          </a:xfrm>
          <a:prstGeom prst="straightConnector1">
            <a:avLst/>
          </a:prstGeom>
          <a:ln w="60325" cap="flat" cmpd="sng" algn="ctr">
            <a:solidFill>
              <a:schemeClr val="accent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5400000" flipH="1" flipV="1">
            <a:off x="1512424" y="1910957"/>
            <a:ext cx="515363" cy="439171"/>
          </a:xfrm>
          <a:prstGeom prst="straightConnector1">
            <a:avLst/>
          </a:prstGeom>
          <a:ln w="60325" cap="flat" cmpd="sng" algn="ctr">
            <a:solidFill>
              <a:schemeClr val="accent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10800000" flipH="1" flipV="1">
            <a:off x="1673753" y="3917489"/>
            <a:ext cx="1000645" cy="174009"/>
          </a:xfrm>
          <a:prstGeom prst="straightConnector1">
            <a:avLst/>
          </a:prstGeom>
          <a:ln w="60325" cap="flat" cmpd="sng" algn="ctr">
            <a:solidFill>
              <a:schemeClr val="accent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1061570" y="4809013"/>
            <a:ext cx="3247874" cy="1"/>
          </a:xfrm>
          <a:prstGeom prst="straightConnector1">
            <a:avLst/>
          </a:prstGeom>
          <a:ln w="60325" cap="flat" cmpd="sng" algn="ctr">
            <a:solidFill>
              <a:schemeClr val="accent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ransition advTm="11966"/>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snap108.jpg"/>
          <p:cNvPicPr>
            <a:picLocks noChangeAspect="1"/>
          </p:cNvPicPr>
          <p:nvPr/>
        </p:nvPicPr>
        <p:blipFill>
          <a:blip r:embed="rId3"/>
          <a:stretch>
            <a:fillRect/>
          </a:stretch>
        </p:blipFill>
        <p:spPr>
          <a:xfrm rot="10800000">
            <a:off x="1989690" y="1151345"/>
            <a:ext cx="5370788" cy="5370788"/>
          </a:xfrm>
          <a:prstGeom prst="rect">
            <a:avLst/>
          </a:prstGeom>
        </p:spPr>
      </p:pic>
      <p:sp>
        <p:nvSpPr>
          <p:cNvPr id="2" name="Title 1"/>
          <p:cNvSpPr>
            <a:spLocks noGrp="1"/>
          </p:cNvSpPr>
          <p:nvPr>
            <p:ph type="title"/>
          </p:nvPr>
        </p:nvSpPr>
        <p:spPr/>
        <p:txBody>
          <a:bodyPr/>
          <a:lstStyle/>
          <a:p>
            <a:r>
              <a:rPr lang="en-US" dirty="0" smtClean="0"/>
              <a:t>The Greedy Algorithm</a:t>
            </a:r>
            <a:endParaRPr lang="en-US" dirty="0"/>
          </a:p>
        </p:txBody>
      </p:sp>
    </p:spTree>
  </p:cSld>
  <p:clrMapOvr>
    <a:masterClrMapping/>
  </p:clrMapOvr>
  <p:transition advTm="17766"/>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3781" y="2653183"/>
            <a:ext cx="8229600" cy="2134113"/>
          </a:xfrm>
        </p:spPr>
        <p:txBody>
          <a:bodyPr/>
          <a:lstStyle/>
          <a:p>
            <a:pPr>
              <a:buNone/>
            </a:pPr>
            <a:r>
              <a:rPr lang="en-US" dirty="0" smtClean="0"/>
              <a:t>Lawson-Hanson NNLS solve:</a:t>
            </a:r>
          </a:p>
          <a:p>
            <a:pPr>
              <a:buNone/>
            </a:pPr>
            <a:endParaRPr lang="en-US" dirty="0" smtClean="0"/>
          </a:p>
          <a:p>
            <a:pPr>
              <a:buNone/>
            </a:pPr>
            <a:r>
              <a:rPr lang="en-US" dirty="0" smtClean="0"/>
              <a:t>Greedy search for </a:t>
            </a:r>
            <a:r>
              <a:rPr lang="en-US" i="1" dirty="0" smtClean="0"/>
              <a:t>P</a:t>
            </a:r>
            <a:r>
              <a:rPr lang="en-US" dirty="0" smtClean="0"/>
              <a:t> cubature points:</a:t>
            </a:r>
            <a:endParaRPr lang="en-US" dirty="0"/>
          </a:p>
        </p:txBody>
      </p:sp>
      <p:graphicFrame>
        <p:nvGraphicFramePr>
          <p:cNvPr id="4" name="Object 3"/>
          <p:cNvGraphicFramePr>
            <a:graphicFrameLocks noChangeAspect="1"/>
          </p:cNvGraphicFramePr>
          <p:nvPr/>
        </p:nvGraphicFramePr>
        <p:xfrm>
          <a:off x="5757406" y="2605334"/>
          <a:ext cx="1253817" cy="683900"/>
        </p:xfrm>
        <a:graphic>
          <a:graphicData uri="http://schemas.openxmlformats.org/presentationml/2006/ole">
            <p:oleObj spid="_x0000_s206850" name="Equation" r:id="rId4" imgW="419100" imgH="228600" progId="Equation.DSMT4">
              <p:embed/>
            </p:oleObj>
          </a:graphicData>
        </a:graphic>
      </p:graphicFrame>
      <p:graphicFrame>
        <p:nvGraphicFramePr>
          <p:cNvPr id="206851" name="Object 3"/>
          <p:cNvGraphicFramePr>
            <a:graphicFrameLocks noChangeAspect="1"/>
          </p:cNvGraphicFramePr>
          <p:nvPr/>
        </p:nvGraphicFramePr>
        <p:xfrm>
          <a:off x="6791749" y="3778721"/>
          <a:ext cx="1292225" cy="684212"/>
        </p:xfrm>
        <a:graphic>
          <a:graphicData uri="http://schemas.openxmlformats.org/presentationml/2006/ole">
            <p:oleObj spid="_x0000_s206851" name="Equation" r:id="rId5" imgW="431800" imgH="228600" progId="Equation.DSMT4">
              <p:embed/>
            </p:oleObj>
          </a:graphicData>
        </a:graphic>
      </p:graphicFrame>
    </p:spTree>
  </p:cSld>
  <p:clrMapOvr>
    <a:masterClrMapping/>
  </p:clrMapOvr>
  <p:transition advTm="2175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n_medias.jpg"/>
          <p:cNvPicPr>
            <a:picLocks noChangeAspect="1"/>
          </p:cNvPicPr>
          <p:nvPr/>
        </p:nvPicPr>
        <p:blipFill>
          <a:blip r:embed="rId4"/>
          <a:stretch>
            <a:fillRect/>
          </a:stretch>
        </p:blipFill>
        <p:spPr>
          <a:xfrm>
            <a:off x="1989691" y="755375"/>
            <a:ext cx="5370788" cy="5370788"/>
          </a:xfrm>
          <a:prstGeom prst="rect">
            <a:avLst/>
          </a:prstGeom>
        </p:spPr>
      </p:pic>
      <p:graphicFrame>
        <p:nvGraphicFramePr>
          <p:cNvPr id="208898" name="Object 2"/>
          <p:cNvGraphicFramePr>
            <a:graphicFrameLocks noChangeAspect="1"/>
          </p:cNvGraphicFramePr>
          <p:nvPr/>
        </p:nvGraphicFramePr>
        <p:xfrm>
          <a:off x="333247" y="1796368"/>
          <a:ext cx="1068387" cy="488950"/>
        </p:xfrm>
        <a:graphic>
          <a:graphicData uri="http://schemas.openxmlformats.org/presentationml/2006/ole">
            <p:oleObj spid="_x0000_s208898" name="Equation" r:id="rId5" imgW="444500" imgH="203200" progId="Equation.DSMT4">
              <p:embed/>
            </p:oleObj>
          </a:graphicData>
        </a:graphic>
      </p:graphicFrame>
      <p:graphicFrame>
        <p:nvGraphicFramePr>
          <p:cNvPr id="208899" name="Object 3"/>
          <p:cNvGraphicFramePr>
            <a:graphicFrameLocks noChangeAspect="1"/>
          </p:cNvGraphicFramePr>
          <p:nvPr/>
        </p:nvGraphicFramePr>
        <p:xfrm>
          <a:off x="382588" y="5311775"/>
          <a:ext cx="1160462" cy="488950"/>
        </p:xfrm>
        <a:graphic>
          <a:graphicData uri="http://schemas.openxmlformats.org/presentationml/2006/ole">
            <p:oleObj spid="_x0000_s208899" name="Equation" r:id="rId6" imgW="482600" imgH="203200" progId="Equation.DSMT4">
              <p:embed/>
            </p:oleObj>
          </a:graphicData>
        </a:graphic>
      </p:graphicFrame>
      <p:graphicFrame>
        <p:nvGraphicFramePr>
          <p:cNvPr id="208900" name="Object 4"/>
          <p:cNvGraphicFramePr>
            <a:graphicFrameLocks noChangeAspect="1"/>
          </p:cNvGraphicFramePr>
          <p:nvPr/>
        </p:nvGraphicFramePr>
        <p:xfrm>
          <a:off x="7878715" y="4042517"/>
          <a:ext cx="1160462" cy="488950"/>
        </p:xfrm>
        <a:graphic>
          <a:graphicData uri="http://schemas.openxmlformats.org/presentationml/2006/ole">
            <p:oleObj spid="_x0000_s208900" name="Equation" r:id="rId7" imgW="482600" imgH="203200" progId="Equation.DSMT4">
              <p:embed/>
            </p:oleObj>
          </a:graphicData>
        </a:graphic>
      </p:graphicFrame>
      <p:cxnSp>
        <p:nvCxnSpPr>
          <p:cNvPr id="11" name="Straight Arrow Connector 10"/>
          <p:cNvCxnSpPr/>
          <p:nvPr/>
        </p:nvCxnSpPr>
        <p:spPr>
          <a:xfrm>
            <a:off x="1401634" y="2029990"/>
            <a:ext cx="3255171" cy="1588"/>
          </a:xfrm>
          <a:prstGeom prst="straightConnector1">
            <a:avLst/>
          </a:prstGeom>
          <a:ln w="60325" cap="flat" cmpd="sng" algn="ctr">
            <a:solidFill>
              <a:schemeClr val="accent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1543050" y="4678746"/>
            <a:ext cx="4188402" cy="933578"/>
          </a:xfrm>
          <a:prstGeom prst="straightConnector1">
            <a:avLst/>
          </a:prstGeom>
          <a:ln w="60325" cap="flat" cmpd="sng" algn="ctr">
            <a:solidFill>
              <a:schemeClr val="accent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10800000">
            <a:off x="6860375" y="3680036"/>
            <a:ext cx="1018340" cy="564488"/>
          </a:xfrm>
          <a:prstGeom prst="straightConnector1">
            <a:avLst/>
          </a:prstGeom>
          <a:ln w="60325" cap="flat" cmpd="sng" algn="ctr">
            <a:solidFill>
              <a:schemeClr val="accent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ransition advTm="21216"/>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add_lots.jpg"/>
          <p:cNvPicPr>
            <a:picLocks noChangeAspect="1"/>
          </p:cNvPicPr>
          <p:nvPr/>
        </p:nvPicPr>
        <p:blipFill>
          <a:blip r:embed="rId3"/>
          <a:stretch>
            <a:fillRect/>
          </a:stretch>
        </p:blipFill>
        <p:spPr>
          <a:xfrm>
            <a:off x="1989691" y="755375"/>
            <a:ext cx="5370788" cy="5370788"/>
          </a:xfrm>
          <a:prstGeom prst="rect">
            <a:avLst/>
          </a:prstGeom>
        </p:spPr>
      </p:pic>
    </p:spTree>
  </p:cSld>
  <p:clrMapOvr>
    <a:masterClrMapping/>
  </p:clrMapOvr>
  <p:transition advTm="7583"/>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add_lots.jpg"/>
          <p:cNvPicPr>
            <a:picLocks noChangeAspect="1"/>
          </p:cNvPicPr>
          <p:nvPr/>
        </p:nvPicPr>
        <p:blipFill>
          <a:blip r:embed="rId4"/>
          <a:stretch>
            <a:fillRect/>
          </a:stretch>
        </p:blipFill>
        <p:spPr>
          <a:xfrm>
            <a:off x="1989691" y="755375"/>
            <a:ext cx="5370788" cy="5370788"/>
          </a:xfrm>
          <a:prstGeom prst="rect">
            <a:avLst/>
          </a:prstGeom>
        </p:spPr>
      </p:pic>
      <p:graphicFrame>
        <p:nvGraphicFramePr>
          <p:cNvPr id="212994" name="Object 2"/>
          <p:cNvGraphicFramePr>
            <a:graphicFrameLocks noChangeAspect="1"/>
          </p:cNvGraphicFramePr>
          <p:nvPr/>
        </p:nvGraphicFramePr>
        <p:xfrm>
          <a:off x="196850" y="3513498"/>
          <a:ext cx="1343025" cy="366712"/>
        </p:xfrm>
        <a:graphic>
          <a:graphicData uri="http://schemas.openxmlformats.org/presentationml/2006/ole">
            <p:oleObj spid="_x0000_s212994" name="Equation" r:id="rId5" imgW="558800" imgH="152400" progId="Equation.DSMT4">
              <p:embed/>
            </p:oleObj>
          </a:graphicData>
        </a:graphic>
      </p:graphicFrame>
      <p:graphicFrame>
        <p:nvGraphicFramePr>
          <p:cNvPr id="212995" name="Object 3"/>
          <p:cNvGraphicFramePr>
            <a:graphicFrameLocks noChangeAspect="1"/>
          </p:cNvGraphicFramePr>
          <p:nvPr/>
        </p:nvGraphicFramePr>
        <p:xfrm>
          <a:off x="319088" y="5326063"/>
          <a:ext cx="1403350" cy="366712"/>
        </p:xfrm>
        <a:graphic>
          <a:graphicData uri="http://schemas.openxmlformats.org/presentationml/2006/ole">
            <p:oleObj spid="_x0000_s212995" name="Equation" r:id="rId6" imgW="584200" imgH="152400" progId="Equation.DSMT4">
              <p:embed/>
            </p:oleObj>
          </a:graphicData>
        </a:graphic>
      </p:graphicFrame>
      <p:graphicFrame>
        <p:nvGraphicFramePr>
          <p:cNvPr id="212996" name="Object 4"/>
          <p:cNvGraphicFramePr>
            <a:graphicFrameLocks noChangeAspect="1"/>
          </p:cNvGraphicFramePr>
          <p:nvPr/>
        </p:nvGraphicFramePr>
        <p:xfrm>
          <a:off x="7597775" y="5167313"/>
          <a:ext cx="1373188" cy="366712"/>
        </p:xfrm>
        <a:graphic>
          <a:graphicData uri="http://schemas.openxmlformats.org/presentationml/2006/ole">
            <p:oleObj spid="_x0000_s212996" name="Equation" r:id="rId7" imgW="571500" imgH="152400" progId="Equation.DSMT4">
              <p:embed/>
            </p:oleObj>
          </a:graphicData>
        </a:graphic>
      </p:graphicFrame>
      <p:cxnSp>
        <p:nvCxnSpPr>
          <p:cNvPr id="10" name="Straight Arrow Connector 9"/>
          <p:cNvCxnSpPr/>
          <p:nvPr/>
        </p:nvCxnSpPr>
        <p:spPr>
          <a:xfrm flipV="1">
            <a:off x="1539875" y="2431645"/>
            <a:ext cx="1988007" cy="1237535"/>
          </a:xfrm>
          <a:prstGeom prst="straightConnector1">
            <a:avLst/>
          </a:prstGeom>
          <a:ln w="60325" cap="flat" cmpd="sng" algn="ctr">
            <a:solidFill>
              <a:schemeClr val="accent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722438" y="4169674"/>
            <a:ext cx="1979125" cy="1472914"/>
          </a:xfrm>
          <a:prstGeom prst="straightConnector1">
            <a:avLst/>
          </a:prstGeom>
          <a:ln w="60325" cap="flat" cmpd="sng" algn="ctr">
            <a:solidFill>
              <a:schemeClr val="accent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10800000">
            <a:off x="6230783" y="4016557"/>
            <a:ext cx="1366992" cy="1309506"/>
          </a:xfrm>
          <a:prstGeom prst="straightConnector1">
            <a:avLst/>
          </a:prstGeom>
          <a:ln w="60325" cap="flat" cmpd="sng" algn="ctr">
            <a:solidFill>
              <a:schemeClr val="accent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ransition advTm="8666"/>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add_lots.jpg"/>
          <p:cNvPicPr>
            <a:picLocks noChangeAspect="1"/>
          </p:cNvPicPr>
          <p:nvPr/>
        </p:nvPicPr>
        <p:blipFill>
          <a:blip r:embed="rId4"/>
          <a:stretch>
            <a:fillRect/>
          </a:stretch>
        </p:blipFill>
        <p:spPr>
          <a:xfrm>
            <a:off x="1989690" y="755375"/>
            <a:ext cx="5370788" cy="5370788"/>
          </a:xfrm>
          <a:prstGeom prst="rect">
            <a:avLst/>
          </a:prstGeom>
        </p:spPr>
      </p:pic>
      <p:graphicFrame>
        <p:nvGraphicFramePr>
          <p:cNvPr id="212995" name="Object 3"/>
          <p:cNvGraphicFramePr>
            <a:graphicFrameLocks noChangeAspect="1"/>
          </p:cNvGraphicFramePr>
          <p:nvPr/>
        </p:nvGraphicFramePr>
        <p:xfrm>
          <a:off x="301761" y="1772443"/>
          <a:ext cx="946150" cy="366713"/>
        </p:xfrm>
        <a:graphic>
          <a:graphicData uri="http://schemas.openxmlformats.org/presentationml/2006/ole">
            <p:oleObj spid="_x0000_s215043" name="Equation" r:id="rId5" imgW="393700" imgH="152400" progId="Equation.DSMT4">
              <p:embed/>
            </p:oleObj>
          </a:graphicData>
        </a:graphic>
      </p:graphicFrame>
      <p:cxnSp>
        <p:nvCxnSpPr>
          <p:cNvPr id="12" name="Straight Arrow Connector 11"/>
          <p:cNvCxnSpPr/>
          <p:nvPr/>
        </p:nvCxnSpPr>
        <p:spPr>
          <a:xfrm rot="10800000" flipH="1">
            <a:off x="1081765" y="1278339"/>
            <a:ext cx="3072973" cy="1044748"/>
          </a:xfrm>
          <a:prstGeom prst="straightConnector1">
            <a:avLst/>
          </a:prstGeom>
          <a:ln w="60325" cap="flat" cmpd="sng" algn="ctr">
            <a:solidFill>
              <a:schemeClr val="accent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081766" y="2323087"/>
            <a:ext cx="1317194" cy="1"/>
          </a:xfrm>
          <a:prstGeom prst="straightConnector1">
            <a:avLst/>
          </a:prstGeom>
          <a:ln w="60325" cap="flat" cmpd="sng" algn="ctr">
            <a:solidFill>
              <a:schemeClr val="accent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16200000" flipH="1">
            <a:off x="562525" y="2842328"/>
            <a:ext cx="2703036" cy="1664555"/>
          </a:xfrm>
          <a:prstGeom prst="straightConnector1">
            <a:avLst/>
          </a:prstGeom>
          <a:ln w="60325" cap="flat" cmpd="sng" algn="ctr">
            <a:solidFill>
              <a:schemeClr val="accent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10800000">
            <a:off x="6089671" y="1278340"/>
            <a:ext cx="1834496" cy="1381272"/>
          </a:xfrm>
          <a:prstGeom prst="straightConnector1">
            <a:avLst/>
          </a:prstGeom>
          <a:ln w="60325" cap="flat" cmpd="sng" algn="ctr">
            <a:solidFill>
              <a:schemeClr val="accent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10800000" flipV="1">
            <a:off x="5481787" y="2659612"/>
            <a:ext cx="2442380" cy="347378"/>
          </a:xfrm>
          <a:prstGeom prst="straightConnector1">
            <a:avLst/>
          </a:prstGeom>
          <a:ln w="60325" cap="flat" cmpd="sng" algn="ctr">
            <a:solidFill>
              <a:schemeClr val="accent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rot="10800000" flipV="1">
            <a:off x="4797923" y="2659612"/>
            <a:ext cx="3126245" cy="853886"/>
          </a:xfrm>
          <a:prstGeom prst="straightConnector1">
            <a:avLst/>
          </a:prstGeom>
          <a:ln w="60325" cap="flat" cmpd="sng" algn="ctr">
            <a:solidFill>
              <a:schemeClr val="accent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rot="5400000">
            <a:off x="5168077" y="2777934"/>
            <a:ext cx="2874412" cy="2637769"/>
          </a:xfrm>
          <a:prstGeom prst="straightConnector1">
            <a:avLst/>
          </a:prstGeom>
          <a:ln w="60325" cap="flat" cmpd="sng" algn="ctr">
            <a:solidFill>
              <a:schemeClr val="accent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graphicFrame>
        <p:nvGraphicFramePr>
          <p:cNvPr id="215045" name="Object 5"/>
          <p:cNvGraphicFramePr>
            <a:graphicFrameLocks noChangeAspect="1"/>
          </p:cNvGraphicFramePr>
          <p:nvPr/>
        </p:nvGraphicFramePr>
        <p:xfrm>
          <a:off x="8063813" y="2659612"/>
          <a:ext cx="946150" cy="366713"/>
        </p:xfrm>
        <a:graphic>
          <a:graphicData uri="http://schemas.openxmlformats.org/presentationml/2006/ole">
            <p:oleObj spid="_x0000_s215045" name="Equation" r:id="rId6" imgW="393700" imgH="152400" progId="Equation.DSMT4">
              <p:embed/>
            </p:oleObj>
          </a:graphicData>
        </a:graphic>
      </p:graphicFrame>
    </p:spTree>
  </p:cSld>
  <p:clrMapOvr>
    <a:masterClrMapping/>
  </p:clrMapOvr>
  <p:transition advTm="2649"/>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descr="culled.jpg"/>
          <p:cNvPicPr>
            <a:picLocks noChangeAspect="1"/>
          </p:cNvPicPr>
          <p:nvPr/>
        </p:nvPicPr>
        <p:blipFill>
          <a:blip r:embed="rId3"/>
          <a:stretch>
            <a:fillRect/>
          </a:stretch>
        </p:blipFill>
        <p:spPr>
          <a:xfrm>
            <a:off x="1989690" y="755375"/>
            <a:ext cx="5370788" cy="5370788"/>
          </a:xfrm>
          <a:prstGeom prst="rect">
            <a:avLst/>
          </a:prstGeom>
        </p:spPr>
      </p:pic>
    </p:spTree>
  </p:cSld>
  <p:clrMapOvr>
    <a:masterClrMapping/>
  </p:clrMapOvr>
  <p:transition advTm="15266"/>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3-07-16 at 3.40.12 PM.png"/>
          <p:cNvPicPr>
            <a:picLocks noChangeAspect="1"/>
          </p:cNvPicPr>
          <p:nvPr/>
        </p:nvPicPr>
        <p:blipFill>
          <a:blip r:embed="rId3"/>
          <a:srcRect l="15670" t="19139" r="12628" b="30928"/>
          <a:stretch>
            <a:fillRect/>
          </a:stretch>
        </p:blipFill>
        <p:spPr>
          <a:xfrm>
            <a:off x="716432" y="1595766"/>
            <a:ext cx="7819154" cy="3495491"/>
          </a:xfrm>
          <a:prstGeom prst="rect">
            <a:avLst/>
          </a:prstGeom>
        </p:spPr>
      </p:pic>
      <p:sp>
        <p:nvSpPr>
          <p:cNvPr id="5" name="TextBox 4"/>
          <p:cNvSpPr txBox="1"/>
          <p:nvPr/>
        </p:nvSpPr>
        <p:spPr>
          <a:xfrm>
            <a:off x="6119934" y="5416924"/>
            <a:ext cx="45719" cy="830997"/>
          </a:xfrm>
          <a:prstGeom prst="rect">
            <a:avLst/>
          </a:prstGeom>
          <a:noFill/>
        </p:spPr>
        <p:txBody>
          <a:bodyPr wrap="square" rtlCol="0">
            <a:spAutoFit/>
          </a:bodyPr>
          <a:lstStyle/>
          <a:p>
            <a:pPr algn="r"/>
            <a:r>
              <a:rPr lang="en-US" sz="2400" dirty="0" smtClean="0">
                <a:latin typeface="Cochin"/>
                <a:cs typeface="Cochin"/>
              </a:rPr>
              <a:t>[Cook 1986]</a:t>
            </a:r>
          </a:p>
          <a:p>
            <a:pPr algn="r"/>
            <a:r>
              <a:rPr lang="en-US" sz="2400" dirty="0" smtClean="0">
                <a:latin typeface="Cochin"/>
                <a:cs typeface="Cochin"/>
              </a:rPr>
              <a:t>… many others</a:t>
            </a:r>
          </a:p>
        </p:txBody>
      </p:sp>
      <p:sp>
        <p:nvSpPr>
          <p:cNvPr id="6" name="TextBox 5"/>
          <p:cNvSpPr txBox="1"/>
          <p:nvPr/>
        </p:nvSpPr>
        <p:spPr>
          <a:xfrm>
            <a:off x="4529242" y="5091257"/>
            <a:ext cx="4006344" cy="1200328"/>
          </a:xfrm>
          <a:prstGeom prst="rect">
            <a:avLst/>
          </a:prstGeom>
          <a:noFill/>
        </p:spPr>
        <p:txBody>
          <a:bodyPr wrap="none" rtlCol="0">
            <a:spAutoFit/>
          </a:bodyPr>
          <a:lstStyle/>
          <a:p>
            <a:pPr algn="r"/>
            <a:r>
              <a:rPr lang="en-US" sz="2400" dirty="0" smtClean="0">
                <a:latin typeface="Cochin"/>
                <a:cs typeface="Cochin"/>
              </a:rPr>
              <a:t>[Cook 1986]</a:t>
            </a:r>
            <a:br>
              <a:rPr lang="en-US" sz="2400" dirty="0" smtClean="0">
                <a:latin typeface="Cochin"/>
                <a:cs typeface="Cochin"/>
              </a:rPr>
            </a:br>
            <a:r>
              <a:rPr lang="en-US" sz="2400" dirty="0" smtClean="0">
                <a:latin typeface="Cochin"/>
                <a:cs typeface="Cochin"/>
              </a:rPr>
              <a:t>[Pharr and Humphreys 2010] </a:t>
            </a:r>
          </a:p>
          <a:p>
            <a:pPr algn="r"/>
            <a:r>
              <a:rPr lang="en-US" sz="2400" dirty="0" smtClean="0">
                <a:latin typeface="Cochin"/>
                <a:cs typeface="Cochin"/>
              </a:rPr>
              <a:t>… many others</a:t>
            </a:r>
          </a:p>
        </p:txBody>
      </p:sp>
    </p:spTree>
  </p:cSld>
  <p:clrMapOvr>
    <a:masterClrMapping/>
  </p:clrMapOvr>
  <p:transition advTm="15833"/>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200" y="1884323"/>
            <a:ext cx="8229600" cy="4241840"/>
          </a:xfrm>
        </p:spPr>
        <p:txBody>
          <a:bodyPr/>
          <a:lstStyle/>
          <a:p>
            <a:r>
              <a:rPr lang="en-US" dirty="0" smtClean="0"/>
              <a:t>Previous Work</a:t>
            </a:r>
          </a:p>
          <a:p>
            <a:r>
              <a:rPr lang="en-US" dirty="0" smtClean="0">
                <a:solidFill>
                  <a:schemeClr val="bg1">
                    <a:lumMod val="50000"/>
                    <a:lumOff val="50000"/>
                  </a:schemeClr>
                </a:solidFill>
              </a:rPr>
              <a:t>Subspace Basics</a:t>
            </a:r>
          </a:p>
          <a:p>
            <a:r>
              <a:rPr lang="en-US" dirty="0" smtClean="0">
                <a:solidFill>
                  <a:schemeClr val="bg1">
                    <a:lumMod val="50000"/>
                    <a:lumOff val="50000"/>
                  </a:schemeClr>
                </a:solidFill>
              </a:rPr>
              <a:t>The Cubature Approach</a:t>
            </a:r>
          </a:p>
          <a:p>
            <a:r>
              <a:rPr lang="en-US" dirty="0" smtClean="0">
                <a:solidFill>
                  <a:schemeClr val="bg1">
                    <a:lumMod val="50000"/>
                    <a:lumOff val="50000"/>
                  </a:schemeClr>
                </a:solidFill>
              </a:rPr>
              <a:t>Other Features</a:t>
            </a:r>
          </a:p>
          <a:p>
            <a:r>
              <a:rPr lang="en-US" dirty="0" smtClean="0">
                <a:solidFill>
                  <a:schemeClr val="bg1">
                    <a:lumMod val="50000"/>
                    <a:lumOff val="50000"/>
                  </a:schemeClr>
                </a:solidFill>
              </a:rPr>
              <a:t>Results</a:t>
            </a:r>
          </a:p>
          <a:p>
            <a:r>
              <a:rPr lang="en-US" dirty="0" smtClean="0">
                <a:solidFill>
                  <a:schemeClr val="bg1">
                    <a:lumMod val="50000"/>
                    <a:lumOff val="50000"/>
                  </a:schemeClr>
                </a:solidFill>
              </a:rPr>
              <a:t>Discussion and Conclusions</a:t>
            </a:r>
            <a:endParaRPr lang="en-US" dirty="0">
              <a:solidFill>
                <a:schemeClr val="bg1">
                  <a:lumMod val="50000"/>
                  <a:lumOff val="50000"/>
                </a:schemeClr>
              </a:solidFill>
            </a:endParaRPr>
          </a:p>
        </p:txBody>
      </p:sp>
    </p:spTree>
  </p:cSld>
  <p:clrMapOvr>
    <a:masterClrMapping/>
  </p:clrMapOvr>
  <p:transition advTm="1983"/>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in_medias.jpg"/>
          <p:cNvPicPr>
            <a:picLocks noChangeAspect="1"/>
          </p:cNvPicPr>
          <p:nvPr/>
        </p:nvPicPr>
        <p:blipFill>
          <a:blip r:embed="rId3"/>
          <a:stretch>
            <a:fillRect/>
          </a:stretch>
        </p:blipFill>
        <p:spPr>
          <a:xfrm>
            <a:off x="2228502" y="1259906"/>
            <a:ext cx="5025468" cy="5025468"/>
          </a:xfrm>
          <a:prstGeom prst="rect">
            <a:avLst/>
          </a:prstGeom>
        </p:spPr>
      </p:pic>
      <p:sp>
        <p:nvSpPr>
          <p:cNvPr id="7" name="Title 6"/>
          <p:cNvSpPr>
            <a:spLocks noGrp="1"/>
          </p:cNvSpPr>
          <p:nvPr>
            <p:ph type="title"/>
          </p:nvPr>
        </p:nvSpPr>
        <p:spPr/>
        <p:txBody>
          <a:bodyPr/>
          <a:lstStyle/>
          <a:p>
            <a:r>
              <a:rPr lang="en-US" dirty="0" smtClean="0"/>
              <a:t>Importance Sampling</a:t>
            </a:r>
            <a:endParaRPr lang="en-US" dirty="0"/>
          </a:p>
        </p:txBody>
      </p:sp>
    </p:spTree>
  </p:cSld>
  <p:clrMapOvr>
    <a:masterClrMapping/>
  </p:clrMapOvr>
  <p:transition advTm="16299"/>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nap106.jpg"/>
          <p:cNvPicPr>
            <a:picLocks noChangeAspect="1"/>
          </p:cNvPicPr>
          <p:nvPr/>
        </p:nvPicPr>
        <p:blipFill>
          <a:blip r:embed="rId3"/>
          <a:stretch>
            <a:fillRect/>
          </a:stretch>
        </p:blipFill>
        <p:spPr>
          <a:xfrm>
            <a:off x="2228502" y="1259906"/>
            <a:ext cx="5025468" cy="5025468"/>
          </a:xfrm>
          <a:prstGeom prst="rect">
            <a:avLst/>
          </a:prstGeom>
        </p:spPr>
      </p:pic>
      <p:sp>
        <p:nvSpPr>
          <p:cNvPr id="7" name="Title 6"/>
          <p:cNvSpPr>
            <a:spLocks noGrp="1"/>
          </p:cNvSpPr>
          <p:nvPr>
            <p:ph type="title"/>
          </p:nvPr>
        </p:nvSpPr>
        <p:spPr/>
        <p:txBody>
          <a:bodyPr/>
          <a:lstStyle/>
          <a:p>
            <a:r>
              <a:rPr lang="en-US" dirty="0" smtClean="0"/>
              <a:t>Importance Sampling</a:t>
            </a:r>
            <a:endParaRPr lang="en-US" dirty="0"/>
          </a:p>
        </p:txBody>
      </p:sp>
    </p:spTree>
  </p:cSld>
  <p:clrMapOvr>
    <a:masterClrMapping/>
  </p:clrMapOvr>
  <p:transition advTm="8266"/>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uniform.jpg"/>
          <p:cNvPicPr>
            <a:picLocks noChangeAspect="1"/>
          </p:cNvPicPr>
          <p:nvPr/>
        </p:nvPicPr>
        <p:blipFill>
          <a:blip r:embed="rId3"/>
          <a:stretch>
            <a:fillRect/>
          </a:stretch>
        </p:blipFill>
        <p:spPr>
          <a:xfrm>
            <a:off x="2228502" y="1259906"/>
            <a:ext cx="5025468" cy="5025468"/>
          </a:xfrm>
          <a:prstGeom prst="rect">
            <a:avLst/>
          </a:prstGeom>
        </p:spPr>
      </p:pic>
      <p:sp>
        <p:nvSpPr>
          <p:cNvPr id="7" name="Title 6"/>
          <p:cNvSpPr>
            <a:spLocks noGrp="1"/>
          </p:cNvSpPr>
          <p:nvPr>
            <p:ph type="title"/>
          </p:nvPr>
        </p:nvSpPr>
        <p:spPr/>
        <p:txBody>
          <a:bodyPr/>
          <a:lstStyle/>
          <a:p>
            <a:r>
              <a:rPr lang="en-US" dirty="0" smtClean="0"/>
              <a:t>Importance Sampling</a:t>
            </a:r>
            <a:endParaRPr lang="en-US" dirty="0"/>
          </a:p>
        </p:txBody>
      </p:sp>
    </p:spTree>
  </p:cSld>
  <p:clrMapOvr>
    <a:masterClrMapping/>
  </p:clrMapOvr>
  <p:transition advTm="8833"/>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importance.jpg"/>
          <p:cNvPicPr>
            <a:picLocks noChangeAspect="1"/>
          </p:cNvPicPr>
          <p:nvPr/>
        </p:nvPicPr>
        <p:blipFill>
          <a:blip r:embed="rId3"/>
          <a:stretch>
            <a:fillRect/>
          </a:stretch>
        </p:blipFill>
        <p:spPr>
          <a:xfrm>
            <a:off x="2228502" y="1259906"/>
            <a:ext cx="5025468" cy="5025468"/>
          </a:xfrm>
          <a:prstGeom prst="rect">
            <a:avLst/>
          </a:prstGeom>
        </p:spPr>
      </p:pic>
      <p:sp>
        <p:nvSpPr>
          <p:cNvPr id="7" name="Title 6"/>
          <p:cNvSpPr>
            <a:spLocks noGrp="1"/>
          </p:cNvSpPr>
          <p:nvPr>
            <p:ph type="title"/>
          </p:nvPr>
        </p:nvSpPr>
        <p:spPr/>
        <p:txBody>
          <a:bodyPr/>
          <a:lstStyle/>
          <a:p>
            <a:r>
              <a:rPr lang="en-US" dirty="0" smtClean="0"/>
              <a:t>Importance Sampling</a:t>
            </a:r>
            <a:endParaRPr lang="en-US" dirty="0"/>
          </a:p>
        </p:txBody>
      </p:sp>
    </p:spTree>
  </p:cSld>
  <p:clrMapOvr>
    <a:masterClrMapping/>
  </p:clrMapOvr>
  <p:transition advTm="12616"/>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2" name="Object 11"/>
          <p:cNvGraphicFramePr>
            <a:graphicFrameLocks noChangeAspect="1"/>
          </p:cNvGraphicFramePr>
          <p:nvPr/>
        </p:nvGraphicFramePr>
        <p:xfrm>
          <a:off x="2867179" y="3038196"/>
          <a:ext cx="3536167" cy="1401724"/>
        </p:xfrm>
        <a:graphic>
          <a:graphicData uri="http://schemas.openxmlformats.org/presentationml/2006/ole">
            <p:oleObj spid="_x0000_s229378" name="Equation" r:id="rId4" imgW="1409700" imgH="558800" progId="Equation.DSMT4">
              <p:embed/>
            </p:oleObj>
          </a:graphicData>
        </a:graphic>
      </p:graphicFrame>
    </p:spTree>
  </p:cSld>
  <p:clrMapOvr>
    <a:masterClrMapping/>
  </p:clrMapOvr>
  <p:transition advTm="9783"/>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low res.png"/>
          <p:cNvPicPr>
            <a:picLocks noChangeAspect="1"/>
          </p:cNvPicPr>
          <p:nvPr/>
        </p:nvPicPr>
        <p:blipFill>
          <a:blip r:embed="rId3"/>
          <a:stretch>
            <a:fillRect/>
          </a:stretch>
        </p:blipFill>
        <p:spPr>
          <a:xfrm>
            <a:off x="1682257" y="325667"/>
            <a:ext cx="4971744" cy="5440362"/>
          </a:xfrm>
          <a:prstGeom prst="rect">
            <a:avLst/>
          </a:prstGeom>
        </p:spPr>
      </p:pic>
      <p:sp>
        <p:nvSpPr>
          <p:cNvPr id="8" name="TextBox 7"/>
          <p:cNvSpPr txBox="1"/>
          <p:nvPr/>
        </p:nvSpPr>
        <p:spPr>
          <a:xfrm>
            <a:off x="2308658" y="6035691"/>
            <a:ext cx="1445014" cy="523220"/>
          </a:xfrm>
          <a:prstGeom prst="rect">
            <a:avLst/>
          </a:prstGeom>
          <a:noFill/>
        </p:spPr>
        <p:txBody>
          <a:bodyPr wrap="none" rtlCol="0">
            <a:spAutoFit/>
          </a:bodyPr>
          <a:lstStyle/>
          <a:p>
            <a:r>
              <a:rPr lang="en-US" sz="2800" dirty="0" smtClean="0">
                <a:latin typeface="Cochin"/>
                <a:cs typeface="Cochin"/>
              </a:rPr>
              <a:t>Six days</a:t>
            </a:r>
          </a:p>
        </p:txBody>
      </p:sp>
      <p:sp>
        <p:nvSpPr>
          <p:cNvPr id="10" name="TextBox 9"/>
          <p:cNvSpPr txBox="1"/>
          <p:nvPr/>
        </p:nvSpPr>
        <p:spPr>
          <a:xfrm>
            <a:off x="5003299" y="6035691"/>
            <a:ext cx="1803731" cy="523220"/>
          </a:xfrm>
          <a:prstGeom prst="rect">
            <a:avLst/>
          </a:prstGeom>
          <a:noFill/>
        </p:spPr>
        <p:txBody>
          <a:bodyPr wrap="none" rtlCol="0">
            <a:spAutoFit/>
          </a:bodyPr>
          <a:lstStyle/>
          <a:p>
            <a:r>
              <a:rPr lang="en-US" sz="2800" dirty="0" smtClean="0">
                <a:latin typeface="Cochin"/>
                <a:cs typeface="Cochin"/>
              </a:rPr>
              <a:t>30 minutes</a:t>
            </a:r>
          </a:p>
        </p:txBody>
      </p:sp>
      <p:sp>
        <p:nvSpPr>
          <p:cNvPr id="11" name="Right Arrow 10"/>
          <p:cNvSpPr/>
          <p:nvPr/>
        </p:nvSpPr>
        <p:spPr>
          <a:xfrm>
            <a:off x="4103199" y="6035691"/>
            <a:ext cx="694721" cy="52322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advTm="9316"/>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1189072"/>
          <a:ext cx="9144000" cy="4640952"/>
        </p:xfrm>
        <a:graphic>
          <a:graphicData uri="http://schemas.openxmlformats.org/drawingml/2006/table">
            <a:tbl>
              <a:tblPr firstRow="1" bandRow="1">
                <a:tableStyleId>{5C22544A-7EE6-4342-B048-85BDC9FD1C3A}</a:tableStyleId>
              </a:tblPr>
              <a:tblGrid>
                <a:gridCol w="1828800"/>
                <a:gridCol w="1828800"/>
                <a:gridCol w="1828800"/>
                <a:gridCol w="1828800"/>
                <a:gridCol w="1828800"/>
              </a:tblGrid>
              <a:tr h="526123">
                <a:tc>
                  <a:txBody>
                    <a:bodyPr/>
                    <a:lstStyle/>
                    <a:p>
                      <a:endParaRPr lang="en-US" sz="2400" dirty="0">
                        <a:solidFill>
                          <a:srgbClr val="FFFFFF"/>
                        </a:solidFill>
                        <a:latin typeface="Cochin"/>
                        <a:cs typeface="Cochin"/>
                      </a:endParaRPr>
                    </a:p>
                  </a:txBody>
                  <a:tcP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r>
                        <a:rPr lang="en-US" sz="2400" dirty="0" smtClean="0">
                          <a:solidFill>
                            <a:srgbClr val="FFFFFF"/>
                          </a:solidFill>
                          <a:latin typeface="Cochin"/>
                          <a:cs typeface="Cochin"/>
                        </a:rPr>
                        <a:t>Example 1</a:t>
                      </a:r>
                      <a:endParaRPr lang="en-US" sz="2400" dirty="0">
                        <a:solidFill>
                          <a:srgbClr val="FFFFFF"/>
                        </a:solidFill>
                        <a:latin typeface="Cochin"/>
                        <a:cs typeface="Cochin"/>
                      </a:endParaRPr>
                    </a:p>
                  </a:txBody>
                  <a:tcPr>
                    <a:lnL w="12700" cap="flat" cmpd="sng" algn="ctr">
                      <a:solidFill>
                        <a:srgbClr val="FFFFFF"/>
                      </a:solidFill>
                      <a:prstDash val="solid"/>
                      <a:round/>
                      <a:headEnd type="none" w="med" len="med"/>
                      <a:tailEnd type="none" w="med" len="med"/>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r>
                        <a:rPr lang="en-US" sz="2400" dirty="0" smtClean="0">
                          <a:solidFill>
                            <a:srgbClr val="FFFFFF"/>
                          </a:solidFill>
                          <a:latin typeface="Cochin"/>
                          <a:cs typeface="Cochin"/>
                        </a:rPr>
                        <a:t>Example 2</a:t>
                      </a:r>
                      <a:endParaRPr lang="en-US" sz="2400" dirty="0">
                        <a:solidFill>
                          <a:srgbClr val="FFFFFF"/>
                        </a:solidFill>
                        <a:latin typeface="Cochin"/>
                        <a:cs typeface="Cochin"/>
                      </a:endParaRPr>
                    </a:p>
                  </a:txBody>
                  <a:tcPr>
                    <a:lnL w="12700" cmpd="sng">
                      <a:noFill/>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r>
                        <a:rPr lang="en-US" sz="2400" dirty="0" smtClean="0">
                          <a:solidFill>
                            <a:srgbClr val="FFFFFF"/>
                          </a:solidFill>
                          <a:latin typeface="Cochin"/>
                          <a:cs typeface="Cochin"/>
                        </a:rPr>
                        <a:t>Example 3</a:t>
                      </a:r>
                      <a:endParaRPr lang="en-US" sz="2400" dirty="0">
                        <a:solidFill>
                          <a:srgbClr val="FFFFFF"/>
                        </a:solidFill>
                        <a:latin typeface="Cochin"/>
                        <a:cs typeface="Cochin"/>
                      </a:endParaRPr>
                    </a:p>
                  </a:txBody>
                  <a:tcPr>
                    <a:lnL w="12700" cmpd="sng">
                      <a:noFill/>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r>
                        <a:rPr lang="en-US" sz="2400" dirty="0" smtClean="0">
                          <a:solidFill>
                            <a:srgbClr val="FFFFFF"/>
                          </a:solidFill>
                          <a:latin typeface="Cochin"/>
                          <a:cs typeface="Cochin"/>
                        </a:rPr>
                        <a:t>Example 4</a:t>
                      </a:r>
                      <a:endParaRPr lang="en-US" sz="2400" dirty="0">
                        <a:solidFill>
                          <a:srgbClr val="FFFFFF"/>
                        </a:solidFill>
                        <a:latin typeface="Cochin"/>
                        <a:cs typeface="Cochin"/>
                      </a:endParaRPr>
                    </a:p>
                  </a:txBody>
                  <a:tcPr>
                    <a:lnL w="12700" cmpd="sng">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r>
              <a:tr h="798148">
                <a:tc>
                  <a:txBody>
                    <a:bodyPr/>
                    <a:lstStyle/>
                    <a:p>
                      <a:r>
                        <a:rPr lang="en-US" sz="2400" i="1" dirty="0" smtClean="0">
                          <a:solidFill>
                            <a:srgbClr val="FFFFFF"/>
                          </a:solidFill>
                          <a:latin typeface="Cochin"/>
                          <a:cs typeface="Cochin"/>
                        </a:rPr>
                        <a:t>L</a:t>
                      </a:r>
                      <a:r>
                        <a:rPr lang="en-US" sz="2400" i="1" baseline="-25000" dirty="0" smtClean="0">
                          <a:solidFill>
                            <a:srgbClr val="FFFFFF"/>
                          </a:solidFill>
                          <a:latin typeface="Cochin"/>
                          <a:cs typeface="Cochin"/>
                        </a:rPr>
                        <a:t>2</a:t>
                      </a:r>
                      <a:r>
                        <a:rPr lang="en-US" sz="2400" dirty="0" smtClean="0">
                          <a:solidFill>
                            <a:srgbClr val="FFFFFF"/>
                          </a:solidFill>
                          <a:latin typeface="Cochin"/>
                          <a:cs typeface="Cochin"/>
                        </a:rPr>
                        <a:t> error,</a:t>
                      </a:r>
                      <a:r>
                        <a:rPr lang="en-US" sz="2400" baseline="0" dirty="0" smtClean="0">
                          <a:solidFill>
                            <a:srgbClr val="FFFFFF"/>
                          </a:solidFill>
                          <a:latin typeface="Cochin"/>
                          <a:cs typeface="Cochin"/>
                        </a:rPr>
                        <a:t> </a:t>
                      </a:r>
                      <a:r>
                        <a:rPr lang="en-US" sz="2400" dirty="0" smtClean="0">
                          <a:solidFill>
                            <a:srgbClr val="FFFFFF"/>
                          </a:solidFill>
                          <a:latin typeface="Cochin"/>
                          <a:cs typeface="Cochin"/>
                        </a:rPr>
                        <a:t>Iteration 1</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0000"/>
                    </a:solidFill>
                  </a:tcPr>
                </a:tc>
                <a:tc>
                  <a:txBody>
                    <a:bodyPr/>
                    <a:lstStyle/>
                    <a:p>
                      <a:r>
                        <a:rPr lang="en-US" sz="2400" kern="1200" dirty="0" smtClean="0">
                          <a:solidFill>
                            <a:srgbClr val="FFFFFF"/>
                          </a:solidFill>
                          <a:latin typeface="Cochin"/>
                          <a:ea typeface="+mn-ea"/>
                          <a:cs typeface="Cochin"/>
                        </a:rPr>
                        <a:t>0.0428803</a:t>
                      </a:r>
                      <a:endParaRPr lang="en-US" sz="2400" dirty="0">
                        <a:solidFill>
                          <a:srgbClr val="FFFFFF"/>
                        </a:solidFill>
                        <a:latin typeface="Cochin"/>
                        <a:cs typeface="Cochin"/>
                      </a:endParaRPr>
                    </a:p>
                  </a:txBody>
                  <a:tcPr>
                    <a:lnL w="12700" cap="flat" cmpd="sng" algn="ctr">
                      <a:solidFill>
                        <a:srgbClr val="FFFFFF"/>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r>
                        <a:rPr lang="en-US" sz="2400" kern="1200" dirty="0" smtClean="0">
                          <a:solidFill>
                            <a:srgbClr val="FFFFFF"/>
                          </a:solidFill>
                          <a:latin typeface="Cochin"/>
                          <a:ea typeface="+mn-ea"/>
                          <a:cs typeface="Cochin"/>
                        </a:rPr>
                        <a:t>0.0592719</a:t>
                      </a:r>
                      <a:endParaRPr lang="en-US" sz="2400" dirty="0">
                        <a:solidFill>
                          <a:srgbClr val="FFFFFF"/>
                        </a:solidFill>
                        <a:latin typeface="Cochin"/>
                        <a:cs typeface="Cochin"/>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r>
                        <a:rPr lang="en-US" sz="2400" kern="1200" dirty="0" smtClean="0">
                          <a:solidFill>
                            <a:srgbClr val="FFFFFF"/>
                          </a:solidFill>
                          <a:latin typeface="Cochin"/>
                          <a:ea typeface="+mn-ea"/>
                          <a:cs typeface="Cochin"/>
                        </a:rPr>
                        <a:t>0.0409149</a:t>
                      </a:r>
                      <a:endParaRPr lang="en-US" sz="2400" dirty="0">
                        <a:solidFill>
                          <a:srgbClr val="FFFFFF"/>
                        </a:solidFill>
                        <a:latin typeface="Cochin"/>
                        <a:cs typeface="Cochin"/>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r>
                        <a:rPr lang="en-US" sz="2400" kern="1200" dirty="0" smtClean="0">
                          <a:solidFill>
                            <a:srgbClr val="FFFFFF"/>
                          </a:solidFill>
                          <a:latin typeface="Cochin"/>
                          <a:ea typeface="+mn-ea"/>
                          <a:cs typeface="Cochin"/>
                        </a:rPr>
                        <a:t>0.0330917</a:t>
                      </a:r>
                      <a:endParaRPr lang="en-US" sz="2400" dirty="0">
                        <a:solidFill>
                          <a:srgbClr val="FFFFFF"/>
                        </a:solidFill>
                        <a:latin typeface="Cochin"/>
                        <a:cs typeface="Cochin"/>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r>
              <a:tr h="916351">
                <a:tc>
                  <a:txBody>
                    <a:bodyPr/>
                    <a:lstStyle/>
                    <a:p>
                      <a:r>
                        <a:rPr lang="en-US" sz="2400" i="1" dirty="0" smtClean="0">
                          <a:solidFill>
                            <a:srgbClr val="FFFFFF"/>
                          </a:solidFill>
                          <a:latin typeface="Cochin"/>
                          <a:cs typeface="Cochin"/>
                        </a:rPr>
                        <a:t>L</a:t>
                      </a:r>
                      <a:r>
                        <a:rPr lang="en-US" sz="2400" i="1" baseline="-25000" dirty="0" smtClean="0">
                          <a:solidFill>
                            <a:srgbClr val="FFFFFF"/>
                          </a:solidFill>
                          <a:latin typeface="Cochin"/>
                          <a:cs typeface="Cochin"/>
                        </a:rPr>
                        <a:t>2</a:t>
                      </a:r>
                      <a:r>
                        <a:rPr lang="en-US" sz="2400" dirty="0" smtClean="0">
                          <a:solidFill>
                            <a:srgbClr val="FFFFFF"/>
                          </a:solidFill>
                          <a:latin typeface="Cochin"/>
                          <a:cs typeface="Cochin"/>
                        </a:rPr>
                        <a:t> error,</a:t>
                      </a:r>
                      <a:r>
                        <a:rPr lang="en-US" sz="2400" baseline="0" dirty="0" smtClean="0">
                          <a:solidFill>
                            <a:srgbClr val="FFFFFF"/>
                          </a:solidFill>
                          <a:latin typeface="Cochin"/>
                          <a:cs typeface="Cochin"/>
                        </a:rPr>
                        <a:t> </a:t>
                      </a:r>
                      <a:r>
                        <a:rPr lang="en-US" sz="2400" dirty="0" smtClean="0">
                          <a:solidFill>
                            <a:srgbClr val="FFFFFF"/>
                          </a:solidFill>
                          <a:latin typeface="Cochin"/>
                          <a:cs typeface="Cochin"/>
                        </a:rPr>
                        <a:t>Iteration 2</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0000"/>
                    </a:solidFill>
                  </a:tcPr>
                </a:tc>
                <a:tc>
                  <a:txBody>
                    <a:bodyPr/>
                    <a:lstStyle/>
                    <a:p>
                      <a:r>
                        <a:rPr lang="en-US" sz="2400" kern="1200" dirty="0" smtClean="0">
                          <a:solidFill>
                            <a:srgbClr val="FFFFFF"/>
                          </a:solidFill>
                          <a:latin typeface="Cochin"/>
                          <a:ea typeface="+mn-ea"/>
                          <a:cs typeface="Cochin"/>
                        </a:rPr>
                        <a:t>0.0148716</a:t>
                      </a:r>
                      <a:endParaRPr lang="en-US" sz="2400" dirty="0">
                        <a:solidFill>
                          <a:srgbClr val="FFFFFF"/>
                        </a:solidFill>
                        <a:latin typeface="Cochin"/>
                        <a:cs typeface="Cochin"/>
                      </a:endParaRPr>
                    </a:p>
                  </a:txBody>
                  <a:tcPr>
                    <a:lnL w="12700" cap="flat" cmpd="sng" algn="ctr">
                      <a:solidFill>
                        <a:srgbClr val="FFFFFF"/>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r>
                        <a:rPr lang="en-US" sz="2400" kern="1200" dirty="0" smtClean="0">
                          <a:solidFill>
                            <a:srgbClr val="FFFFFF"/>
                          </a:solidFill>
                          <a:latin typeface="Cochin"/>
                          <a:ea typeface="+mn-ea"/>
                          <a:cs typeface="Cochin"/>
                        </a:rPr>
                        <a:t>0.0184463</a:t>
                      </a:r>
                      <a:endParaRPr lang="en-US" sz="2400" dirty="0">
                        <a:solidFill>
                          <a:srgbClr val="FFFFFF"/>
                        </a:solidFill>
                        <a:latin typeface="Cochin"/>
                        <a:cs typeface="Cochin"/>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r>
                        <a:rPr lang="en-US" sz="2400" kern="1200" dirty="0" smtClean="0">
                          <a:solidFill>
                            <a:srgbClr val="FFFFFF"/>
                          </a:solidFill>
                          <a:latin typeface="Cochin"/>
                          <a:ea typeface="+mn-ea"/>
                          <a:cs typeface="Cochin"/>
                        </a:rPr>
                        <a:t>0.0145316</a:t>
                      </a:r>
                      <a:endParaRPr lang="en-US" sz="2400" dirty="0">
                        <a:solidFill>
                          <a:srgbClr val="FFFFFF"/>
                        </a:solidFill>
                        <a:latin typeface="Cochin"/>
                        <a:cs typeface="Cochin"/>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r>
                        <a:rPr lang="en-US" sz="2400" kern="1200" dirty="0" smtClean="0">
                          <a:solidFill>
                            <a:srgbClr val="FFFFFF"/>
                          </a:solidFill>
                          <a:latin typeface="Cochin"/>
                          <a:ea typeface="+mn-ea"/>
                          <a:cs typeface="Cochin"/>
                        </a:rPr>
                        <a:t>0.0118481</a:t>
                      </a:r>
                      <a:endParaRPr lang="en-US" sz="2400" dirty="0">
                        <a:solidFill>
                          <a:srgbClr val="FFFFFF"/>
                        </a:solidFill>
                        <a:latin typeface="Cochin"/>
                        <a:cs typeface="Cochin"/>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r>
              <a:tr h="916351">
                <a:tc>
                  <a:txBody>
                    <a:bodyPr/>
                    <a:lstStyle/>
                    <a:p>
                      <a:r>
                        <a:rPr lang="en-US" sz="2400" i="1" dirty="0" smtClean="0">
                          <a:solidFill>
                            <a:srgbClr val="FFFFFF"/>
                          </a:solidFill>
                          <a:latin typeface="Cochin"/>
                          <a:cs typeface="Cochin"/>
                        </a:rPr>
                        <a:t>L</a:t>
                      </a:r>
                      <a:r>
                        <a:rPr lang="en-US" sz="2400" i="1" baseline="-25000" dirty="0" smtClean="0">
                          <a:solidFill>
                            <a:srgbClr val="FFFFFF"/>
                          </a:solidFill>
                          <a:latin typeface="Cochin"/>
                          <a:cs typeface="Cochin"/>
                        </a:rPr>
                        <a:t>2</a:t>
                      </a:r>
                      <a:r>
                        <a:rPr lang="en-US" sz="2400" dirty="0" smtClean="0">
                          <a:solidFill>
                            <a:srgbClr val="FFFFFF"/>
                          </a:solidFill>
                          <a:latin typeface="Cochin"/>
                          <a:cs typeface="Cochin"/>
                        </a:rPr>
                        <a:t> error,</a:t>
                      </a:r>
                      <a:r>
                        <a:rPr lang="en-US" sz="2400" baseline="0" dirty="0" smtClean="0">
                          <a:solidFill>
                            <a:srgbClr val="FFFFFF"/>
                          </a:solidFill>
                          <a:latin typeface="Cochin"/>
                          <a:cs typeface="Cochin"/>
                        </a:rPr>
                        <a:t> </a:t>
                      </a:r>
                      <a:r>
                        <a:rPr lang="en-US" sz="2400" dirty="0" smtClean="0">
                          <a:solidFill>
                            <a:srgbClr val="FFFFFF"/>
                          </a:solidFill>
                          <a:latin typeface="Cochin"/>
                          <a:cs typeface="Cochin"/>
                        </a:rPr>
                        <a:t>Iteration 3</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r>
                        <a:rPr lang="en-US" sz="2400" kern="1200" dirty="0" smtClean="0">
                          <a:solidFill>
                            <a:srgbClr val="FFFFFF"/>
                          </a:solidFill>
                          <a:latin typeface="Cochin"/>
                          <a:ea typeface="+mn-ea"/>
                          <a:cs typeface="Cochin"/>
                        </a:rPr>
                        <a:t>0.0107379</a:t>
                      </a:r>
                      <a:endParaRPr lang="en-US" sz="2400" dirty="0">
                        <a:solidFill>
                          <a:srgbClr val="FFFFFF"/>
                        </a:solidFill>
                        <a:latin typeface="Cochin"/>
                        <a:cs typeface="Cochin"/>
                      </a:endParaRPr>
                    </a:p>
                  </a:txBody>
                  <a:tcPr>
                    <a:lnL w="12700" cap="flat" cmpd="sng" algn="ctr">
                      <a:solidFill>
                        <a:srgbClr val="FFFFFF"/>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r>
                        <a:rPr lang="en-US" sz="2400" kern="1200" dirty="0" smtClean="0">
                          <a:solidFill>
                            <a:srgbClr val="FFFFFF"/>
                          </a:solidFill>
                          <a:latin typeface="Cochin"/>
                          <a:ea typeface="+mn-ea"/>
                          <a:cs typeface="Cochin"/>
                        </a:rPr>
                        <a:t>0.0112989</a:t>
                      </a:r>
                      <a:endParaRPr lang="en-US" sz="2400" dirty="0">
                        <a:solidFill>
                          <a:srgbClr val="FFFFFF"/>
                        </a:solidFill>
                        <a:latin typeface="Cochin"/>
                        <a:cs typeface="Cochin"/>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r>
                        <a:rPr lang="en-US" sz="2400" kern="1200" dirty="0" smtClean="0">
                          <a:solidFill>
                            <a:srgbClr val="FFFFFF"/>
                          </a:solidFill>
                          <a:latin typeface="Cochin"/>
                          <a:ea typeface="+mn-ea"/>
                          <a:cs typeface="Cochin"/>
                        </a:rPr>
                        <a:t>0.0106133</a:t>
                      </a:r>
                      <a:endParaRPr lang="en-US" sz="2400" dirty="0">
                        <a:solidFill>
                          <a:srgbClr val="FFFFFF"/>
                        </a:solidFill>
                        <a:latin typeface="Cochin"/>
                        <a:cs typeface="Cochin"/>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r>
                        <a:rPr lang="en-US" sz="2400" kern="1200" dirty="0" smtClean="0">
                          <a:solidFill>
                            <a:srgbClr val="FFFFFF"/>
                          </a:solidFill>
                          <a:latin typeface="Cochin"/>
                          <a:ea typeface="+mn-ea"/>
                          <a:cs typeface="Cochin"/>
                        </a:rPr>
                        <a:t>0.00650847</a:t>
                      </a:r>
                      <a:endParaRPr lang="en-US" sz="2400" dirty="0">
                        <a:solidFill>
                          <a:srgbClr val="FFFFFF"/>
                        </a:solidFill>
                        <a:latin typeface="Cochin"/>
                        <a:cs typeface="Cochin"/>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r>
              <a:tr h="916351">
                <a:tc>
                  <a:txBody>
                    <a:bodyPr/>
                    <a:lstStyle/>
                    <a:p>
                      <a:r>
                        <a:rPr lang="en-US" sz="2400" i="1" dirty="0" smtClean="0">
                          <a:solidFill>
                            <a:schemeClr val="tx1"/>
                          </a:solidFill>
                          <a:latin typeface="Cochin"/>
                          <a:cs typeface="Cochin"/>
                        </a:rPr>
                        <a:t>L</a:t>
                      </a:r>
                      <a:r>
                        <a:rPr lang="en-US" sz="2400" i="1" baseline="-25000" dirty="0" smtClean="0">
                          <a:solidFill>
                            <a:schemeClr val="tx1"/>
                          </a:solidFill>
                          <a:latin typeface="Cochin"/>
                          <a:cs typeface="Cochin"/>
                        </a:rPr>
                        <a:t>2</a:t>
                      </a:r>
                      <a:r>
                        <a:rPr lang="en-US" sz="2400" dirty="0" smtClean="0">
                          <a:solidFill>
                            <a:schemeClr val="tx1"/>
                          </a:solidFill>
                          <a:latin typeface="Cochin"/>
                          <a:cs typeface="Cochin"/>
                        </a:rPr>
                        <a:t> error,</a:t>
                      </a:r>
                      <a:r>
                        <a:rPr lang="en-US" sz="2400" baseline="0" dirty="0" smtClean="0">
                          <a:solidFill>
                            <a:schemeClr val="tx1"/>
                          </a:solidFill>
                          <a:latin typeface="Cochin"/>
                          <a:cs typeface="Cochin"/>
                        </a:rPr>
                        <a:t> </a:t>
                      </a:r>
                      <a:r>
                        <a:rPr lang="en-US" sz="2400" dirty="0" smtClean="0">
                          <a:solidFill>
                            <a:schemeClr val="tx1"/>
                          </a:solidFill>
                          <a:latin typeface="Cochin"/>
                          <a:cs typeface="Cochin"/>
                        </a:rPr>
                        <a:t>Iteration 4</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r>
                        <a:rPr lang="en-US" sz="2400" kern="1200" dirty="0" smtClean="0">
                          <a:solidFill>
                            <a:srgbClr val="FFFFFF"/>
                          </a:solidFill>
                          <a:latin typeface="Cochin"/>
                          <a:ea typeface="+mn-ea"/>
                          <a:cs typeface="Cochin"/>
                        </a:rPr>
                        <a:t>0.00866083</a:t>
                      </a:r>
                      <a:endParaRPr lang="en-US" sz="2400" dirty="0">
                        <a:solidFill>
                          <a:srgbClr val="FFFFFF"/>
                        </a:solidFill>
                        <a:latin typeface="Cochin"/>
                        <a:cs typeface="Cochin"/>
                      </a:endParaRPr>
                    </a:p>
                  </a:txBody>
                  <a:tcPr>
                    <a:lnL w="12700" cap="flat" cmpd="sng" algn="ctr">
                      <a:solidFill>
                        <a:srgbClr val="FFFFFF"/>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r>
                        <a:rPr lang="en-US" sz="2400" kern="1200" dirty="0" smtClean="0">
                          <a:solidFill>
                            <a:srgbClr val="FFFFFF"/>
                          </a:solidFill>
                          <a:latin typeface="Cochin"/>
                          <a:ea typeface="+mn-ea"/>
                          <a:cs typeface="Cochin"/>
                        </a:rPr>
                        <a:t>0.00865156</a:t>
                      </a:r>
                      <a:endParaRPr lang="en-US" sz="2400" dirty="0">
                        <a:solidFill>
                          <a:srgbClr val="FFFFFF"/>
                        </a:solidFill>
                        <a:latin typeface="Cochin"/>
                        <a:cs typeface="Cochin"/>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r>
                        <a:rPr lang="en-US" sz="2400" kern="1200" dirty="0" smtClean="0">
                          <a:solidFill>
                            <a:srgbClr val="FFFFFF"/>
                          </a:solidFill>
                          <a:latin typeface="Cochin"/>
                          <a:ea typeface="+mn-ea"/>
                          <a:cs typeface="Cochin"/>
                        </a:rPr>
                        <a:t>0.00871744</a:t>
                      </a:r>
                      <a:endParaRPr lang="en-US" sz="2400" dirty="0">
                        <a:solidFill>
                          <a:srgbClr val="FFFFFF"/>
                        </a:solidFill>
                        <a:latin typeface="Cochin"/>
                        <a:cs typeface="Cochin"/>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r>
                        <a:rPr lang="en-US" sz="2400" dirty="0" smtClean="0">
                          <a:solidFill>
                            <a:srgbClr val="FFFFFF"/>
                          </a:solidFill>
                          <a:latin typeface="Cochin"/>
                          <a:cs typeface="Cochin"/>
                        </a:rPr>
                        <a:t>converged</a:t>
                      </a:r>
                      <a:endParaRPr lang="en-US" sz="2400" dirty="0">
                        <a:solidFill>
                          <a:srgbClr val="FFFFFF"/>
                        </a:solidFill>
                        <a:latin typeface="Cochin"/>
                        <a:cs typeface="Cochin"/>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r>
              <a:tr h="542816">
                <a:tc>
                  <a:txBody>
                    <a:bodyPr/>
                    <a:lstStyle/>
                    <a:p>
                      <a:r>
                        <a:rPr lang="en-US" sz="2400" dirty="0" smtClean="0">
                          <a:solidFill>
                            <a:srgbClr val="FFFFFF"/>
                          </a:solidFill>
                          <a:latin typeface="Cochin"/>
                          <a:cs typeface="Cochin"/>
                        </a:rPr>
                        <a:t>Total Time</a:t>
                      </a:r>
                      <a:endParaRPr lang="en-US" sz="2400" dirty="0">
                        <a:solidFill>
                          <a:srgbClr val="FFFFFF"/>
                        </a:solidFill>
                        <a:latin typeface="Cochin"/>
                        <a:cs typeface="Cochi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r>
                        <a:rPr lang="en-US" sz="2400" kern="1200" dirty="0" smtClean="0">
                          <a:solidFill>
                            <a:srgbClr val="FF0000"/>
                          </a:solidFill>
                          <a:latin typeface="Cochin"/>
                          <a:ea typeface="+mn-ea"/>
                          <a:cs typeface="Cochin"/>
                        </a:rPr>
                        <a:t>01h 18m 07s</a:t>
                      </a:r>
                      <a:endParaRPr lang="en-US" sz="2400" dirty="0">
                        <a:solidFill>
                          <a:srgbClr val="FF0000"/>
                        </a:solidFill>
                        <a:latin typeface="Cochin"/>
                        <a:cs typeface="Cochin"/>
                      </a:endParaRPr>
                    </a:p>
                  </a:txBody>
                  <a:tcPr>
                    <a:lnL w="12700" cap="flat" cmpd="sng" algn="ctr">
                      <a:solidFill>
                        <a:srgbClr val="FFFFFF"/>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r>
                        <a:rPr lang="en-US" sz="2400" kern="1200" dirty="0" smtClean="0">
                          <a:solidFill>
                            <a:srgbClr val="FF0000"/>
                          </a:solidFill>
                          <a:latin typeface="Cochin"/>
                          <a:ea typeface="+mn-ea"/>
                          <a:cs typeface="Cochin"/>
                        </a:rPr>
                        <a:t>03h 05m 58s</a:t>
                      </a:r>
                      <a:endParaRPr lang="en-US" sz="2400" dirty="0">
                        <a:solidFill>
                          <a:srgbClr val="FF0000"/>
                        </a:solidFill>
                        <a:latin typeface="Cochin"/>
                        <a:cs typeface="Cochin"/>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r>
                        <a:rPr lang="en-US" sz="2400" kern="1200" dirty="0" smtClean="0">
                          <a:solidFill>
                            <a:srgbClr val="FF0000"/>
                          </a:solidFill>
                          <a:latin typeface="Cochin"/>
                          <a:ea typeface="+mn-ea"/>
                          <a:cs typeface="Cochin"/>
                        </a:rPr>
                        <a:t>09h 28m 29s</a:t>
                      </a:r>
                      <a:endParaRPr lang="en-US" sz="2400" dirty="0">
                        <a:solidFill>
                          <a:srgbClr val="FF0000"/>
                        </a:solidFill>
                        <a:latin typeface="Cochin"/>
                        <a:cs typeface="Cochin"/>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r>
                        <a:rPr lang="en-US" sz="2400" kern="1200" dirty="0" smtClean="0">
                          <a:solidFill>
                            <a:srgbClr val="FF0000"/>
                          </a:solidFill>
                          <a:latin typeface="Cochin"/>
                          <a:ea typeface="+mn-ea"/>
                          <a:cs typeface="Cochin"/>
                        </a:rPr>
                        <a:t>05h 29m 02s</a:t>
                      </a:r>
                      <a:endParaRPr lang="en-US" sz="2400" dirty="0">
                        <a:solidFill>
                          <a:srgbClr val="FF0000"/>
                        </a:solidFill>
                        <a:latin typeface="Cochin"/>
                        <a:cs typeface="Cochin"/>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r>
            </a:tbl>
          </a:graphicData>
        </a:graphic>
      </p:graphicFrame>
    </p:spTree>
  </p:cSld>
  <p:clrMapOvr>
    <a:masterClrMapping/>
  </p:clrMapOvr>
  <p:transition advTm="2950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3781" y="2108863"/>
            <a:ext cx="8229600" cy="3833414"/>
          </a:xfrm>
        </p:spPr>
        <p:txBody>
          <a:bodyPr/>
          <a:lstStyle/>
          <a:p>
            <a:pPr>
              <a:buNone/>
            </a:pPr>
            <a:endParaRPr lang="en-US" dirty="0" smtClean="0"/>
          </a:p>
          <a:p>
            <a:pPr>
              <a:buNone/>
            </a:pPr>
            <a:r>
              <a:rPr lang="en-US" dirty="0" smtClean="0"/>
              <a:t>Greedy search for </a:t>
            </a:r>
            <a:r>
              <a:rPr lang="en-US" i="1" dirty="0" smtClean="0"/>
              <a:t>P</a:t>
            </a:r>
            <a:r>
              <a:rPr lang="en-US" dirty="0" smtClean="0"/>
              <a:t> cubature points:</a:t>
            </a:r>
          </a:p>
          <a:p>
            <a:pPr>
              <a:buNone/>
            </a:pPr>
            <a:endParaRPr lang="en-US" dirty="0" smtClean="0"/>
          </a:p>
          <a:p>
            <a:pPr>
              <a:buNone/>
            </a:pPr>
            <a:r>
              <a:rPr lang="en-US" dirty="0" smtClean="0"/>
              <a:t>Importance sampled cubature: </a:t>
            </a:r>
            <a:endParaRPr lang="en-US" dirty="0"/>
          </a:p>
        </p:txBody>
      </p:sp>
      <p:graphicFrame>
        <p:nvGraphicFramePr>
          <p:cNvPr id="206851" name="Object 3"/>
          <p:cNvGraphicFramePr>
            <a:graphicFrameLocks noChangeAspect="1"/>
          </p:cNvGraphicFramePr>
          <p:nvPr/>
        </p:nvGraphicFramePr>
        <p:xfrm>
          <a:off x="6791749" y="2640909"/>
          <a:ext cx="1292225" cy="684212"/>
        </p:xfrm>
        <a:graphic>
          <a:graphicData uri="http://schemas.openxmlformats.org/presentationml/2006/ole">
            <p:oleObj spid="_x0000_s347139" name="Equation" r:id="rId4" imgW="431800" imgH="228600" progId="Equation.DSMT4">
              <p:embed/>
            </p:oleObj>
          </a:graphicData>
        </a:graphic>
      </p:graphicFrame>
      <p:graphicFrame>
        <p:nvGraphicFramePr>
          <p:cNvPr id="347140" name="Object 4"/>
          <p:cNvGraphicFramePr>
            <a:graphicFrameLocks noChangeAspect="1"/>
          </p:cNvGraphicFramePr>
          <p:nvPr/>
        </p:nvGraphicFramePr>
        <p:xfrm>
          <a:off x="5757406" y="3817857"/>
          <a:ext cx="1254125" cy="684213"/>
        </p:xfrm>
        <a:graphic>
          <a:graphicData uri="http://schemas.openxmlformats.org/presentationml/2006/ole">
            <p:oleObj spid="_x0000_s347140" name="Equation" r:id="rId5" imgW="419100" imgH="228600" progId="Equation.DSMT4">
              <p:embed/>
            </p:oleObj>
          </a:graphicData>
        </a:graphic>
      </p:graphicFrame>
    </p:spTree>
  </p:cSld>
  <p:clrMapOvr>
    <a:masterClrMapping/>
  </p:clrMapOvr>
  <p:transition advTm="17049"/>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3-07-17 at 9.37.19 AM.png"/>
          <p:cNvPicPr>
            <a:picLocks noChangeAspect="1"/>
          </p:cNvPicPr>
          <p:nvPr/>
        </p:nvPicPr>
        <p:blipFill>
          <a:blip r:embed="rId3"/>
          <a:srcRect l="8666" t="18302" r="22244" b="4958"/>
          <a:stretch>
            <a:fillRect/>
          </a:stretch>
        </p:blipFill>
        <p:spPr>
          <a:xfrm>
            <a:off x="1487139" y="1291811"/>
            <a:ext cx="6317623" cy="43856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1389444" y="868199"/>
            <a:ext cx="2713209" cy="369332"/>
          </a:xfrm>
          <a:prstGeom prst="rect">
            <a:avLst/>
          </a:prstGeom>
          <a:noFill/>
        </p:spPr>
        <p:txBody>
          <a:bodyPr wrap="none" rtlCol="0">
            <a:spAutoFit/>
          </a:bodyPr>
          <a:lstStyle/>
          <a:p>
            <a:r>
              <a:rPr lang="en-US" dirty="0" smtClean="0">
                <a:latin typeface="Cochin"/>
                <a:cs typeface="Cochin"/>
              </a:rPr>
              <a:t>[Harmon and </a:t>
            </a:r>
            <a:r>
              <a:rPr lang="en-US" dirty="0" err="1" smtClean="0">
                <a:latin typeface="Cochin"/>
                <a:cs typeface="Cochin"/>
              </a:rPr>
              <a:t>Zorin</a:t>
            </a:r>
            <a:r>
              <a:rPr lang="en-US" dirty="0" smtClean="0">
                <a:latin typeface="Cochin"/>
                <a:cs typeface="Cochin"/>
              </a:rPr>
              <a:t> 2013]</a:t>
            </a:r>
          </a:p>
        </p:txBody>
      </p:sp>
    </p:spTree>
  </p:cSld>
  <p:clrMapOvr>
    <a:masterClrMapping/>
  </p:clrMapOvr>
  <p:transition advTm="2050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200" y="1884323"/>
            <a:ext cx="8229600" cy="4241840"/>
          </a:xfrm>
        </p:spPr>
        <p:txBody>
          <a:bodyPr/>
          <a:lstStyle/>
          <a:p>
            <a:r>
              <a:rPr lang="en-US" dirty="0" smtClean="0">
                <a:solidFill>
                  <a:srgbClr val="7F7F7F"/>
                </a:solidFill>
              </a:rPr>
              <a:t>Previous Work</a:t>
            </a:r>
          </a:p>
          <a:p>
            <a:r>
              <a:rPr lang="en-US" dirty="0" smtClean="0">
                <a:solidFill>
                  <a:schemeClr val="bg1">
                    <a:lumMod val="50000"/>
                    <a:lumOff val="50000"/>
                  </a:schemeClr>
                </a:solidFill>
              </a:rPr>
              <a:t>Subspace Basics</a:t>
            </a:r>
          </a:p>
          <a:p>
            <a:r>
              <a:rPr lang="en-US" dirty="0" smtClean="0">
                <a:solidFill>
                  <a:schemeClr val="bg1">
                    <a:lumMod val="50000"/>
                    <a:lumOff val="50000"/>
                  </a:schemeClr>
                </a:solidFill>
              </a:rPr>
              <a:t>The Cubature Approach</a:t>
            </a:r>
          </a:p>
          <a:p>
            <a:r>
              <a:rPr lang="en-US" dirty="0" smtClean="0">
                <a:solidFill>
                  <a:schemeClr val="tx1"/>
                </a:solidFill>
              </a:rPr>
              <a:t>Other Features</a:t>
            </a:r>
          </a:p>
          <a:p>
            <a:r>
              <a:rPr lang="en-US" dirty="0" smtClean="0">
                <a:solidFill>
                  <a:schemeClr val="bg1">
                    <a:lumMod val="50000"/>
                    <a:lumOff val="50000"/>
                  </a:schemeClr>
                </a:solidFill>
              </a:rPr>
              <a:t>Results</a:t>
            </a:r>
          </a:p>
          <a:p>
            <a:r>
              <a:rPr lang="en-US" dirty="0" smtClean="0">
                <a:solidFill>
                  <a:schemeClr val="bg1">
                    <a:lumMod val="50000"/>
                    <a:lumOff val="50000"/>
                  </a:schemeClr>
                </a:solidFill>
              </a:rPr>
              <a:t>Discussion and Conclusions</a:t>
            </a:r>
            <a:endParaRPr lang="en-US" dirty="0">
              <a:solidFill>
                <a:schemeClr val="bg1">
                  <a:lumMod val="50000"/>
                  <a:lumOff val="50000"/>
                </a:schemeClr>
              </a:solidFill>
            </a:endParaRPr>
          </a:p>
        </p:txBody>
      </p:sp>
    </p:spTree>
  </p:cSld>
  <p:clrMapOvr>
    <a:masterClrMapping/>
  </p:clrMapOvr>
  <p:transition advTm="9166"/>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Fluid Simulation</a:t>
            </a:r>
            <a:endParaRPr lang="en-US" dirty="0"/>
          </a:p>
        </p:txBody>
      </p:sp>
      <p:pic>
        <p:nvPicPr>
          <p:cNvPr id="5" name="Picture 4" descr="Screen shot 2013-07-12 at 9.30.54 AM.png"/>
          <p:cNvPicPr>
            <a:picLocks noChangeAspect="1"/>
          </p:cNvPicPr>
          <p:nvPr/>
        </p:nvPicPr>
        <p:blipFill>
          <a:blip r:embed="rId3"/>
          <a:srcRect l="22656" t="21288" r="22584" b="29855"/>
          <a:stretch>
            <a:fillRect/>
          </a:stretch>
        </p:blipFill>
        <p:spPr>
          <a:xfrm>
            <a:off x="675810" y="2300745"/>
            <a:ext cx="3530309" cy="20404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675810" y="4375185"/>
            <a:ext cx="2790310" cy="369332"/>
          </a:xfrm>
          <a:prstGeom prst="rect">
            <a:avLst/>
          </a:prstGeom>
          <a:noFill/>
        </p:spPr>
        <p:txBody>
          <a:bodyPr wrap="none" rtlCol="0">
            <a:spAutoFit/>
          </a:bodyPr>
          <a:lstStyle/>
          <a:p>
            <a:r>
              <a:rPr lang="en-US" dirty="0" smtClean="0">
                <a:latin typeface="Cochin"/>
                <a:cs typeface="Cochin"/>
              </a:rPr>
              <a:t>[Foster and Metaxas 1997]</a:t>
            </a:r>
          </a:p>
        </p:txBody>
      </p:sp>
      <p:pic>
        <p:nvPicPr>
          <p:cNvPr id="7" name="Picture 6" descr="1999_stable_fluids.png"/>
          <p:cNvPicPr>
            <a:picLocks noChangeAspect="1"/>
          </p:cNvPicPr>
          <p:nvPr/>
        </p:nvPicPr>
        <p:blipFill>
          <a:blip r:embed="rId4"/>
          <a:srcRect l="1778" t="3472" r="53365" b="52159"/>
          <a:stretch>
            <a:fillRect/>
          </a:stretch>
        </p:blipFill>
        <p:spPr>
          <a:xfrm>
            <a:off x="5084897" y="2015937"/>
            <a:ext cx="3362473" cy="2432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5084897" y="4448062"/>
            <a:ext cx="2877711" cy="1200329"/>
          </a:xfrm>
          <a:prstGeom prst="rect">
            <a:avLst/>
          </a:prstGeom>
          <a:noFill/>
        </p:spPr>
        <p:txBody>
          <a:bodyPr wrap="none" rtlCol="0">
            <a:spAutoFit/>
          </a:bodyPr>
          <a:lstStyle/>
          <a:p>
            <a:r>
              <a:rPr lang="en-US" dirty="0" smtClean="0">
                <a:latin typeface="Cochin"/>
                <a:cs typeface="Cochin"/>
              </a:rPr>
              <a:t>[</a:t>
            </a:r>
            <a:r>
              <a:rPr lang="en-US" dirty="0" err="1" smtClean="0">
                <a:latin typeface="Cochin"/>
                <a:cs typeface="Cochin"/>
              </a:rPr>
              <a:t>Stam</a:t>
            </a:r>
            <a:r>
              <a:rPr lang="en-US" dirty="0" smtClean="0">
                <a:latin typeface="Cochin"/>
                <a:cs typeface="Cochin"/>
              </a:rPr>
              <a:t> 1999]</a:t>
            </a:r>
          </a:p>
          <a:p>
            <a:endParaRPr lang="en-US" dirty="0" smtClean="0">
              <a:latin typeface="Cochin"/>
              <a:cs typeface="Cochin"/>
            </a:endParaRPr>
          </a:p>
          <a:p>
            <a:r>
              <a:rPr lang="en-US" dirty="0" smtClean="0">
                <a:latin typeface="Cochin"/>
                <a:cs typeface="Cochin"/>
              </a:rPr>
              <a:t>Semi-Lagrangian Advection</a:t>
            </a:r>
          </a:p>
          <a:p>
            <a:r>
              <a:rPr lang="en-US" dirty="0" smtClean="0">
                <a:latin typeface="Cochin"/>
                <a:cs typeface="Cochin"/>
              </a:rPr>
              <a:t>Implicit Integration</a:t>
            </a:r>
          </a:p>
        </p:txBody>
      </p:sp>
    </p:spTree>
  </p:cSld>
  <p:clrMapOvr>
    <a:masterClrMapping/>
  </p:clrMapOvr>
  <p:transition advTm="1760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Fast Diffusion-Projection</a:t>
            </a:r>
            <a:endParaRPr lang="en-US" dirty="0"/>
          </a:p>
        </p:txBody>
      </p:sp>
      <p:graphicFrame>
        <p:nvGraphicFramePr>
          <p:cNvPr id="7" name="Object 6"/>
          <p:cNvGraphicFramePr>
            <a:graphicFrameLocks noChangeAspect="1"/>
          </p:cNvGraphicFramePr>
          <p:nvPr/>
        </p:nvGraphicFramePr>
        <p:xfrm>
          <a:off x="1283484" y="2230756"/>
          <a:ext cx="2372272" cy="2643389"/>
        </p:xfrm>
        <a:graphic>
          <a:graphicData uri="http://schemas.openxmlformats.org/presentationml/2006/ole">
            <p:oleObj spid="_x0000_s237570" name="Equation" r:id="rId4" imgW="889000" imgH="990600" progId="Equation.DSMT4">
              <p:embed/>
            </p:oleObj>
          </a:graphicData>
        </a:graphic>
      </p:graphicFrame>
    </p:spTree>
  </p:cSld>
  <p:clrMapOvr>
    <a:masterClrMapping/>
  </p:clrMapOvr>
  <p:transition advTm="7916"/>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Fast Diffusion-Projection</a:t>
            </a:r>
            <a:endParaRPr lang="en-US" dirty="0"/>
          </a:p>
        </p:txBody>
      </p:sp>
      <p:graphicFrame>
        <p:nvGraphicFramePr>
          <p:cNvPr id="7" name="Object 6"/>
          <p:cNvGraphicFramePr>
            <a:graphicFrameLocks noChangeAspect="1"/>
          </p:cNvGraphicFramePr>
          <p:nvPr/>
        </p:nvGraphicFramePr>
        <p:xfrm>
          <a:off x="1283484" y="2230756"/>
          <a:ext cx="2372272" cy="2643389"/>
        </p:xfrm>
        <a:graphic>
          <a:graphicData uri="http://schemas.openxmlformats.org/presentationml/2006/ole">
            <p:oleObj spid="_x0000_s242690" name="Equation" r:id="rId4" imgW="889000" imgH="990600" progId="Equation.DSMT4">
              <p:embed/>
            </p:oleObj>
          </a:graphicData>
        </a:graphic>
      </p:graphicFrame>
      <p:sp>
        <p:nvSpPr>
          <p:cNvPr id="8" name="Right Brace 7"/>
          <p:cNvSpPr/>
          <p:nvPr/>
        </p:nvSpPr>
        <p:spPr>
          <a:xfrm>
            <a:off x="4103199" y="2252468"/>
            <a:ext cx="217100" cy="580834"/>
          </a:xfrm>
          <a:prstGeom prst="rightBrace">
            <a:avLst>
              <a:gd name="adj1" fmla="val 8333"/>
              <a:gd name="adj2" fmla="val 50000"/>
            </a:avLst>
          </a:prstGeom>
          <a:ln w="60325"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Right Brace 8"/>
          <p:cNvSpPr/>
          <p:nvPr/>
        </p:nvSpPr>
        <p:spPr>
          <a:xfrm>
            <a:off x="4103199" y="2963990"/>
            <a:ext cx="217100" cy="1769034"/>
          </a:xfrm>
          <a:prstGeom prst="rightBrace">
            <a:avLst>
              <a:gd name="adj1" fmla="val 8333"/>
              <a:gd name="adj2" fmla="val 50000"/>
            </a:avLst>
          </a:prstGeom>
          <a:ln w="60325"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4548255" y="2230756"/>
            <a:ext cx="1398541" cy="461665"/>
          </a:xfrm>
          <a:prstGeom prst="rect">
            <a:avLst/>
          </a:prstGeom>
          <a:noFill/>
        </p:spPr>
        <p:txBody>
          <a:bodyPr wrap="none" rtlCol="0">
            <a:spAutoFit/>
          </a:bodyPr>
          <a:lstStyle/>
          <a:p>
            <a:r>
              <a:rPr lang="en-US" sz="2400" dirty="0" smtClean="0">
                <a:latin typeface="Cochin"/>
                <a:cs typeface="Cochin"/>
              </a:rPr>
              <a:t>Diffusion</a:t>
            </a:r>
          </a:p>
        </p:txBody>
      </p:sp>
      <p:sp>
        <p:nvSpPr>
          <p:cNvPr id="10" name="TextBox 9"/>
          <p:cNvSpPr txBox="1"/>
          <p:nvPr/>
        </p:nvSpPr>
        <p:spPr>
          <a:xfrm>
            <a:off x="4548255" y="3614901"/>
            <a:ext cx="1501034" cy="461665"/>
          </a:xfrm>
          <a:prstGeom prst="rect">
            <a:avLst/>
          </a:prstGeom>
          <a:noFill/>
        </p:spPr>
        <p:txBody>
          <a:bodyPr wrap="none" rtlCol="0">
            <a:spAutoFit/>
          </a:bodyPr>
          <a:lstStyle/>
          <a:p>
            <a:r>
              <a:rPr lang="en-US" sz="2400" dirty="0" smtClean="0">
                <a:latin typeface="Cochin"/>
                <a:cs typeface="Cochin"/>
              </a:rPr>
              <a:t>Projection</a:t>
            </a:r>
          </a:p>
        </p:txBody>
      </p:sp>
    </p:spTree>
  </p:cSld>
  <p:clrMapOvr>
    <a:masterClrMapping/>
  </p:clrMapOvr>
  <p:transition advTm="3849"/>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Fast Diffusion-Projection</a:t>
            </a:r>
            <a:endParaRPr lang="en-US" dirty="0"/>
          </a:p>
        </p:txBody>
      </p:sp>
      <p:graphicFrame>
        <p:nvGraphicFramePr>
          <p:cNvPr id="7" name="Object 6"/>
          <p:cNvGraphicFramePr>
            <a:graphicFrameLocks noChangeAspect="1"/>
          </p:cNvGraphicFramePr>
          <p:nvPr/>
        </p:nvGraphicFramePr>
        <p:xfrm>
          <a:off x="1283484" y="2230756"/>
          <a:ext cx="2372272" cy="2643389"/>
        </p:xfrm>
        <a:graphic>
          <a:graphicData uri="http://schemas.openxmlformats.org/presentationml/2006/ole">
            <p:oleObj spid="_x0000_s457730" name="Equation" r:id="rId4" imgW="889000" imgH="990600" progId="Equation.DSMT4">
              <p:embed/>
            </p:oleObj>
          </a:graphicData>
        </a:graphic>
      </p:graphicFrame>
      <p:sp>
        <p:nvSpPr>
          <p:cNvPr id="9" name="Right Brace 8"/>
          <p:cNvSpPr/>
          <p:nvPr/>
        </p:nvSpPr>
        <p:spPr>
          <a:xfrm>
            <a:off x="4103199" y="2230756"/>
            <a:ext cx="217100" cy="2502268"/>
          </a:xfrm>
          <a:prstGeom prst="rightBrace">
            <a:avLst>
              <a:gd name="adj1" fmla="val 8333"/>
              <a:gd name="adj2" fmla="val 50000"/>
            </a:avLst>
          </a:prstGeom>
          <a:ln w="60325"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457731" name="Object 3"/>
          <p:cNvGraphicFramePr>
            <a:graphicFrameLocks noChangeAspect="1"/>
          </p:cNvGraphicFramePr>
          <p:nvPr/>
        </p:nvGraphicFramePr>
        <p:xfrm>
          <a:off x="4924664" y="3186603"/>
          <a:ext cx="1909763" cy="660400"/>
        </p:xfrm>
        <a:graphic>
          <a:graphicData uri="http://schemas.openxmlformats.org/presentationml/2006/ole">
            <p:oleObj spid="_x0000_s457731" name="Equation" r:id="rId5" imgW="660400" imgH="228600" progId="Equation.DSMT4">
              <p:embed/>
            </p:oleObj>
          </a:graphicData>
        </a:graphic>
      </p:graphicFrame>
    </p:spTree>
  </p:cSld>
  <p:clrMapOvr>
    <a:masterClrMapping/>
  </p:clrMapOvr>
  <p:transition advTm="1755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Internal Obstacles</a:t>
            </a:r>
            <a:endParaRPr lang="en-US" dirty="0"/>
          </a:p>
        </p:txBody>
      </p:sp>
      <p:pic>
        <p:nvPicPr>
          <p:cNvPr id="4" name="Picture 3" descr="Screen shot 2013-07-17 at 9.57.31 AM.png"/>
          <p:cNvPicPr>
            <a:picLocks noChangeAspect="1"/>
          </p:cNvPicPr>
          <p:nvPr/>
        </p:nvPicPr>
        <p:blipFill>
          <a:blip r:embed="rId3"/>
          <a:srcRect l="3324" t="5712" r="3368" b="15713"/>
          <a:stretch>
            <a:fillRect/>
          </a:stretch>
        </p:blipFill>
        <p:spPr>
          <a:xfrm>
            <a:off x="-1" y="1151346"/>
            <a:ext cx="9154217" cy="5101457"/>
          </a:xfrm>
          <a:prstGeom prst="rect">
            <a:avLst/>
          </a:prstGeom>
        </p:spPr>
      </p:pic>
    </p:spTree>
  </p:cSld>
  <p:clrMapOvr>
    <a:masterClrMapping/>
  </p:clrMapOvr>
  <p:transition advTm="6983"/>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3-07-17 at 10.13.42 AM.png"/>
          <p:cNvPicPr>
            <a:picLocks noChangeAspect="1"/>
          </p:cNvPicPr>
          <p:nvPr/>
        </p:nvPicPr>
        <p:blipFill>
          <a:blip r:embed="rId3"/>
          <a:srcRect l="9616" t="15453" r="26517" b="8188"/>
          <a:stretch>
            <a:fillRect/>
          </a:stretch>
        </p:blipFill>
        <p:spPr>
          <a:xfrm>
            <a:off x="0" y="25156"/>
            <a:ext cx="9144000" cy="6832844"/>
          </a:xfrm>
          <a:prstGeom prst="rect">
            <a:avLst/>
          </a:prstGeom>
        </p:spPr>
      </p:pic>
      <p:sp>
        <p:nvSpPr>
          <p:cNvPr id="2" name="Title 1"/>
          <p:cNvSpPr>
            <a:spLocks noGrp="1"/>
          </p:cNvSpPr>
          <p:nvPr>
            <p:ph type="title"/>
          </p:nvPr>
        </p:nvSpPr>
        <p:spPr/>
        <p:txBody>
          <a:bodyPr/>
          <a:lstStyle/>
          <a:p>
            <a:r>
              <a:rPr lang="en-US" dirty="0" smtClean="0"/>
              <a:t>Iterated Orthogonal Projection</a:t>
            </a:r>
            <a:endParaRPr lang="en-US" dirty="0"/>
          </a:p>
        </p:txBody>
      </p:sp>
      <p:sp>
        <p:nvSpPr>
          <p:cNvPr id="5" name="TextBox 4"/>
          <p:cNvSpPr txBox="1"/>
          <p:nvPr/>
        </p:nvSpPr>
        <p:spPr>
          <a:xfrm>
            <a:off x="457200" y="890688"/>
            <a:ext cx="2501305" cy="369332"/>
          </a:xfrm>
          <a:prstGeom prst="rect">
            <a:avLst/>
          </a:prstGeom>
          <a:noFill/>
        </p:spPr>
        <p:txBody>
          <a:bodyPr wrap="none" rtlCol="0">
            <a:spAutoFit/>
          </a:bodyPr>
          <a:lstStyle/>
          <a:p>
            <a:r>
              <a:rPr lang="en-US" dirty="0" smtClean="0">
                <a:latin typeface="Cochin"/>
                <a:cs typeface="Cochin"/>
              </a:rPr>
              <a:t>[</a:t>
            </a:r>
            <a:r>
              <a:rPr lang="en-US" dirty="0" err="1" smtClean="0">
                <a:latin typeface="Cochin"/>
                <a:cs typeface="Cochin"/>
              </a:rPr>
              <a:t>Molemaker</a:t>
            </a:r>
            <a:r>
              <a:rPr lang="en-US" dirty="0" smtClean="0">
                <a:latin typeface="Cochin"/>
                <a:cs typeface="Cochin"/>
              </a:rPr>
              <a:t> et al. 2008]</a:t>
            </a:r>
          </a:p>
        </p:txBody>
      </p:sp>
    </p:spTree>
  </p:cSld>
  <p:clrMapOvr>
    <a:masterClrMapping/>
  </p:clrMapOvr>
  <p:transition advTm="9366"/>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Iterated Orthogonal Projection</a:t>
            </a:r>
            <a:endParaRPr lang="en-US" dirty="0"/>
          </a:p>
        </p:txBody>
      </p:sp>
      <p:sp>
        <p:nvSpPr>
          <p:cNvPr id="5" name="TextBox 4"/>
          <p:cNvSpPr txBox="1"/>
          <p:nvPr/>
        </p:nvSpPr>
        <p:spPr>
          <a:xfrm>
            <a:off x="457200" y="890688"/>
            <a:ext cx="2501305" cy="369332"/>
          </a:xfrm>
          <a:prstGeom prst="rect">
            <a:avLst/>
          </a:prstGeom>
          <a:noFill/>
        </p:spPr>
        <p:txBody>
          <a:bodyPr wrap="none" rtlCol="0">
            <a:spAutoFit/>
          </a:bodyPr>
          <a:lstStyle/>
          <a:p>
            <a:r>
              <a:rPr lang="en-US" dirty="0" smtClean="0">
                <a:latin typeface="Cochin"/>
                <a:cs typeface="Cochin"/>
              </a:rPr>
              <a:t>[</a:t>
            </a:r>
            <a:r>
              <a:rPr lang="en-US" dirty="0" err="1" smtClean="0">
                <a:latin typeface="Cochin"/>
                <a:cs typeface="Cochin"/>
              </a:rPr>
              <a:t>Molemaker</a:t>
            </a:r>
            <a:r>
              <a:rPr lang="en-US" dirty="0" smtClean="0">
                <a:latin typeface="Cochin"/>
                <a:cs typeface="Cochin"/>
              </a:rPr>
              <a:t> et al. 2008]</a:t>
            </a:r>
          </a:p>
        </p:txBody>
      </p:sp>
      <p:graphicFrame>
        <p:nvGraphicFramePr>
          <p:cNvPr id="254979" name="Object 3"/>
          <p:cNvGraphicFramePr>
            <a:graphicFrameLocks noChangeAspect="1"/>
          </p:cNvGraphicFramePr>
          <p:nvPr/>
        </p:nvGraphicFramePr>
        <p:xfrm>
          <a:off x="1519238" y="2805113"/>
          <a:ext cx="1909762" cy="660400"/>
        </p:xfrm>
        <a:graphic>
          <a:graphicData uri="http://schemas.openxmlformats.org/presentationml/2006/ole">
            <p:oleObj spid="_x0000_s254979" name="Equation" r:id="rId4" imgW="660400" imgH="228600" progId="Equation.DSMT4">
              <p:embed/>
            </p:oleObj>
          </a:graphicData>
        </a:graphic>
      </p:graphicFrame>
    </p:spTree>
  </p:cSld>
  <p:clrMapOvr>
    <a:masterClrMapping/>
  </p:clrMapOvr>
  <p:transition advTm="835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Iterated Orthogonal Projection</a:t>
            </a:r>
            <a:endParaRPr lang="en-US" dirty="0"/>
          </a:p>
        </p:txBody>
      </p:sp>
      <p:sp>
        <p:nvSpPr>
          <p:cNvPr id="5" name="TextBox 4"/>
          <p:cNvSpPr txBox="1"/>
          <p:nvPr/>
        </p:nvSpPr>
        <p:spPr>
          <a:xfrm>
            <a:off x="457200" y="890688"/>
            <a:ext cx="2501305" cy="369332"/>
          </a:xfrm>
          <a:prstGeom prst="rect">
            <a:avLst/>
          </a:prstGeom>
          <a:noFill/>
        </p:spPr>
        <p:txBody>
          <a:bodyPr wrap="none" rtlCol="0">
            <a:spAutoFit/>
          </a:bodyPr>
          <a:lstStyle/>
          <a:p>
            <a:r>
              <a:rPr lang="en-US" dirty="0" smtClean="0">
                <a:latin typeface="Cochin"/>
                <a:cs typeface="Cochin"/>
              </a:rPr>
              <a:t>[</a:t>
            </a:r>
            <a:r>
              <a:rPr lang="en-US" dirty="0" err="1" smtClean="0">
                <a:latin typeface="Cochin"/>
                <a:cs typeface="Cochin"/>
              </a:rPr>
              <a:t>Molemaker</a:t>
            </a:r>
            <a:r>
              <a:rPr lang="en-US" dirty="0" smtClean="0">
                <a:latin typeface="Cochin"/>
                <a:cs typeface="Cochin"/>
              </a:rPr>
              <a:t> et al. 2008]</a:t>
            </a:r>
          </a:p>
        </p:txBody>
      </p:sp>
      <p:graphicFrame>
        <p:nvGraphicFramePr>
          <p:cNvPr id="254978" name="Object 2"/>
          <p:cNvGraphicFramePr>
            <a:graphicFrameLocks noChangeAspect="1"/>
          </p:cNvGraphicFramePr>
          <p:nvPr/>
        </p:nvGraphicFramePr>
        <p:xfrm>
          <a:off x="1519024" y="2805268"/>
          <a:ext cx="1909763" cy="660400"/>
        </p:xfrm>
        <a:graphic>
          <a:graphicData uri="http://schemas.openxmlformats.org/presentationml/2006/ole">
            <p:oleObj spid="_x0000_s257026" name="Equation" r:id="rId4" imgW="660400" imgH="228600" progId="Equation.DSMT4">
              <p:embed/>
            </p:oleObj>
          </a:graphicData>
        </a:graphic>
      </p:graphicFrame>
      <p:graphicFrame>
        <p:nvGraphicFramePr>
          <p:cNvPr id="257027" name="Object 3"/>
          <p:cNvGraphicFramePr>
            <a:graphicFrameLocks noChangeAspect="1"/>
          </p:cNvGraphicFramePr>
          <p:nvPr/>
        </p:nvGraphicFramePr>
        <p:xfrm>
          <a:off x="1536700" y="3678238"/>
          <a:ext cx="2166938" cy="660400"/>
        </p:xfrm>
        <a:graphic>
          <a:graphicData uri="http://schemas.openxmlformats.org/presentationml/2006/ole">
            <p:oleObj spid="_x0000_s257027" name="Equation" r:id="rId5" imgW="749300" imgH="228600" progId="Equation.DSMT4">
              <p:embed/>
            </p:oleObj>
          </a:graphicData>
        </a:graphic>
      </p:graphicFrame>
    </p:spTree>
  </p:cSld>
  <p:clrMapOvr>
    <a:masterClrMapping/>
  </p:clrMapOvr>
  <p:transition advTm="11399"/>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200" y="1884323"/>
            <a:ext cx="8229600" cy="4241840"/>
          </a:xfrm>
        </p:spPr>
        <p:txBody>
          <a:bodyPr/>
          <a:lstStyle/>
          <a:p>
            <a:r>
              <a:rPr lang="en-US" dirty="0" smtClean="0">
                <a:solidFill>
                  <a:srgbClr val="7F7F7F"/>
                </a:solidFill>
              </a:rPr>
              <a:t>Previous Work</a:t>
            </a:r>
          </a:p>
          <a:p>
            <a:r>
              <a:rPr lang="en-US" dirty="0" smtClean="0">
                <a:solidFill>
                  <a:schemeClr val="bg1">
                    <a:lumMod val="50000"/>
                    <a:lumOff val="50000"/>
                  </a:schemeClr>
                </a:solidFill>
              </a:rPr>
              <a:t>Subspace Basics</a:t>
            </a:r>
          </a:p>
          <a:p>
            <a:r>
              <a:rPr lang="en-US" dirty="0" smtClean="0">
                <a:solidFill>
                  <a:schemeClr val="bg1">
                    <a:lumMod val="50000"/>
                    <a:lumOff val="50000"/>
                  </a:schemeClr>
                </a:solidFill>
              </a:rPr>
              <a:t>The Cubature Approach</a:t>
            </a:r>
          </a:p>
          <a:p>
            <a:r>
              <a:rPr lang="en-US" dirty="0" smtClean="0">
                <a:solidFill>
                  <a:schemeClr val="bg1">
                    <a:lumMod val="50000"/>
                    <a:lumOff val="50000"/>
                  </a:schemeClr>
                </a:solidFill>
              </a:rPr>
              <a:t>Other Features</a:t>
            </a:r>
          </a:p>
          <a:p>
            <a:r>
              <a:rPr lang="en-US" dirty="0" smtClean="0"/>
              <a:t>Results</a:t>
            </a:r>
          </a:p>
          <a:p>
            <a:r>
              <a:rPr lang="en-US" dirty="0" smtClean="0">
                <a:solidFill>
                  <a:schemeClr val="bg1">
                    <a:lumMod val="50000"/>
                    <a:lumOff val="50000"/>
                  </a:schemeClr>
                </a:solidFill>
              </a:rPr>
              <a:t>Discussion and Conclusions</a:t>
            </a:r>
            <a:endParaRPr lang="en-US" dirty="0">
              <a:solidFill>
                <a:schemeClr val="bg1">
                  <a:lumMod val="50000"/>
                  <a:lumOff val="50000"/>
                </a:schemeClr>
              </a:solidFill>
            </a:endParaRPr>
          </a:p>
        </p:txBody>
      </p:sp>
    </p:spTree>
  </p:cSld>
  <p:clrMapOvr>
    <a:masterClrMapping/>
  </p:clrMapOvr>
  <p:transition advTm="3316"/>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stam.24.mov">
            <a:hlinkClick r:id="" action="ppaction://media"/>
          </p:cNvPr>
          <p:cNvPicPr/>
          <p:nvPr>
            <a:videoFile r:link="rId1"/>
          </p:nvPr>
        </p:nvPicPr>
        <p:blipFill>
          <a:blip r:embed="rId4"/>
          <a:stretch>
            <a:fillRect/>
          </a:stretch>
        </p:blipFill>
        <p:spPr>
          <a:xfrm>
            <a:off x="0" y="857250"/>
            <a:ext cx="9144000" cy="5143500"/>
          </a:xfrm>
          <a:prstGeom prst="rect">
            <a:avLst/>
          </a:prstGeom>
        </p:spPr>
      </p:pic>
      <p:sp>
        <p:nvSpPr>
          <p:cNvPr id="5" name="TextBox 4"/>
          <p:cNvSpPr txBox="1"/>
          <p:nvPr/>
        </p:nvSpPr>
        <p:spPr>
          <a:xfrm>
            <a:off x="141115" y="6000750"/>
            <a:ext cx="2734674" cy="646331"/>
          </a:xfrm>
          <a:prstGeom prst="rect">
            <a:avLst/>
          </a:prstGeom>
          <a:noFill/>
        </p:spPr>
        <p:txBody>
          <a:bodyPr wrap="none" rtlCol="0">
            <a:spAutoFit/>
          </a:bodyPr>
          <a:lstStyle/>
          <a:p>
            <a:r>
              <a:rPr lang="en-US" dirty="0" err="1" smtClean="0">
                <a:latin typeface="Cochin"/>
                <a:cs typeface="Cochin"/>
              </a:rPr>
              <a:t>Stam</a:t>
            </a:r>
            <a:r>
              <a:rPr lang="en-US" dirty="0" smtClean="0">
                <a:latin typeface="Cochin"/>
                <a:cs typeface="Cochin"/>
              </a:rPr>
              <a:t> Plume, 200×266×200</a:t>
            </a:r>
          </a:p>
          <a:p>
            <a:r>
              <a:rPr lang="en-US" dirty="0" smtClean="0">
                <a:latin typeface="Cochin"/>
                <a:cs typeface="Cochin"/>
              </a:rPr>
              <a:t>06h 57m 30s</a:t>
            </a:r>
          </a:p>
        </p:txBody>
      </p:sp>
    </p:spTree>
  </p:cSld>
  <p:clrMapOvr>
    <a:masterClrMapping/>
  </p:clrMapOvr>
  <p:transition advTm="76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stam_side-by-sides.mov">
            <a:hlinkClick r:id="" action="ppaction://media"/>
          </p:cNvPr>
          <p:cNvPicPr/>
          <p:nvPr>
            <a:videoFile r:link="rId1"/>
          </p:nvPr>
        </p:nvPicPr>
        <p:blipFill>
          <a:blip r:embed="rId4"/>
          <a:stretch>
            <a:fillRect/>
          </a:stretch>
        </p:blipFill>
        <p:spPr>
          <a:xfrm>
            <a:off x="0" y="857250"/>
            <a:ext cx="9144000" cy="5143500"/>
          </a:xfrm>
          <a:prstGeom prst="rect">
            <a:avLst/>
          </a:prstGeom>
        </p:spPr>
      </p:pic>
    </p:spTree>
  </p:cSld>
  <p:clrMapOvr>
    <a:masterClrMapping/>
  </p:clrMapOvr>
  <p:transition advTm="316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3-07-12 at 9.45.35 AM.png"/>
          <p:cNvPicPr>
            <a:picLocks noChangeAspect="1"/>
          </p:cNvPicPr>
          <p:nvPr/>
        </p:nvPicPr>
        <p:blipFill>
          <a:blip r:embed="rId3"/>
          <a:srcRect l="5000" t="33664" r="10289" b="15811"/>
          <a:stretch>
            <a:fillRect/>
          </a:stretch>
        </p:blipFill>
        <p:spPr>
          <a:xfrm>
            <a:off x="457200" y="4793960"/>
            <a:ext cx="3561111" cy="1574641"/>
          </a:xfrm>
          <a:prstGeom prst="rect">
            <a:avLst/>
          </a:prstGeom>
        </p:spPr>
      </p:pic>
      <p:grpSp>
        <p:nvGrpSpPr>
          <p:cNvPr id="13" name="Group 12"/>
          <p:cNvGrpSpPr/>
          <p:nvPr/>
        </p:nvGrpSpPr>
        <p:grpSpPr>
          <a:xfrm>
            <a:off x="437362" y="668859"/>
            <a:ext cx="4034065" cy="3515038"/>
            <a:chOff x="4642920" y="1494958"/>
            <a:chExt cx="4034065" cy="3515038"/>
          </a:xfrm>
        </p:grpSpPr>
        <p:pic>
          <p:nvPicPr>
            <p:cNvPr id="6" name="Picture 5" descr="Screen shot 2013-07-12 at 9.46.41 AM.png"/>
            <p:cNvPicPr>
              <a:picLocks noChangeAspect="1"/>
            </p:cNvPicPr>
            <p:nvPr/>
          </p:nvPicPr>
          <p:blipFill>
            <a:blip r:embed="rId4"/>
            <a:srcRect l="28128" t="14573" r="24998" b="7856"/>
            <a:stretch>
              <a:fillRect/>
            </a:stretch>
          </p:blipFill>
          <p:spPr>
            <a:xfrm>
              <a:off x="4642920" y="1494958"/>
              <a:ext cx="1186753" cy="2591708"/>
            </a:xfrm>
            <a:prstGeom prst="rect">
              <a:avLst/>
            </a:prstGeom>
          </p:spPr>
        </p:pic>
        <p:pic>
          <p:nvPicPr>
            <p:cNvPr id="7" name="Picture 6" descr="Screen shot 2013-07-12 at 9.47.24 AM.png"/>
            <p:cNvPicPr>
              <a:picLocks noChangeAspect="1"/>
            </p:cNvPicPr>
            <p:nvPr/>
          </p:nvPicPr>
          <p:blipFill>
            <a:blip r:embed="rId5"/>
            <a:srcRect l="14345" t="16617" r="26341" b="10435"/>
            <a:stretch>
              <a:fillRect/>
            </a:stretch>
          </p:blipFill>
          <p:spPr>
            <a:xfrm>
              <a:off x="5834426" y="1494958"/>
              <a:ext cx="2842559" cy="2591708"/>
            </a:xfrm>
            <a:prstGeom prst="rect">
              <a:avLst/>
            </a:prstGeom>
          </p:spPr>
        </p:pic>
        <p:sp>
          <p:nvSpPr>
            <p:cNvPr id="8" name="TextBox 7"/>
            <p:cNvSpPr txBox="1"/>
            <p:nvPr/>
          </p:nvSpPr>
          <p:spPr>
            <a:xfrm>
              <a:off x="4642920" y="4086666"/>
              <a:ext cx="2112353" cy="923330"/>
            </a:xfrm>
            <a:prstGeom prst="rect">
              <a:avLst/>
            </a:prstGeom>
            <a:noFill/>
          </p:spPr>
          <p:txBody>
            <a:bodyPr wrap="none" rtlCol="0">
              <a:spAutoFit/>
            </a:bodyPr>
            <a:lstStyle/>
            <a:p>
              <a:r>
                <a:rPr lang="en-US" dirty="0" smtClean="0">
                  <a:latin typeface="Cochin"/>
                  <a:cs typeface="Cochin"/>
                </a:rPr>
                <a:t>[</a:t>
              </a:r>
              <a:r>
                <a:rPr lang="en-US" dirty="0" err="1" smtClean="0">
                  <a:latin typeface="Cochin"/>
                  <a:cs typeface="Cochin"/>
                </a:rPr>
                <a:t>Brochu</a:t>
              </a:r>
              <a:r>
                <a:rPr lang="en-US" dirty="0" smtClean="0">
                  <a:latin typeface="Cochin"/>
                  <a:cs typeface="Cochin"/>
                </a:rPr>
                <a:t> et al. 2012]</a:t>
              </a:r>
            </a:p>
            <a:p>
              <a:r>
                <a:rPr lang="en-US" dirty="0" smtClean="0">
                  <a:latin typeface="Cochin"/>
                  <a:cs typeface="Cochin"/>
                </a:rPr>
                <a:t>[Pfaff et al. 2012]</a:t>
              </a:r>
            </a:p>
            <a:p>
              <a:endParaRPr lang="en-US" dirty="0" smtClean="0">
                <a:latin typeface="Cochin"/>
                <a:cs typeface="Cochin"/>
              </a:endParaRPr>
            </a:p>
          </p:txBody>
        </p:sp>
      </p:grpSp>
      <p:sp>
        <p:nvSpPr>
          <p:cNvPr id="11" name="TextBox 10"/>
          <p:cNvSpPr txBox="1"/>
          <p:nvPr/>
        </p:nvSpPr>
        <p:spPr>
          <a:xfrm>
            <a:off x="363510" y="6368601"/>
            <a:ext cx="2090885" cy="369332"/>
          </a:xfrm>
          <a:prstGeom prst="rect">
            <a:avLst/>
          </a:prstGeom>
          <a:noFill/>
        </p:spPr>
        <p:txBody>
          <a:bodyPr wrap="none" rtlCol="0">
            <a:spAutoFit/>
          </a:bodyPr>
          <a:lstStyle/>
          <a:p>
            <a:r>
              <a:rPr lang="en-US" dirty="0" smtClean="0">
                <a:latin typeface="Cochin"/>
                <a:cs typeface="Cochin"/>
              </a:rPr>
              <a:t>[Mullen et al. 2009]</a:t>
            </a:r>
          </a:p>
        </p:txBody>
      </p:sp>
      <p:grpSp>
        <p:nvGrpSpPr>
          <p:cNvPr id="14" name="Group 13"/>
          <p:cNvGrpSpPr/>
          <p:nvPr/>
        </p:nvGrpSpPr>
        <p:grpSpPr>
          <a:xfrm>
            <a:off x="4674118" y="668859"/>
            <a:ext cx="4123260" cy="2475715"/>
            <a:chOff x="207360" y="1572005"/>
            <a:chExt cx="4123260" cy="2475715"/>
          </a:xfrm>
        </p:grpSpPr>
        <p:pic>
          <p:nvPicPr>
            <p:cNvPr id="4" name="Picture 3" descr="Screen shot 2013-07-12 at 9.44.32 AM.png"/>
            <p:cNvPicPr>
              <a:picLocks noChangeAspect="1"/>
            </p:cNvPicPr>
            <p:nvPr/>
          </p:nvPicPr>
          <p:blipFill>
            <a:blip r:embed="rId6"/>
            <a:srcRect l="12865" t="19086" r="23040" b="7431"/>
            <a:stretch>
              <a:fillRect/>
            </a:stretch>
          </p:blipFill>
          <p:spPr>
            <a:xfrm>
              <a:off x="207360" y="1572005"/>
              <a:ext cx="2061206" cy="1552385"/>
            </a:xfrm>
            <a:prstGeom prst="rect">
              <a:avLst/>
            </a:prstGeom>
          </p:spPr>
        </p:pic>
        <p:sp>
          <p:nvSpPr>
            <p:cNvPr id="10" name="TextBox 9"/>
            <p:cNvSpPr txBox="1"/>
            <p:nvPr/>
          </p:nvSpPr>
          <p:spPr>
            <a:xfrm>
              <a:off x="457200" y="3124390"/>
              <a:ext cx="2155288" cy="923330"/>
            </a:xfrm>
            <a:prstGeom prst="rect">
              <a:avLst/>
            </a:prstGeom>
            <a:noFill/>
          </p:spPr>
          <p:txBody>
            <a:bodyPr wrap="none" rtlCol="0">
              <a:spAutoFit/>
            </a:bodyPr>
            <a:lstStyle/>
            <a:p>
              <a:r>
                <a:rPr lang="en-US" dirty="0" smtClean="0">
                  <a:latin typeface="Cochin"/>
                  <a:cs typeface="Cochin"/>
                </a:rPr>
                <a:t>[</a:t>
              </a:r>
              <a:r>
                <a:rPr lang="en-US" dirty="0" err="1" smtClean="0">
                  <a:latin typeface="Cochin"/>
                  <a:cs typeface="Cochin"/>
                </a:rPr>
                <a:t>Losasso</a:t>
              </a:r>
              <a:r>
                <a:rPr lang="en-US" dirty="0" smtClean="0">
                  <a:latin typeface="Cochin"/>
                  <a:cs typeface="Cochin"/>
                </a:rPr>
                <a:t> et al. 2004]</a:t>
              </a:r>
            </a:p>
            <a:p>
              <a:r>
                <a:rPr lang="en-US" dirty="0" smtClean="0">
                  <a:latin typeface="Cochin"/>
                  <a:cs typeface="Cochin"/>
                </a:rPr>
                <a:t>[Ando et al. 2013]</a:t>
              </a:r>
            </a:p>
            <a:p>
              <a:endParaRPr lang="en-US" dirty="0" smtClean="0">
                <a:latin typeface="Cochin"/>
                <a:cs typeface="Cochin"/>
              </a:endParaRPr>
            </a:p>
          </p:txBody>
        </p:sp>
        <p:pic>
          <p:nvPicPr>
            <p:cNvPr id="12" name="Picture 11" descr="Screen shot 2013-07-12 at 9.53.02 AM.png"/>
            <p:cNvPicPr>
              <a:picLocks noChangeAspect="1"/>
            </p:cNvPicPr>
            <p:nvPr/>
          </p:nvPicPr>
          <p:blipFill>
            <a:blip r:embed="rId7"/>
            <a:srcRect l="18487" t="16272" r="18055" b="14802"/>
            <a:stretch>
              <a:fillRect/>
            </a:stretch>
          </p:blipFill>
          <p:spPr>
            <a:xfrm>
              <a:off x="2105209" y="1572005"/>
              <a:ext cx="2225411" cy="1576434"/>
            </a:xfrm>
            <a:prstGeom prst="rect">
              <a:avLst/>
            </a:prstGeom>
          </p:spPr>
        </p:pic>
      </p:grpSp>
      <p:grpSp>
        <p:nvGrpSpPr>
          <p:cNvPr id="20" name="Group 19"/>
          <p:cNvGrpSpPr/>
          <p:nvPr/>
        </p:nvGrpSpPr>
        <p:grpSpPr>
          <a:xfrm>
            <a:off x="5029384" y="3803147"/>
            <a:ext cx="3405356" cy="3182253"/>
            <a:chOff x="5225201" y="3409975"/>
            <a:chExt cx="3405356" cy="3182253"/>
          </a:xfrm>
        </p:grpSpPr>
        <p:pic>
          <p:nvPicPr>
            <p:cNvPr id="16" name="Picture 15" descr="Screen shot 2013-07-12 at 9.55.20 AM.png"/>
            <p:cNvPicPr>
              <a:picLocks noChangeAspect="1"/>
            </p:cNvPicPr>
            <p:nvPr/>
          </p:nvPicPr>
          <p:blipFill>
            <a:blip r:embed="rId8"/>
            <a:srcRect l="45948" t="25831" r="24747" b="10414"/>
            <a:stretch>
              <a:fillRect/>
            </a:stretch>
          </p:blipFill>
          <p:spPr>
            <a:xfrm>
              <a:off x="5287661" y="3409976"/>
              <a:ext cx="1190616" cy="1920266"/>
            </a:xfrm>
            <a:prstGeom prst="rect">
              <a:avLst/>
            </a:prstGeom>
          </p:spPr>
        </p:pic>
        <p:pic>
          <p:nvPicPr>
            <p:cNvPr id="17" name="Picture 16" descr="Screen shot 2013-07-12 at 9.55.31 AM.png"/>
            <p:cNvPicPr>
              <a:picLocks noChangeAspect="1"/>
            </p:cNvPicPr>
            <p:nvPr/>
          </p:nvPicPr>
          <p:blipFill>
            <a:blip r:embed="rId9"/>
            <a:srcRect l="25024" t="20190" r="34612" b="10871"/>
            <a:stretch>
              <a:fillRect/>
            </a:stretch>
          </p:blipFill>
          <p:spPr>
            <a:xfrm>
              <a:off x="6225615" y="3409976"/>
              <a:ext cx="1484090" cy="1920266"/>
            </a:xfrm>
            <a:prstGeom prst="rect">
              <a:avLst/>
            </a:prstGeom>
          </p:spPr>
        </p:pic>
        <p:pic>
          <p:nvPicPr>
            <p:cNvPr id="18" name="Picture 17" descr="Screen shot 2013-07-12 at 9.55.51 AM.png"/>
            <p:cNvPicPr>
              <a:picLocks noChangeAspect="1"/>
            </p:cNvPicPr>
            <p:nvPr/>
          </p:nvPicPr>
          <p:blipFill>
            <a:blip r:embed="rId10"/>
            <a:srcRect l="26842" t="16617" r="47705" b="12586"/>
            <a:stretch>
              <a:fillRect/>
            </a:stretch>
          </p:blipFill>
          <p:spPr>
            <a:xfrm>
              <a:off x="7699295" y="3409975"/>
              <a:ext cx="931262" cy="1920267"/>
            </a:xfrm>
            <a:prstGeom prst="rect">
              <a:avLst/>
            </a:prstGeom>
          </p:spPr>
        </p:pic>
        <p:sp>
          <p:nvSpPr>
            <p:cNvPr id="19" name="TextBox 18"/>
            <p:cNvSpPr txBox="1"/>
            <p:nvPr/>
          </p:nvSpPr>
          <p:spPr>
            <a:xfrm>
              <a:off x="5225201" y="5391899"/>
              <a:ext cx="3071929" cy="1200329"/>
            </a:xfrm>
            <a:prstGeom prst="rect">
              <a:avLst/>
            </a:prstGeom>
            <a:noFill/>
          </p:spPr>
          <p:txBody>
            <a:bodyPr wrap="none" rtlCol="0">
              <a:spAutoFit/>
            </a:bodyPr>
            <a:lstStyle/>
            <a:p>
              <a:r>
                <a:rPr lang="en-US" dirty="0" smtClean="0">
                  <a:latin typeface="Cochin"/>
                  <a:cs typeface="Cochin"/>
                </a:rPr>
                <a:t>[Kim et al. 2008]</a:t>
              </a:r>
            </a:p>
            <a:p>
              <a:r>
                <a:rPr lang="en-US" dirty="0" smtClean="0">
                  <a:latin typeface="Cochin"/>
                  <a:cs typeface="Cochin"/>
                </a:rPr>
                <a:t>[Schechter and </a:t>
              </a:r>
              <a:r>
                <a:rPr lang="en-US" dirty="0" err="1" smtClean="0">
                  <a:latin typeface="Cochin"/>
                  <a:cs typeface="Cochin"/>
                </a:rPr>
                <a:t>Bridson</a:t>
              </a:r>
              <a:r>
                <a:rPr lang="en-US" dirty="0" smtClean="0">
                  <a:latin typeface="Cochin"/>
                  <a:cs typeface="Cochin"/>
                </a:rPr>
                <a:t> 2008]</a:t>
              </a:r>
            </a:p>
            <a:p>
              <a:r>
                <a:rPr lang="en-US" dirty="0" smtClean="0">
                  <a:latin typeface="Cochin"/>
                  <a:cs typeface="Cochin"/>
                </a:rPr>
                <a:t>[</a:t>
              </a:r>
              <a:r>
                <a:rPr lang="en-US" dirty="0" err="1" smtClean="0">
                  <a:latin typeface="Cochin"/>
                  <a:cs typeface="Cochin"/>
                </a:rPr>
                <a:t>Narain</a:t>
              </a:r>
              <a:r>
                <a:rPr lang="en-US" dirty="0" smtClean="0">
                  <a:latin typeface="Cochin"/>
                  <a:cs typeface="Cochin"/>
                </a:rPr>
                <a:t> et al. 2008]</a:t>
              </a:r>
            </a:p>
            <a:p>
              <a:endParaRPr lang="en-US" dirty="0" smtClean="0">
                <a:latin typeface="Cochin"/>
                <a:cs typeface="Cochin"/>
              </a:endParaRPr>
            </a:p>
          </p:txBody>
        </p:sp>
      </p:grpSp>
      <p:sp>
        <p:nvSpPr>
          <p:cNvPr id="21" name="TextBox 20"/>
          <p:cNvSpPr txBox="1"/>
          <p:nvPr/>
        </p:nvSpPr>
        <p:spPr>
          <a:xfrm>
            <a:off x="382489" y="149403"/>
            <a:ext cx="2621595" cy="523220"/>
          </a:xfrm>
          <a:prstGeom prst="rect">
            <a:avLst/>
          </a:prstGeom>
          <a:noFill/>
        </p:spPr>
        <p:txBody>
          <a:bodyPr wrap="none" rtlCol="0">
            <a:spAutoFit/>
          </a:bodyPr>
          <a:lstStyle/>
          <a:p>
            <a:r>
              <a:rPr lang="en-US" sz="2800" dirty="0" smtClean="0">
                <a:latin typeface="Cochin"/>
                <a:cs typeface="Cochin"/>
              </a:rPr>
              <a:t>Vortex Methods</a:t>
            </a:r>
          </a:p>
        </p:txBody>
      </p:sp>
      <p:sp>
        <p:nvSpPr>
          <p:cNvPr id="22" name="TextBox 21"/>
          <p:cNvSpPr txBox="1"/>
          <p:nvPr/>
        </p:nvSpPr>
        <p:spPr>
          <a:xfrm>
            <a:off x="4931749" y="145639"/>
            <a:ext cx="2947377" cy="523220"/>
          </a:xfrm>
          <a:prstGeom prst="rect">
            <a:avLst/>
          </a:prstGeom>
          <a:noFill/>
        </p:spPr>
        <p:txBody>
          <a:bodyPr wrap="none" rtlCol="0">
            <a:spAutoFit/>
          </a:bodyPr>
          <a:lstStyle/>
          <a:p>
            <a:r>
              <a:rPr lang="en-US" sz="2800" dirty="0" smtClean="0">
                <a:latin typeface="Cochin"/>
                <a:cs typeface="Cochin"/>
              </a:rPr>
              <a:t>Adaptive Methods</a:t>
            </a:r>
          </a:p>
        </p:txBody>
      </p:sp>
      <p:sp>
        <p:nvSpPr>
          <p:cNvPr id="23" name="TextBox 22"/>
          <p:cNvSpPr txBox="1"/>
          <p:nvPr/>
        </p:nvSpPr>
        <p:spPr>
          <a:xfrm>
            <a:off x="393162" y="4270740"/>
            <a:ext cx="2946920" cy="523220"/>
          </a:xfrm>
          <a:prstGeom prst="rect">
            <a:avLst/>
          </a:prstGeom>
          <a:noFill/>
        </p:spPr>
        <p:txBody>
          <a:bodyPr wrap="none" rtlCol="0">
            <a:spAutoFit/>
          </a:bodyPr>
          <a:lstStyle/>
          <a:p>
            <a:r>
              <a:rPr lang="en-US" sz="2800" dirty="0" smtClean="0">
                <a:latin typeface="Cochin"/>
                <a:cs typeface="Cochin"/>
              </a:rPr>
              <a:t>Viscosity Methods</a:t>
            </a:r>
          </a:p>
        </p:txBody>
      </p:sp>
      <p:sp>
        <p:nvSpPr>
          <p:cNvPr id="24" name="TextBox 23"/>
          <p:cNvSpPr txBox="1"/>
          <p:nvPr/>
        </p:nvSpPr>
        <p:spPr>
          <a:xfrm>
            <a:off x="4857495" y="3239223"/>
            <a:ext cx="3285987" cy="523220"/>
          </a:xfrm>
          <a:prstGeom prst="rect">
            <a:avLst/>
          </a:prstGeom>
          <a:noFill/>
        </p:spPr>
        <p:txBody>
          <a:bodyPr wrap="none" rtlCol="0">
            <a:spAutoFit/>
          </a:bodyPr>
          <a:lstStyle/>
          <a:p>
            <a:r>
              <a:rPr lang="en-US" sz="2800" dirty="0" smtClean="0">
                <a:latin typeface="Cochin"/>
                <a:cs typeface="Cochin"/>
              </a:rPr>
              <a:t>Turbulence Methods</a:t>
            </a:r>
          </a:p>
        </p:txBody>
      </p:sp>
    </p:spTree>
  </p:cSld>
  <p:clrMapOvr>
    <a:masterClrMapping/>
  </p:clrMapOvr>
  <p:transition advTm="1980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09532"/>
            <a:ext cx="8229600" cy="5848468"/>
          </a:xfrm>
        </p:spPr>
        <p:txBody>
          <a:bodyPr>
            <a:normAutofit/>
          </a:bodyPr>
          <a:lstStyle/>
          <a:p>
            <a:pPr>
              <a:buNone/>
            </a:pPr>
            <a:r>
              <a:rPr lang="en-US" sz="4000" dirty="0" err="1" smtClean="0"/>
              <a:t>Stam</a:t>
            </a:r>
            <a:r>
              <a:rPr lang="en-US" sz="4000" dirty="0" smtClean="0"/>
              <a:t> Plume example</a:t>
            </a:r>
          </a:p>
          <a:p>
            <a:pPr>
              <a:buNone/>
            </a:pPr>
            <a:endParaRPr lang="en-US" dirty="0" smtClean="0"/>
          </a:p>
          <a:p>
            <a:pPr>
              <a:buNone/>
            </a:pPr>
            <a:r>
              <a:rPr lang="en-US" dirty="0" smtClean="0"/>
              <a:t>Solver Only: 					18ms 	9326x faster</a:t>
            </a:r>
          </a:p>
          <a:p>
            <a:pPr>
              <a:buNone/>
            </a:pPr>
            <a:r>
              <a:rPr lang="en-US" dirty="0" smtClean="0"/>
              <a:t>With Vel. Recon.: 			4.2s 		39x faster</a:t>
            </a:r>
          </a:p>
          <a:p>
            <a:pPr>
              <a:buNone/>
            </a:pPr>
            <a:endParaRPr lang="en-US" dirty="0" smtClean="0"/>
          </a:p>
          <a:p>
            <a:pPr>
              <a:buNone/>
            </a:pPr>
            <a:r>
              <a:rPr lang="en-US" dirty="0" smtClean="0"/>
              <a:t>Total preprocessing: 		09h 50m 23s</a:t>
            </a:r>
          </a:p>
          <a:p>
            <a:pPr>
              <a:buNone/>
            </a:pPr>
            <a:endParaRPr lang="en-US" dirty="0" smtClean="0"/>
          </a:p>
          <a:p>
            <a:pPr>
              <a:buNone/>
            </a:pPr>
            <a:endParaRPr lang="en-US" dirty="0" smtClean="0"/>
          </a:p>
          <a:p>
            <a:pPr>
              <a:buNone/>
            </a:pPr>
            <a:endParaRPr lang="en-US" sz="2400" dirty="0" smtClean="0"/>
          </a:p>
          <a:p>
            <a:pPr>
              <a:buNone/>
            </a:pPr>
            <a:r>
              <a:rPr lang="en-US" sz="2400" dirty="0" smtClean="0"/>
              <a:t>12-core, 2.66 </a:t>
            </a:r>
            <a:r>
              <a:rPr lang="en-US" sz="2400" dirty="0" err="1" smtClean="0"/>
              <a:t>Ghz</a:t>
            </a:r>
            <a:r>
              <a:rPr lang="en-US" sz="2400" dirty="0" smtClean="0"/>
              <a:t> Mac Pro</a:t>
            </a:r>
          </a:p>
          <a:p>
            <a:pPr>
              <a:buNone/>
            </a:pPr>
            <a:endParaRPr lang="en-US" dirty="0" smtClean="0"/>
          </a:p>
          <a:p>
            <a:pPr>
              <a:buNone/>
            </a:pPr>
            <a:endParaRPr lang="en-US" dirty="0" smtClean="0"/>
          </a:p>
        </p:txBody>
      </p:sp>
    </p:spTree>
  </p:cSld>
  <p:clrMapOvr>
    <a:masterClrMapping/>
  </p:clrMapOvr>
  <p:transition advTm="3525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Screen shot 2013-07-22 at 8.15.40 AM.png"/>
          <p:cNvPicPr>
            <a:picLocks noChangeAspect="1"/>
          </p:cNvPicPr>
          <p:nvPr/>
        </p:nvPicPr>
        <p:blipFill>
          <a:blip r:embed="rId2"/>
          <a:srcRect l="3224" t="4765" r="3271" b="15963"/>
          <a:stretch>
            <a:fillRect/>
          </a:stretch>
        </p:blipFill>
        <p:spPr>
          <a:xfrm>
            <a:off x="-1" y="691753"/>
            <a:ext cx="9136263" cy="5125781"/>
          </a:xfrm>
          <a:prstGeom prst="rect">
            <a:avLst/>
          </a:prstGeom>
        </p:spPr>
      </p:pic>
    </p:spTree>
  </p:cSld>
  <p:clrMapOvr>
    <a:masterClrMapping/>
  </p:clrMapOvr>
  <p:transition advTm="4566"/>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09532"/>
            <a:ext cx="8229600" cy="5182230"/>
          </a:xfrm>
        </p:spPr>
        <p:txBody>
          <a:bodyPr>
            <a:normAutofit/>
          </a:bodyPr>
          <a:lstStyle/>
          <a:p>
            <a:pPr>
              <a:buNone/>
            </a:pPr>
            <a:r>
              <a:rPr lang="en-US" sz="4000" dirty="0" err="1" smtClean="0"/>
              <a:t>MacCormack</a:t>
            </a:r>
            <a:r>
              <a:rPr lang="en-US" sz="4000" dirty="0" smtClean="0"/>
              <a:t> example</a:t>
            </a:r>
          </a:p>
          <a:p>
            <a:pPr>
              <a:buNone/>
            </a:pPr>
            <a:endParaRPr lang="en-US" dirty="0" smtClean="0"/>
          </a:p>
          <a:p>
            <a:pPr>
              <a:buNone/>
            </a:pPr>
            <a:r>
              <a:rPr lang="en-US" dirty="0" smtClean="0"/>
              <a:t>Solver Only: 					96ms 	1764x faster</a:t>
            </a:r>
          </a:p>
          <a:p>
            <a:pPr>
              <a:buNone/>
            </a:pPr>
            <a:r>
              <a:rPr lang="en-US" dirty="0" smtClean="0"/>
              <a:t>With Vel. Recon.: 			5.6s 		30x faster</a:t>
            </a:r>
          </a:p>
          <a:p>
            <a:pPr>
              <a:buNone/>
            </a:pPr>
            <a:endParaRPr lang="en-US" dirty="0" smtClean="0"/>
          </a:p>
          <a:p>
            <a:pPr>
              <a:buNone/>
            </a:pPr>
            <a:r>
              <a:rPr lang="en-US" dirty="0" smtClean="0"/>
              <a:t>Total preprocessing: 		09h 27m 16s</a:t>
            </a:r>
          </a:p>
          <a:p>
            <a:pPr>
              <a:buNone/>
            </a:pPr>
            <a:endParaRPr lang="en-US" dirty="0" smtClean="0"/>
          </a:p>
          <a:p>
            <a:pPr>
              <a:buNone/>
            </a:pPr>
            <a:endParaRPr lang="en-US" dirty="0" smtClean="0"/>
          </a:p>
          <a:p>
            <a:pPr>
              <a:buNone/>
            </a:pPr>
            <a:endParaRPr lang="en-US" dirty="0" smtClean="0"/>
          </a:p>
          <a:p>
            <a:pPr>
              <a:buNone/>
            </a:pPr>
            <a:endParaRPr lang="en-US" dirty="0" smtClean="0"/>
          </a:p>
        </p:txBody>
      </p:sp>
    </p:spTree>
  </p:cSld>
  <p:clrMapOvr>
    <a:masterClrMapping/>
  </p:clrMapOvr>
  <p:transition advTm="12683"/>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dirichlet.2.24fps.mov">
            <a:hlinkClick r:id="" action="ppaction://media"/>
          </p:cNvPr>
          <p:cNvPicPr/>
          <p:nvPr>
            <a:videoFile r:link="rId1"/>
          </p:nvPr>
        </p:nvPicPr>
        <p:blipFill>
          <a:blip r:embed="rId3"/>
          <a:stretch>
            <a:fillRect/>
          </a:stretch>
        </p:blipFill>
        <p:spPr>
          <a:xfrm>
            <a:off x="0" y="857250"/>
            <a:ext cx="9144000" cy="5143500"/>
          </a:xfrm>
          <a:prstGeom prst="rect">
            <a:avLst/>
          </a:prstGeom>
        </p:spPr>
      </p:pic>
      <p:sp>
        <p:nvSpPr>
          <p:cNvPr id="5" name="TextBox 4"/>
          <p:cNvSpPr txBox="1"/>
          <p:nvPr/>
        </p:nvSpPr>
        <p:spPr>
          <a:xfrm>
            <a:off x="141115" y="6000750"/>
            <a:ext cx="3593373" cy="646331"/>
          </a:xfrm>
          <a:prstGeom prst="rect">
            <a:avLst/>
          </a:prstGeom>
          <a:noFill/>
        </p:spPr>
        <p:txBody>
          <a:bodyPr wrap="none" rtlCol="0">
            <a:spAutoFit/>
          </a:bodyPr>
          <a:lstStyle/>
          <a:p>
            <a:r>
              <a:rPr lang="en-US" dirty="0" err="1" smtClean="0">
                <a:latin typeface="Cochin"/>
                <a:cs typeface="Cochin"/>
              </a:rPr>
              <a:t>Dirichlet</a:t>
            </a:r>
            <a:r>
              <a:rPr lang="en-US" dirty="0" smtClean="0">
                <a:latin typeface="Cochin"/>
                <a:cs typeface="Cochin"/>
              </a:rPr>
              <a:t> obstacles, 276 </a:t>
            </a:r>
            <a:r>
              <a:rPr lang="en-US" dirty="0" err="1" smtClean="0">
                <a:latin typeface="Cochin"/>
                <a:cs typeface="Cochin"/>
              </a:rPr>
              <a:t>x</a:t>
            </a:r>
            <a:r>
              <a:rPr lang="en-US" dirty="0" smtClean="0">
                <a:latin typeface="Cochin"/>
                <a:cs typeface="Cochin"/>
              </a:rPr>
              <a:t> 276 </a:t>
            </a:r>
            <a:r>
              <a:rPr lang="en-US" dirty="0" err="1" smtClean="0">
                <a:latin typeface="Cochin"/>
                <a:cs typeface="Cochin"/>
              </a:rPr>
              <a:t>x</a:t>
            </a:r>
            <a:r>
              <a:rPr lang="en-US" dirty="0" smtClean="0">
                <a:latin typeface="Cochin"/>
                <a:cs typeface="Cochin"/>
              </a:rPr>
              <a:t> 138</a:t>
            </a:r>
          </a:p>
          <a:p>
            <a:r>
              <a:rPr lang="en-US" dirty="0" smtClean="0">
                <a:latin typeface="Cochin"/>
                <a:cs typeface="Cochin"/>
              </a:rPr>
              <a:t>03h 35m 00s</a:t>
            </a:r>
          </a:p>
        </p:txBody>
      </p:sp>
    </p:spTree>
  </p:cSld>
  <p:clrMapOvr>
    <a:masterClrMapping/>
  </p:clrMapOvr>
  <p:transition advTm="99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dirichlet_side-by-side.mov">
            <a:hlinkClick r:id="" action="ppaction://media"/>
          </p:cNvPr>
          <p:cNvPicPr/>
          <p:nvPr>
            <a:videoFile r:link="rId1"/>
          </p:nvPr>
        </p:nvPicPr>
        <p:blipFill>
          <a:blip r:embed="rId3"/>
          <a:stretch>
            <a:fillRect/>
          </a:stretch>
        </p:blipFill>
        <p:spPr>
          <a:xfrm>
            <a:off x="0" y="857250"/>
            <a:ext cx="9144000" cy="5143500"/>
          </a:xfrm>
          <a:prstGeom prst="rect">
            <a:avLst/>
          </a:prstGeom>
        </p:spPr>
      </p:pic>
    </p:spTree>
  </p:cSld>
  <p:clrMapOvr>
    <a:masterClrMapping/>
  </p:clrMapOvr>
  <p:transition advTm="269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09532"/>
            <a:ext cx="8229600" cy="4103402"/>
          </a:xfrm>
        </p:spPr>
        <p:txBody>
          <a:bodyPr>
            <a:normAutofit/>
          </a:bodyPr>
          <a:lstStyle/>
          <a:p>
            <a:pPr>
              <a:buNone/>
            </a:pPr>
            <a:r>
              <a:rPr lang="en-US" sz="4000" dirty="0" err="1" smtClean="0"/>
              <a:t>Dirichlet</a:t>
            </a:r>
            <a:r>
              <a:rPr lang="en-US" sz="4000" dirty="0" smtClean="0"/>
              <a:t> example</a:t>
            </a:r>
          </a:p>
          <a:p>
            <a:pPr>
              <a:buNone/>
            </a:pPr>
            <a:endParaRPr lang="en-US" dirty="0" smtClean="0"/>
          </a:p>
          <a:p>
            <a:pPr>
              <a:buNone/>
            </a:pPr>
            <a:r>
              <a:rPr lang="en-US" dirty="0" smtClean="0"/>
              <a:t>Solver Only: 					130ms 		661x faster</a:t>
            </a:r>
          </a:p>
          <a:p>
            <a:pPr>
              <a:buNone/>
            </a:pPr>
            <a:r>
              <a:rPr lang="en-US" dirty="0" smtClean="0"/>
              <a:t>With Vel. Recon.: 			5.1s 			17x faster</a:t>
            </a:r>
          </a:p>
          <a:p>
            <a:pPr>
              <a:buNone/>
            </a:pPr>
            <a:endParaRPr lang="en-US" dirty="0" smtClean="0"/>
          </a:p>
          <a:p>
            <a:pPr>
              <a:buNone/>
            </a:pPr>
            <a:r>
              <a:rPr lang="en-US" dirty="0" smtClean="0"/>
              <a:t>Total preprocessing: 		19h 00m 58s</a:t>
            </a:r>
          </a:p>
          <a:p>
            <a:pPr>
              <a:buNone/>
            </a:pPr>
            <a:endParaRPr lang="en-US" dirty="0" smtClean="0"/>
          </a:p>
          <a:p>
            <a:pPr>
              <a:buNone/>
            </a:pPr>
            <a:endParaRPr lang="en-US" dirty="0" smtClean="0"/>
          </a:p>
          <a:p>
            <a:pPr>
              <a:buNone/>
            </a:pPr>
            <a:endParaRPr lang="en-US" dirty="0" smtClean="0"/>
          </a:p>
        </p:txBody>
      </p:sp>
    </p:spTree>
  </p:cSld>
  <p:clrMapOvr>
    <a:masterClrMapping/>
  </p:clrMapOvr>
  <p:transition advTm="19333"/>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wreck.vorticity.5.24fps.mov">
            <a:hlinkClick r:id="" action="ppaction://media"/>
          </p:cNvPr>
          <p:cNvPicPr/>
          <p:nvPr>
            <a:videoFile r:link="rId1"/>
          </p:nvPr>
        </p:nvPicPr>
        <p:blipFill>
          <a:blip r:embed="rId3"/>
          <a:stretch>
            <a:fillRect/>
          </a:stretch>
        </p:blipFill>
        <p:spPr>
          <a:xfrm>
            <a:off x="0" y="857250"/>
            <a:ext cx="9144000" cy="5143500"/>
          </a:xfrm>
          <a:prstGeom prst="rect">
            <a:avLst/>
          </a:prstGeom>
        </p:spPr>
      </p:pic>
      <p:sp>
        <p:nvSpPr>
          <p:cNvPr id="5" name="TextBox 4"/>
          <p:cNvSpPr txBox="1"/>
          <p:nvPr/>
        </p:nvSpPr>
        <p:spPr>
          <a:xfrm>
            <a:off x="141115" y="6000750"/>
            <a:ext cx="3679242" cy="646331"/>
          </a:xfrm>
          <a:prstGeom prst="rect">
            <a:avLst/>
          </a:prstGeom>
          <a:noFill/>
        </p:spPr>
        <p:txBody>
          <a:bodyPr wrap="none" rtlCol="0">
            <a:spAutoFit/>
          </a:bodyPr>
          <a:lstStyle/>
          <a:p>
            <a:r>
              <a:rPr lang="en-US" dirty="0" smtClean="0">
                <a:latin typeface="Cochin"/>
                <a:cs typeface="Cochin"/>
              </a:rPr>
              <a:t>Neumann obstacles, 175 </a:t>
            </a:r>
            <a:r>
              <a:rPr lang="en-US" dirty="0" err="1" smtClean="0">
                <a:latin typeface="Cochin"/>
                <a:cs typeface="Cochin"/>
              </a:rPr>
              <a:t>x</a:t>
            </a:r>
            <a:r>
              <a:rPr lang="en-US" dirty="0" smtClean="0">
                <a:latin typeface="Cochin"/>
                <a:cs typeface="Cochin"/>
              </a:rPr>
              <a:t> 175 </a:t>
            </a:r>
            <a:r>
              <a:rPr lang="en-US" dirty="0" err="1" smtClean="0">
                <a:latin typeface="Cochin"/>
                <a:cs typeface="Cochin"/>
              </a:rPr>
              <a:t>x</a:t>
            </a:r>
            <a:r>
              <a:rPr lang="en-US" dirty="0" smtClean="0">
                <a:latin typeface="Cochin"/>
                <a:cs typeface="Cochin"/>
              </a:rPr>
              <a:t> 350</a:t>
            </a:r>
          </a:p>
          <a:p>
            <a:r>
              <a:rPr lang="en-US" dirty="0" smtClean="0">
                <a:latin typeface="Cochin"/>
                <a:cs typeface="Cochin"/>
              </a:rPr>
              <a:t>03h 27m 30s</a:t>
            </a:r>
          </a:p>
        </p:txBody>
      </p:sp>
    </p:spTree>
  </p:cSld>
  <p:clrMapOvr>
    <a:masterClrMapping/>
  </p:clrMapOvr>
  <p:transition advTm="123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neumann_wipe.mov">
            <a:hlinkClick r:id="" action="ppaction://media"/>
          </p:cNvPr>
          <p:cNvPicPr/>
          <p:nvPr>
            <a:videoFile r:link="rId1"/>
          </p:nvPr>
        </p:nvPicPr>
        <p:blipFill>
          <a:blip r:embed="rId3"/>
          <a:stretch>
            <a:fillRect/>
          </a:stretch>
        </p:blipFill>
        <p:spPr>
          <a:xfrm>
            <a:off x="0" y="857250"/>
            <a:ext cx="9144000" cy="5143500"/>
          </a:xfrm>
          <a:prstGeom prst="rect">
            <a:avLst/>
          </a:prstGeom>
        </p:spPr>
      </p:pic>
      <p:sp>
        <p:nvSpPr>
          <p:cNvPr id="5" name="TextBox 4"/>
          <p:cNvSpPr txBox="1"/>
          <p:nvPr/>
        </p:nvSpPr>
        <p:spPr>
          <a:xfrm>
            <a:off x="151970" y="6119670"/>
            <a:ext cx="5398003" cy="461665"/>
          </a:xfrm>
          <a:prstGeom prst="rect">
            <a:avLst/>
          </a:prstGeom>
          <a:noFill/>
        </p:spPr>
        <p:txBody>
          <a:bodyPr wrap="none" rtlCol="0">
            <a:spAutoFit/>
          </a:bodyPr>
          <a:lstStyle/>
          <a:p>
            <a:r>
              <a:rPr lang="en-US" sz="2400" dirty="0" err="1" smtClean="0">
                <a:latin typeface="Cochin"/>
                <a:cs typeface="Cochin"/>
              </a:rPr>
              <a:t>Vorticity</a:t>
            </a:r>
            <a:r>
              <a:rPr lang="en-US" sz="2400" dirty="0" smtClean="0">
                <a:latin typeface="Cochin"/>
                <a:cs typeface="Cochin"/>
              </a:rPr>
              <a:t> confinement = 20, originally 1.5</a:t>
            </a:r>
          </a:p>
        </p:txBody>
      </p:sp>
    </p:spTree>
  </p:cSld>
  <p:clrMapOvr>
    <a:masterClrMapping/>
  </p:clrMapOvr>
  <p:transition advTm="149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09532"/>
            <a:ext cx="8229600" cy="4103402"/>
          </a:xfrm>
        </p:spPr>
        <p:txBody>
          <a:bodyPr>
            <a:normAutofit/>
          </a:bodyPr>
          <a:lstStyle/>
          <a:p>
            <a:pPr>
              <a:buNone/>
            </a:pPr>
            <a:r>
              <a:rPr lang="en-US" sz="4000" dirty="0" smtClean="0"/>
              <a:t>Neumann example</a:t>
            </a:r>
          </a:p>
          <a:p>
            <a:pPr>
              <a:buNone/>
            </a:pPr>
            <a:endParaRPr lang="en-US" dirty="0" smtClean="0"/>
          </a:p>
          <a:p>
            <a:pPr>
              <a:buNone/>
            </a:pPr>
            <a:r>
              <a:rPr lang="en-US" dirty="0" smtClean="0"/>
              <a:t>Solver Only: 					34ms 		2435x faster</a:t>
            </a:r>
          </a:p>
          <a:p>
            <a:pPr>
              <a:buNone/>
            </a:pPr>
            <a:r>
              <a:rPr lang="en-US" dirty="0" smtClean="0"/>
              <a:t>With Vel. Recon.: 			5.7s 			14x faster</a:t>
            </a:r>
          </a:p>
          <a:p>
            <a:pPr>
              <a:buNone/>
            </a:pPr>
            <a:endParaRPr lang="en-US" dirty="0" smtClean="0"/>
          </a:p>
          <a:p>
            <a:pPr>
              <a:buNone/>
            </a:pPr>
            <a:r>
              <a:rPr lang="en-US" dirty="0" smtClean="0"/>
              <a:t>Total preprocessing: 		18h 53m 55s</a:t>
            </a:r>
          </a:p>
          <a:p>
            <a:pPr>
              <a:buNone/>
            </a:pPr>
            <a:endParaRPr lang="en-US" dirty="0" smtClean="0"/>
          </a:p>
          <a:p>
            <a:pPr>
              <a:buNone/>
            </a:pPr>
            <a:endParaRPr lang="en-US" dirty="0" smtClean="0"/>
          </a:p>
          <a:p>
            <a:pPr>
              <a:buNone/>
            </a:pPr>
            <a:endParaRPr lang="en-US" dirty="0" smtClean="0"/>
          </a:p>
          <a:p>
            <a:pPr>
              <a:buNone/>
            </a:pPr>
            <a:endParaRPr lang="en-US" dirty="0" smtClean="0"/>
          </a:p>
        </p:txBody>
      </p:sp>
    </p:spTree>
  </p:cSld>
  <p:clrMapOvr>
    <a:masterClrMapping/>
  </p:clrMapOvr>
  <p:transition advTm="19549"/>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200" y="1884323"/>
            <a:ext cx="8229600" cy="4241840"/>
          </a:xfrm>
        </p:spPr>
        <p:txBody>
          <a:bodyPr/>
          <a:lstStyle/>
          <a:p>
            <a:r>
              <a:rPr lang="en-US" dirty="0" smtClean="0">
                <a:solidFill>
                  <a:srgbClr val="7F7F7F"/>
                </a:solidFill>
              </a:rPr>
              <a:t>Previous Work</a:t>
            </a:r>
          </a:p>
          <a:p>
            <a:r>
              <a:rPr lang="en-US" dirty="0" smtClean="0">
                <a:solidFill>
                  <a:schemeClr val="bg1">
                    <a:lumMod val="50000"/>
                    <a:lumOff val="50000"/>
                  </a:schemeClr>
                </a:solidFill>
              </a:rPr>
              <a:t>Subspace Basics</a:t>
            </a:r>
          </a:p>
          <a:p>
            <a:r>
              <a:rPr lang="en-US" dirty="0" smtClean="0">
                <a:solidFill>
                  <a:schemeClr val="bg1">
                    <a:lumMod val="50000"/>
                    <a:lumOff val="50000"/>
                  </a:schemeClr>
                </a:solidFill>
              </a:rPr>
              <a:t>The Cubature Approach</a:t>
            </a:r>
          </a:p>
          <a:p>
            <a:r>
              <a:rPr lang="en-US" dirty="0" smtClean="0">
                <a:solidFill>
                  <a:schemeClr val="bg1">
                    <a:lumMod val="50000"/>
                    <a:lumOff val="50000"/>
                  </a:schemeClr>
                </a:solidFill>
              </a:rPr>
              <a:t>Other Features</a:t>
            </a:r>
          </a:p>
          <a:p>
            <a:r>
              <a:rPr lang="en-US" dirty="0" smtClean="0">
                <a:solidFill>
                  <a:schemeClr val="bg1">
                    <a:lumMod val="50000"/>
                    <a:lumOff val="50000"/>
                  </a:schemeClr>
                </a:solidFill>
              </a:rPr>
              <a:t>Results</a:t>
            </a:r>
          </a:p>
          <a:p>
            <a:r>
              <a:rPr lang="en-US" dirty="0" smtClean="0">
                <a:solidFill>
                  <a:schemeClr val="tx1"/>
                </a:solidFill>
              </a:rPr>
              <a:t>Discussion and Conclusions</a:t>
            </a:r>
            <a:endParaRPr lang="en-US" dirty="0">
              <a:solidFill>
                <a:schemeClr val="tx1"/>
              </a:solidFill>
            </a:endParaRPr>
          </a:p>
        </p:txBody>
      </p:sp>
    </p:spTree>
  </p:cSld>
  <p:clrMapOvr>
    <a:masterClrMapping/>
  </p:clrMapOvr>
  <p:transition advTm="3516"/>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Subspace Methods</a:t>
            </a:r>
            <a:endParaRPr lang="en-US" dirty="0"/>
          </a:p>
        </p:txBody>
      </p:sp>
      <p:pic>
        <p:nvPicPr>
          <p:cNvPr id="4" name="Picture 3" descr="Screen shot 2013-07-12 at 10.07.55 AM.png"/>
          <p:cNvPicPr>
            <a:picLocks noChangeAspect="1"/>
          </p:cNvPicPr>
          <p:nvPr/>
        </p:nvPicPr>
        <p:blipFill>
          <a:blip r:embed="rId3"/>
          <a:srcRect l="23111" t="20329" r="34197" b="13200"/>
          <a:stretch>
            <a:fillRect/>
          </a:stretch>
        </p:blipFill>
        <p:spPr>
          <a:xfrm>
            <a:off x="623762" y="1897578"/>
            <a:ext cx="2987708" cy="3448599"/>
          </a:xfrm>
          <a:prstGeom prst="rect">
            <a:avLst/>
          </a:prstGeom>
        </p:spPr>
      </p:pic>
      <p:pic>
        <p:nvPicPr>
          <p:cNvPr id="5" name="Picture 4" descr="Screen shot 2013-07-12 at 10.08.15 AM.png"/>
          <p:cNvPicPr>
            <a:picLocks noChangeAspect="1"/>
          </p:cNvPicPr>
          <p:nvPr/>
        </p:nvPicPr>
        <p:blipFill>
          <a:blip r:embed="rId4"/>
          <a:srcRect l="7969" t="17385" r="20877" b="20571"/>
          <a:stretch>
            <a:fillRect/>
          </a:stretch>
        </p:blipFill>
        <p:spPr>
          <a:xfrm>
            <a:off x="4027880" y="1416893"/>
            <a:ext cx="3185501" cy="2059205"/>
          </a:xfrm>
          <a:prstGeom prst="rect">
            <a:avLst/>
          </a:prstGeom>
        </p:spPr>
      </p:pic>
      <p:pic>
        <p:nvPicPr>
          <p:cNvPr id="7" name="Picture 6" descr="Screen shot 2013-07-12 at 10.10.10 AM.png"/>
          <p:cNvPicPr>
            <a:picLocks noChangeAspect="1"/>
          </p:cNvPicPr>
          <p:nvPr/>
        </p:nvPicPr>
        <p:blipFill>
          <a:blip r:embed="rId5"/>
          <a:srcRect l="25843" t="27409" r="37384" b="21719"/>
          <a:stretch>
            <a:fillRect/>
          </a:stretch>
        </p:blipFill>
        <p:spPr>
          <a:xfrm>
            <a:off x="4027880" y="4119201"/>
            <a:ext cx="2123667" cy="2178062"/>
          </a:xfrm>
          <a:prstGeom prst="rect">
            <a:avLst/>
          </a:prstGeom>
        </p:spPr>
      </p:pic>
      <p:sp>
        <p:nvSpPr>
          <p:cNvPr id="8" name="TextBox 7"/>
          <p:cNvSpPr txBox="1"/>
          <p:nvPr/>
        </p:nvSpPr>
        <p:spPr>
          <a:xfrm>
            <a:off x="540482" y="5346177"/>
            <a:ext cx="3055077" cy="369332"/>
          </a:xfrm>
          <a:prstGeom prst="rect">
            <a:avLst/>
          </a:prstGeom>
          <a:noFill/>
        </p:spPr>
        <p:txBody>
          <a:bodyPr wrap="none" rtlCol="0">
            <a:spAutoFit/>
          </a:bodyPr>
          <a:lstStyle/>
          <a:p>
            <a:r>
              <a:rPr lang="en-US" dirty="0" smtClean="0">
                <a:latin typeface="Cochin"/>
                <a:cs typeface="Cochin"/>
              </a:rPr>
              <a:t>[</a:t>
            </a:r>
            <a:r>
              <a:rPr lang="en-US" dirty="0" err="1" smtClean="0">
                <a:latin typeface="Cochin"/>
                <a:cs typeface="Cochin"/>
              </a:rPr>
              <a:t>Pentland</a:t>
            </a:r>
            <a:r>
              <a:rPr lang="en-US" dirty="0" smtClean="0">
                <a:latin typeface="Cochin"/>
                <a:cs typeface="Cochin"/>
              </a:rPr>
              <a:t> and Williams 1989]</a:t>
            </a:r>
          </a:p>
        </p:txBody>
      </p:sp>
      <p:sp>
        <p:nvSpPr>
          <p:cNvPr id="9" name="TextBox 8"/>
          <p:cNvSpPr txBox="1"/>
          <p:nvPr/>
        </p:nvSpPr>
        <p:spPr>
          <a:xfrm>
            <a:off x="3934190" y="3455276"/>
            <a:ext cx="2619031" cy="369332"/>
          </a:xfrm>
          <a:prstGeom prst="rect">
            <a:avLst/>
          </a:prstGeom>
          <a:noFill/>
        </p:spPr>
        <p:txBody>
          <a:bodyPr wrap="none" rtlCol="0">
            <a:spAutoFit/>
          </a:bodyPr>
          <a:lstStyle/>
          <a:p>
            <a:r>
              <a:rPr lang="en-US" dirty="0" smtClean="0">
                <a:latin typeface="Cochin"/>
                <a:cs typeface="Cochin"/>
              </a:rPr>
              <a:t>[</a:t>
            </a:r>
            <a:r>
              <a:rPr lang="en-US" dirty="0" err="1" smtClean="0">
                <a:latin typeface="Cochin"/>
                <a:cs typeface="Cochin"/>
              </a:rPr>
              <a:t>Barbic</a:t>
            </a:r>
            <a:r>
              <a:rPr lang="en-US" dirty="0" smtClean="0">
                <a:latin typeface="Cochin"/>
                <a:cs typeface="Cochin"/>
              </a:rPr>
              <a:t> and James 2005]</a:t>
            </a:r>
          </a:p>
        </p:txBody>
      </p:sp>
      <p:pic>
        <p:nvPicPr>
          <p:cNvPr id="10" name="Picture 9" descr="Screen shot 2013-07-12 at 10.14.07 AM.png"/>
          <p:cNvPicPr>
            <a:picLocks noChangeAspect="1"/>
          </p:cNvPicPr>
          <p:nvPr/>
        </p:nvPicPr>
        <p:blipFill>
          <a:blip r:embed="rId6"/>
          <a:srcRect l="15483" t="15695" r="27366" b="7364"/>
          <a:stretch>
            <a:fillRect/>
          </a:stretch>
        </p:blipFill>
        <p:spPr>
          <a:xfrm>
            <a:off x="6478768" y="4119201"/>
            <a:ext cx="2019566" cy="2015639"/>
          </a:xfrm>
          <a:prstGeom prst="rect">
            <a:avLst/>
          </a:prstGeom>
        </p:spPr>
      </p:pic>
      <p:sp>
        <p:nvSpPr>
          <p:cNvPr id="11" name="TextBox 10"/>
          <p:cNvSpPr txBox="1"/>
          <p:nvPr/>
        </p:nvSpPr>
        <p:spPr>
          <a:xfrm>
            <a:off x="3923780" y="6255619"/>
            <a:ext cx="2388428" cy="369332"/>
          </a:xfrm>
          <a:prstGeom prst="rect">
            <a:avLst/>
          </a:prstGeom>
          <a:noFill/>
        </p:spPr>
        <p:txBody>
          <a:bodyPr wrap="none" rtlCol="0">
            <a:spAutoFit/>
          </a:bodyPr>
          <a:lstStyle/>
          <a:p>
            <a:r>
              <a:rPr lang="en-US" dirty="0" smtClean="0">
                <a:latin typeface="Cochin"/>
                <a:cs typeface="Cochin"/>
              </a:rPr>
              <a:t>[Kim and James 2011]</a:t>
            </a:r>
          </a:p>
        </p:txBody>
      </p:sp>
      <p:sp>
        <p:nvSpPr>
          <p:cNvPr id="12" name="TextBox 11"/>
          <p:cNvSpPr txBox="1"/>
          <p:nvPr/>
        </p:nvSpPr>
        <p:spPr>
          <a:xfrm>
            <a:off x="6374668" y="6103607"/>
            <a:ext cx="2713209" cy="369332"/>
          </a:xfrm>
          <a:prstGeom prst="rect">
            <a:avLst/>
          </a:prstGeom>
          <a:noFill/>
        </p:spPr>
        <p:txBody>
          <a:bodyPr wrap="none" rtlCol="0">
            <a:spAutoFit/>
          </a:bodyPr>
          <a:lstStyle/>
          <a:p>
            <a:r>
              <a:rPr lang="en-US" dirty="0" smtClean="0">
                <a:latin typeface="Cochin"/>
                <a:cs typeface="Cochin"/>
              </a:rPr>
              <a:t>[Harmon and </a:t>
            </a:r>
            <a:r>
              <a:rPr lang="en-US" dirty="0" err="1" smtClean="0">
                <a:latin typeface="Cochin"/>
                <a:cs typeface="Cochin"/>
              </a:rPr>
              <a:t>Zorin</a:t>
            </a:r>
            <a:r>
              <a:rPr lang="en-US" dirty="0" smtClean="0">
                <a:latin typeface="Cochin"/>
                <a:cs typeface="Cochin"/>
              </a:rPr>
              <a:t> 2013]</a:t>
            </a:r>
          </a:p>
        </p:txBody>
      </p:sp>
    </p:spTree>
  </p:cSld>
  <p:clrMapOvr>
    <a:masterClrMapping/>
  </p:clrMapOvr>
  <p:transition advTm="21116"/>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Contributions</a:t>
            </a:r>
            <a:endParaRPr lang="en-US" dirty="0"/>
          </a:p>
        </p:txBody>
      </p:sp>
      <p:sp>
        <p:nvSpPr>
          <p:cNvPr id="3" name="Content Placeholder 2"/>
          <p:cNvSpPr>
            <a:spLocks noGrp="1"/>
          </p:cNvSpPr>
          <p:nvPr>
            <p:ph idx="1"/>
          </p:nvPr>
        </p:nvSpPr>
        <p:spPr>
          <a:xfrm>
            <a:off x="457200" y="1884323"/>
            <a:ext cx="8229600" cy="4241840"/>
          </a:xfrm>
        </p:spPr>
        <p:txBody>
          <a:bodyPr/>
          <a:lstStyle/>
          <a:p>
            <a:r>
              <a:rPr lang="en-US" dirty="0" smtClean="0">
                <a:solidFill>
                  <a:schemeClr val="tx1"/>
                </a:solidFill>
              </a:rPr>
              <a:t>Fast </a:t>
            </a:r>
            <a:r>
              <a:rPr lang="en-US" i="1" dirty="0" smtClean="0">
                <a:solidFill>
                  <a:schemeClr val="tx1"/>
                </a:solidFill>
              </a:rPr>
              <a:t>re-simulation </a:t>
            </a:r>
            <a:r>
              <a:rPr lang="en-US" dirty="0" smtClean="0">
                <a:solidFill>
                  <a:schemeClr val="tx1"/>
                </a:solidFill>
              </a:rPr>
              <a:t>of an existing simulation</a:t>
            </a:r>
          </a:p>
          <a:p>
            <a:r>
              <a:rPr lang="en-US" dirty="0" smtClean="0">
                <a:solidFill>
                  <a:schemeClr val="tx1"/>
                </a:solidFill>
              </a:rPr>
              <a:t>A </a:t>
            </a:r>
            <a:r>
              <a:rPr lang="en-US" i="1" dirty="0" smtClean="0">
                <a:solidFill>
                  <a:schemeClr val="tx1"/>
                </a:solidFill>
              </a:rPr>
              <a:t>cubature</a:t>
            </a:r>
            <a:r>
              <a:rPr lang="en-US" dirty="0" smtClean="0">
                <a:solidFill>
                  <a:schemeClr val="tx1"/>
                </a:solidFill>
              </a:rPr>
              <a:t> approach to subspace advection</a:t>
            </a:r>
          </a:p>
          <a:p>
            <a:r>
              <a:rPr lang="en-US" dirty="0" smtClean="0">
                <a:solidFill>
                  <a:schemeClr val="tx1"/>
                </a:solidFill>
              </a:rPr>
              <a:t>Practical cubature training via </a:t>
            </a:r>
            <a:r>
              <a:rPr lang="en-US" i="1" dirty="0" smtClean="0">
                <a:solidFill>
                  <a:schemeClr val="tx1"/>
                </a:solidFill>
              </a:rPr>
              <a:t>importance sampling</a:t>
            </a:r>
          </a:p>
          <a:p>
            <a:r>
              <a:rPr lang="en-US" dirty="0" smtClean="0">
                <a:solidFill>
                  <a:schemeClr val="tx1"/>
                </a:solidFill>
              </a:rPr>
              <a:t>Internal obstacles via subspace </a:t>
            </a:r>
            <a:r>
              <a:rPr lang="en-US" i="1" dirty="0" smtClean="0">
                <a:solidFill>
                  <a:schemeClr val="tx1"/>
                </a:solidFill>
              </a:rPr>
              <a:t>iterated orthogonal projection</a:t>
            </a:r>
            <a:endParaRPr lang="en-US" i="1" dirty="0">
              <a:solidFill>
                <a:schemeClr val="tx1"/>
              </a:solidFill>
            </a:endParaRPr>
          </a:p>
        </p:txBody>
      </p:sp>
    </p:spTree>
  </p:cSld>
  <p:clrMapOvr>
    <a:masterClrMapping/>
  </p:clrMapOvr>
  <p:transition advTm="23483"/>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a:t>
            </a:r>
            <a:endParaRPr lang="en-US" dirty="0"/>
          </a:p>
        </p:txBody>
      </p:sp>
      <p:sp>
        <p:nvSpPr>
          <p:cNvPr id="3" name="Content Placeholder 2"/>
          <p:cNvSpPr>
            <a:spLocks noGrp="1"/>
          </p:cNvSpPr>
          <p:nvPr>
            <p:ph idx="1"/>
          </p:nvPr>
        </p:nvSpPr>
        <p:spPr>
          <a:xfrm>
            <a:off x="457200" y="2301379"/>
            <a:ext cx="8229600" cy="3824784"/>
          </a:xfrm>
        </p:spPr>
        <p:txBody>
          <a:bodyPr/>
          <a:lstStyle/>
          <a:p>
            <a:r>
              <a:rPr lang="en-US" dirty="0" smtClean="0">
                <a:solidFill>
                  <a:schemeClr val="tx1"/>
                </a:solidFill>
              </a:rPr>
              <a:t>Memory intensive (Mac Pro had 96 GB)</a:t>
            </a:r>
          </a:p>
          <a:p>
            <a:r>
              <a:rPr lang="en-US" dirty="0" smtClean="0">
                <a:solidFill>
                  <a:schemeClr val="tx1"/>
                </a:solidFill>
              </a:rPr>
              <a:t>Time-consuming pre-process</a:t>
            </a:r>
          </a:p>
          <a:p>
            <a:r>
              <a:rPr lang="en-US" dirty="0" smtClean="0">
                <a:solidFill>
                  <a:schemeClr val="tx1"/>
                </a:solidFill>
              </a:rPr>
              <a:t>How well does it generalize?</a:t>
            </a:r>
          </a:p>
        </p:txBody>
      </p:sp>
    </p:spTree>
  </p:cSld>
  <p:clrMapOvr>
    <a:masterClrMapping/>
  </p:clrMapOvr>
  <p:transition advTm="3010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Basis enrichment (XFEM?)</a:t>
            </a:r>
          </a:p>
          <a:p>
            <a:endParaRPr lang="en-US" dirty="0" smtClean="0"/>
          </a:p>
          <a:p>
            <a:endParaRPr lang="en-US" dirty="0" smtClean="0"/>
          </a:p>
          <a:p>
            <a:r>
              <a:rPr lang="en-US" dirty="0" smtClean="0"/>
              <a:t>Better basis compression </a:t>
            </a:r>
          </a:p>
          <a:p>
            <a:pPr>
              <a:buNone/>
            </a:pPr>
            <a:r>
              <a:rPr lang="en-US" dirty="0" smtClean="0"/>
              <a:t>	(HSS?)</a:t>
            </a:r>
          </a:p>
          <a:p>
            <a:endParaRPr lang="en-US" dirty="0" smtClean="0"/>
          </a:p>
          <a:p>
            <a:endParaRPr lang="en-US" dirty="0" smtClean="0"/>
          </a:p>
          <a:p>
            <a:pPr>
              <a:buNone/>
            </a:pPr>
            <a:endParaRPr lang="en-US" dirty="0" smtClean="0"/>
          </a:p>
          <a:p>
            <a:r>
              <a:rPr lang="en-US" dirty="0" smtClean="0"/>
              <a:t>Liquid re-simulation?</a:t>
            </a:r>
            <a:endParaRPr lang="en-US" dirty="0"/>
          </a:p>
        </p:txBody>
      </p:sp>
      <p:pic>
        <p:nvPicPr>
          <p:cNvPr id="4" name="Picture 3" descr="Screen shot 2013-07-17 at 1.53.00 PM.png"/>
          <p:cNvPicPr>
            <a:picLocks noChangeAspect="1"/>
          </p:cNvPicPr>
          <p:nvPr/>
        </p:nvPicPr>
        <p:blipFill>
          <a:blip r:embed="rId2"/>
          <a:srcRect l="31577" t="18309" r="21294" b="27505"/>
          <a:stretch>
            <a:fillRect/>
          </a:stretch>
        </p:blipFill>
        <p:spPr>
          <a:xfrm>
            <a:off x="5264687" y="3386811"/>
            <a:ext cx="2559191" cy="1888867"/>
          </a:xfrm>
          <a:prstGeom prst="rect">
            <a:avLst/>
          </a:prstGeom>
          <a:ln>
            <a:noFill/>
          </a:ln>
          <a:effectLst>
            <a:softEdge rad="112500"/>
          </a:effectLst>
        </p:spPr>
      </p:pic>
      <p:sp>
        <p:nvSpPr>
          <p:cNvPr id="5" name="TextBox 4"/>
          <p:cNvSpPr txBox="1"/>
          <p:nvPr/>
        </p:nvSpPr>
        <p:spPr>
          <a:xfrm>
            <a:off x="5264687" y="5091012"/>
            <a:ext cx="1753407" cy="369332"/>
          </a:xfrm>
          <a:prstGeom prst="rect">
            <a:avLst/>
          </a:prstGeom>
          <a:noFill/>
        </p:spPr>
        <p:txBody>
          <a:bodyPr wrap="none" rtlCol="0">
            <a:spAutoFit/>
          </a:bodyPr>
          <a:lstStyle/>
          <a:p>
            <a:r>
              <a:rPr lang="en-US" dirty="0" smtClean="0">
                <a:latin typeface="Cochin"/>
                <a:cs typeface="Cochin"/>
              </a:rPr>
              <a:t>[</a:t>
            </a:r>
            <a:r>
              <a:rPr lang="en-US" dirty="0" err="1" smtClean="0">
                <a:latin typeface="Cochin"/>
                <a:cs typeface="Cochin"/>
              </a:rPr>
              <a:t>Seo</a:t>
            </a:r>
            <a:r>
              <a:rPr lang="en-US" dirty="0" smtClean="0">
                <a:latin typeface="Cochin"/>
                <a:cs typeface="Cochin"/>
              </a:rPr>
              <a:t> et al. 2011]</a:t>
            </a:r>
          </a:p>
        </p:txBody>
      </p:sp>
      <p:pic>
        <p:nvPicPr>
          <p:cNvPr id="7" name="Picture 6" descr="Screen shot 2013-07-17 at 1.59.33 PM.png"/>
          <p:cNvPicPr>
            <a:picLocks noChangeAspect="1"/>
          </p:cNvPicPr>
          <p:nvPr/>
        </p:nvPicPr>
        <p:blipFill>
          <a:blip r:embed="rId3"/>
          <a:srcRect l="15918" t="29573" r="21588" b="-937"/>
          <a:stretch>
            <a:fillRect/>
          </a:stretch>
        </p:blipFill>
        <p:spPr>
          <a:xfrm>
            <a:off x="5771957" y="1353570"/>
            <a:ext cx="2051921" cy="1504160"/>
          </a:xfrm>
          <a:prstGeom prst="rect">
            <a:avLst/>
          </a:prstGeom>
          <a:ln>
            <a:noFill/>
          </a:ln>
          <a:effectLst>
            <a:softEdge rad="112500"/>
          </a:effectLst>
        </p:spPr>
      </p:pic>
      <p:sp>
        <p:nvSpPr>
          <p:cNvPr id="8" name="TextBox 7"/>
          <p:cNvSpPr txBox="1"/>
          <p:nvPr/>
        </p:nvSpPr>
        <p:spPr>
          <a:xfrm>
            <a:off x="5761102" y="2770882"/>
            <a:ext cx="2501308" cy="369332"/>
          </a:xfrm>
          <a:prstGeom prst="rect">
            <a:avLst/>
          </a:prstGeom>
          <a:noFill/>
        </p:spPr>
        <p:txBody>
          <a:bodyPr wrap="none" rtlCol="0">
            <a:spAutoFit/>
          </a:bodyPr>
          <a:lstStyle/>
          <a:p>
            <a:r>
              <a:rPr lang="en-US" dirty="0" smtClean="0">
                <a:latin typeface="Cochin"/>
                <a:cs typeface="Cochin"/>
              </a:rPr>
              <a:t>[Richardson et al. 2011]</a:t>
            </a:r>
          </a:p>
        </p:txBody>
      </p:sp>
    </p:spTree>
  </p:cSld>
  <p:clrMapOvr>
    <a:masterClrMapping/>
  </p:clrMapOvr>
  <p:transition advTm="21833"/>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a:xfrm>
            <a:off x="457200" y="2105979"/>
            <a:ext cx="8229600" cy="4020184"/>
          </a:xfrm>
        </p:spPr>
        <p:txBody>
          <a:bodyPr/>
          <a:lstStyle/>
          <a:p>
            <a:r>
              <a:rPr lang="en-US" dirty="0" smtClean="0"/>
              <a:t>NSF CAREER award (IIS-1253948)</a:t>
            </a:r>
          </a:p>
          <a:p>
            <a:r>
              <a:rPr lang="en-US" dirty="0" smtClean="0"/>
              <a:t>UCSB Center for Scientific Computing</a:t>
            </a:r>
          </a:p>
          <a:p>
            <a:pPr lvl="1"/>
            <a:r>
              <a:rPr lang="en-US" dirty="0" smtClean="0"/>
              <a:t>NSF MRSEC (DMR-1121053)</a:t>
            </a:r>
          </a:p>
          <a:p>
            <a:pPr lvl="1"/>
            <a:r>
              <a:rPr lang="en-US" dirty="0" smtClean="0"/>
              <a:t>Hewlett-Packard</a:t>
            </a:r>
          </a:p>
          <a:p>
            <a:pPr lvl="1"/>
            <a:r>
              <a:rPr lang="en-US" dirty="0" smtClean="0"/>
              <a:t>NSF CNS-0960316</a:t>
            </a:r>
            <a:endParaRPr lang="en-US" dirty="0"/>
          </a:p>
        </p:txBody>
      </p:sp>
    </p:spTree>
  </p:cSld>
  <p:clrMapOvr>
    <a:masterClrMapping/>
  </p:clrMapOvr>
  <p:transition advTm="6333"/>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abstract.mov">
            <a:hlinkClick r:id="" action="ppaction://media"/>
          </p:cNvPr>
          <p:cNvPicPr/>
          <p:nvPr>
            <a:videoFile r:link="rId2"/>
          </p:nvPr>
        </p:nvPicPr>
        <p:blipFill>
          <a:blip r:embed="rId4"/>
          <a:stretch>
            <a:fillRect/>
          </a:stretch>
        </p:blipFill>
        <p:spPr>
          <a:xfrm>
            <a:off x="0" y="857250"/>
            <a:ext cx="9144000" cy="5143500"/>
          </a:xfrm>
          <a:prstGeom prst="rect">
            <a:avLst/>
          </a:prstGeom>
        </p:spPr>
      </p:pic>
      <p:sp>
        <p:nvSpPr>
          <p:cNvPr id="3" name="Subtitle 2"/>
          <p:cNvSpPr txBox="1">
            <a:spLocks/>
          </p:cNvSpPr>
          <p:nvPr/>
        </p:nvSpPr>
        <p:spPr>
          <a:xfrm>
            <a:off x="66846" y="5976292"/>
            <a:ext cx="6400800" cy="653990"/>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200" b="0" i="1" u="none" strike="noStrike" kern="1200" cap="none" spc="0" normalizeH="0" baseline="0" noProof="0" smtClean="0">
                <a:ln>
                  <a:noFill/>
                </a:ln>
                <a:solidFill>
                  <a:schemeClr val="tx1">
                    <a:tint val="75000"/>
                  </a:schemeClr>
                </a:solidFill>
                <a:effectLst/>
                <a:uLnTx/>
                <a:uFillTx/>
                <a:latin typeface="Cochin"/>
                <a:ea typeface="+mn-ea"/>
                <a:cs typeface="Cochin"/>
              </a:rPr>
              <a:t>Thank you</a:t>
            </a:r>
            <a:endParaRPr kumimoji="0" lang="en-US" sz="2400" b="0" i="0" u="none" strike="noStrike" kern="1200" cap="none" spc="0" normalizeH="0" baseline="0" noProof="0" dirty="0">
              <a:ln>
                <a:noFill/>
              </a:ln>
              <a:solidFill>
                <a:schemeClr val="tx1">
                  <a:tint val="75000"/>
                </a:schemeClr>
              </a:solidFill>
              <a:effectLst/>
              <a:uLnTx/>
              <a:uFillTx/>
              <a:latin typeface="Cochin"/>
              <a:ea typeface="+mn-ea"/>
              <a:cs typeface="Cochin"/>
            </a:endParaRPr>
          </a:p>
        </p:txBody>
      </p:sp>
    </p:spTree>
    <p:custDataLst>
      <p:tags r:id="rId1"/>
    </p:custDataLst>
  </p:cSld>
  <p:clrMapOvr>
    <a:masterClrMapping/>
  </p:clrMapOvr>
  <p:transition advTm="161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2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w</a:t>
            </a:r>
            <a:endParaRPr lang="en-US" dirty="0"/>
          </a:p>
        </p:txBody>
      </p:sp>
      <p:sp>
        <p:nvSpPr>
          <p:cNvPr id="3" name="Subtitle 2"/>
          <p:cNvSpPr>
            <a:spLocks noGrp="1"/>
          </p:cNvSpPr>
          <p:nvPr>
            <p:ph type="subTitle" idx="1"/>
          </p:nvPr>
        </p:nvSpPr>
        <p:spPr>
          <a:xfrm>
            <a:off x="66846" y="4571502"/>
            <a:ext cx="6400800" cy="1752600"/>
          </a:xfrm>
        </p:spPr>
        <p:txBody>
          <a:bodyPr/>
          <a:lstStyle/>
          <a:p>
            <a:pPr algn="l"/>
            <a:r>
              <a:rPr lang="en-US" i="1" dirty="0" smtClean="0"/>
              <a:t>Thank you</a:t>
            </a:r>
            <a:endParaRPr lang="en-US" sz="2400" dirty="0"/>
          </a:p>
        </p:txBody>
      </p:sp>
      <p:pic>
        <p:nvPicPr>
          <p:cNvPr id="4" name="Picture 3"/>
          <p:cNvPicPr>
            <a:picLocks noChangeAspect="1"/>
          </p:cNvPicPr>
          <p:nvPr/>
        </p:nvPicPr>
        <p:blipFill>
          <a:blip r:embed="rId3"/>
          <a:stretch>
            <a:fillRect/>
          </a:stretch>
        </p:blipFill>
        <p:spPr>
          <a:xfrm>
            <a:off x="0" y="999627"/>
            <a:ext cx="9144000" cy="3571875"/>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04100" y="274638"/>
            <a:ext cx="8229600" cy="1143000"/>
          </a:xfrm>
        </p:spPr>
        <p:txBody>
          <a:bodyPr/>
          <a:lstStyle/>
          <a:p>
            <a:r>
              <a:rPr lang="en-US" dirty="0" smtClean="0"/>
              <a:t>Subspace Methods</a:t>
            </a:r>
            <a:endParaRPr lang="en-US" dirty="0"/>
          </a:p>
        </p:txBody>
      </p:sp>
      <p:pic>
        <p:nvPicPr>
          <p:cNvPr id="5" name="Picture 4" descr="spaceship.jpg"/>
          <p:cNvPicPr>
            <a:picLocks noChangeAspect="1"/>
          </p:cNvPicPr>
          <p:nvPr/>
        </p:nvPicPr>
        <p:blipFill>
          <a:blip r:embed="rId3"/>
          <a:stretch>
            <a:fillRect/>
          </a:stretch>
        </p:blipFill>
        <p:spPr>
          <a:xfrm>
            <a:off x="3367631" y="2254262"/>
            <a:ext cx="3274496" cy="2182997"/>
          </a:xfrm>
          <a:prstGeom prst="rect">
            <a:avLst/>
          </a:prstGeom>
        </p:spPr>
      </p:pic>
      <p:pic>
        <p:nvPicPr>
          <p:cNvPr id="6" name="Picture 5" descr="mixing.png"/>
          <p:cNvPicPr>
            <a:picLocks noChangeAspect="1"/>
          </p:cNvPicPr>
          <p:nvPr/>
        </p:nvPicPr>
        <p:blipFill>
          <a:blip r:embed="rId4"/>
          <a:stretch>
            <a:fillRect/>
          </a:stretch>
        </p:blipFill>
        <p:spPr>
          <a:xfrm>
            <a:off x="6600328" y="2254262"/>
            <a:ext cx="2449982" cy="2182997"/>
          </a:xfrm>
          <a:prstGeom prst="rect">
            <a:avLst/>
          </a:prstGeom>
        </p:spPr>
      </p:pic>
      <p:pic>
        <p:nvPicPr>
          <p:cNvPr id="4" name="Picture 3" descr="car-leaves-smaller.png"/>
          <p:cNvPicPr>
            <a:picLocks noChangeAspect="1"/>
          </p:cNvPicPr>
          <p:nvPr/>
        </p:nvPicPr>
        <p:blipFill>
          <a:blip r:embed="rId5"/>
          <a:stretch>
            <a:fillRect/>
          </a:stretch>
        </p:blipFill>
        <p:spPr>
          <a:xfrm>
            <a:off x="103257" y="2254262"/>
            <a:ext cx="3587084" cy="2182997"/>
          </a:xfrm>
          <a:prstGeom prst="rect">
            <a:avLst/>
          </a:prstGeom>
        </p:spPr>
      </p:pic>
      <p:sp>
        <p:nvSpPr>
          <p:cNvPr id="7" name="TextBox 6"/>
          <p:cNvSpPr txBox="1"/>
          <p:nvPr/>
        </p:nvSpPr>
        <p:spPr>
          <a:xfrm>
            <a:off x="121598" y="4437259"/>
            <a:ext cx="2151133" cy="923330"/>
          </a:xfrm>
          <a:prstGeom prst="rect">
            <a:avLst/>
          </a:prstGeom>
          <a:noFill/>
        </p:spPr>
        <p:txBody>
          <a:bodyPr wrap="none" rtlCol="0">
            <a:spAutoFit/>
          </a:bodyPr>
          <a:lstStyle/>
          <a:p>
            <a:r>
              <a:rPr lang="en-US" dirty="0" smtClean="0">
                <a:latin typeface="Cochin"/>
                <a:cs typeface="Cochin"/>
              </a:rPr>
              <a:t>[</a:t>
            </a:r>
            <a:r>
              <a:rPr lang="en-US" dirty="0" err="1" smtClean="0">
                <a:latin typeface="Cochin"/>
                <a:cs typeface="Cochin"/>
              </a:rPr>
              <a:t>Treuille</a:t>
            </a:r>
            <a:r>
              <a:rPr lang="en-US" dirty="0" smtClean="0">
                <a:latin typeface="Cochin"/>
                <a:cs typeface="Cochin"/>
              </a:rPr>
              <a:t> et al. 2006]</a:t>
            </a:r>
          </a:p>
          <a:p>
            <a:r>
              <a:rPr lang="en-US" dirty="0" smtClean="0">
                <a:latin typeface="Cochin"/>
                <a:cs typeface="Cochin"/>
              </a:rPr>
              <a:t>[</a:t>
            </a:r>
            <a:r>
              <a:rPr lang="en-US" dirty="0" err="1" smtClean="0">
                <a:latin typeface="Cochin"/>
                <a:cs typeface="Cochin"/>
              </a:rPr>
              <a:t>Wicke</a:t>
            </a:r>
            <a:r>
              <a:rPr lang="en-US" dirty="0" smtClean="0">
                <a:latin typeface="Cochin"/>
                <a:cs typeface="Cochin"/>
              </a:rPr>
              <a:t> et al. 2009]</a:t>
            </a:r>
          </a:p>
          <a:p>
            <a:r>
              <a:rPr lang="en-US" dirty="0" smtClean="0">
                <a:latin typeface="Cochin"/>
                <a:cs typeface="Cochin"/>
              </a:rPr>
              <a:t>[Stanton et al. 2013]</a:t>
            </a:r>
          </a:p>
        </p:txBody>
      </p:sp>
    </p:spTree>
  </p:cSld>
  <p:clrMapOvr>
    <a:masterClrMapping/>
  </p:clrMapOvr>
  <p:transition advTm="26183"/>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13.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60325" cap="flat" cmpd="sng" algn="ctr">
          <a:solidFill>
            <a:schemeClr val="accent1"/>
          </a:solidFill>
          <a:prstDash val="solid"/>
          <a:round/>
          <a:headEnd type="none" w="med" len="med"/>
          <a:tailEnd type="triangle" w="med" len="med"/>
        </a:ln>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smtClean="0">
            <a:latin typeface="Cochin"/>
            <a:cs typeface="Cochin"/>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8125</TotalTime>
  <Words>3649</Words>
  <Application>Microsoft Macintosh PowerPoint</Application>
  <PresentationFormat>On-screen Show (4:3)</PresentationFormat>
  <Paragraphs>497</Paragraphs>
  <Slides>85</Slides>
  <Notes>77</Notes>
  <HiddenSlides>0</HiddenSlides>
  <MMClips>11</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85</vt:i4>
      </vt:variant>
    </vt:vector>
  </HeadingPairs>
  <TitlesOfParts>
    <vt:vector size="87" baseType="lpstr">
      <vt:lpstr>Office Theme</vt:lpstr>
      <vt:lpstr>Equation</vt:lpstr>
      <vt:lpstr>Slide 1</vt:lpstr>
      <vt:lpstr>Slide 2</vt:lpstr>
      <vt:lpstr>Slide 3</vt:lpstr>
      <vt:lpstr>Outline</vt:lpstr>
      <vt:lpstr>Outline</vt:lpstr>
      <vt:lpstr>Fluid Simulation</vt:lpstr>
      <vt:lpstr>Slide 7</vt:lpstr>
      <vt:lpstr>Subspace Methods</vt:lpstr>
      <vt:lpstr>Subspace Methods</vt:lpstr>
      <vt:lpstr>Slide 10</vt:lpstr>
      <vt:lpstr>Slide 11</vt:lpstr>
      <vt:lpstr>Slide 12</vt:lpstr>
      <vt:lpstr>Outline</vt:lpstr>
      <vt:lpstr>Diffusion</vt:lpstr>
      <vt:lpstr>Diffusion</vt:lpstr>
      <vt:lpstr>Slide 16</vt:lpstr>
      <vt:lpstr>Stable Fluids</vt:lpstr>
      <vt:lpstr>Slide 18</vt:lpstr>
      <vt:lpstr>Slide 19</vt:lpstr>
      <vt:lpstr>Slide 20</vt:lpstr>
      <vt:lpstr>Slide 21</vt:lpstr>
      <vt:lpstr>Slide 22</vt:lpstr>
      <vt:lpstr>Slide 23</vt:lpstr>
      <vt:lpstr>Slide 24</vt:lpstr>
      <vt:lpstr>Slide 25</vt:lpstr>
      <vt:lpstr>Outline</vt:lpstr>
      <vt:lpstr>Optimizing Cubature for Efficient Integration of Subspace Deformations [An et al.] 2008</vt:lpstr>
      <vt:lpstr>The Cubature Approach</vt:lpstr>
      <vt:lpstr>The Cubature Approach</vt:lpstr>
      <vt:lpstr>The Cubature Approach</vt:lpstr>
      <vt:lpstr>The Cubature Approach</vt:lpstr>
      <vt:lpstr>The Cubature Approach</vt:lpstr>
      <vt:lpstr>The Cubature Approach</vt:lpstr>
      <vt:lpstr>The Cubature Approach</vt:lpstr>
      <vt:lpstr>The Cubature Approach</vt:lpstr>
      <vt:lpstr>The Greedy Algorithm</vt:lpstr>
      <vt:lpstr>The Greedy Algorithm</vt:lpstr>
      <vt:lpstr>The Greedy Algorithm</vt:lpstr>
      <vt:lpstr>The Greedy Algorithm</vt:lpstr>
      <vt:lpstr>The Greedy Algorithm</vt:lpstr>
      <vt:lpstr>Non-Negative Least Squares</vt:lpstr>
      <vt:lpstr>The Greedy Algorithm</vt:lpstr>
      <vt:lpstr>Slide 43</vt:lpstr>
      <vt:lpstr>Slide 44</vt:lpstr>
      <vt:lpstr>Slide 45</vt:lpstr>
      <vt:lpstr>Slide 46</vt:lpstr>
      <vt:lpstr>Slide 47</vt:lpstr>
      <vt:lpstr>Slide 48</vt:lpstr>
      <vt:lpstr>Slide 49</vt:lpstr>
      <vt:lpstr>Importance Sampling</vt:lpstr>
      <vt:lpstr>Importance Sampling</vt:lpstr>
      <vt:lpstr>Importance Sampling</vt:lpstr>
      <vt:lpstr>Importance Sampling</vt:lpstr>
      <vt:lpstr>Slide 54</vt:lpstr>
      <vt:lpstr>Slide 55</vt:lpstr>
      <vt:lpstr>Slide 56</vt:lpstr>
      <vt:lpstr>Slide 57</vt:lpstr>
      <vt:lpstr>Slide 58</vt:lpstr>
      <vt:lpstr>Outline</vt:lpstr>
      <vt:lpstr>Fast Diffusion-Projection</vt:lpstr>
      <vt:lpstr>Fast Diffusion-Projection</vt:lpstr>
      <vt:lpstr>Fast Diffusion-Projection</vt:lpstr>
      <vt:lpstr>Internal Obstacles</vt:lpstr>
      <vt:lpstr>Iterated Orthogonal Projection</vt:lpstr>
      <vt:lpstr>Iterated Orthogonal Projection</vt:lpstr>
      <vt:lpstr>Iterated Orthogonal Projection</vt:lpstr>
      <vt:lpstr>Outline</vt:lpstr>
      <vt:lpstr>Slide 68</vt:lpstr>
      <vt:lpstr>Slide 69</vt:lpstr>
      <vt:lpstr>Slide 70</vt:lpstr>
      <vt:lpstr>Slide 71</vt:lpstr>
      <vt:lpstr>Slide 72</vt:lpstr>
      <vt:lpstr>Slide 73</vt:lpstr>
      <vt:lpstr>Slide 74</vt:lpstr>
      <vt:lpstr>Slide 75</vt:lpstr>
      <vt:lpstr>Slide 76</vt:lpstr>
      <vt:lpstr>Slide 77</vt:lpstr>
      <vt:lpstr>Slide 78</vt:lpstr>
      <vt:lpstr>Outline</vt:lpstr>
      <vt:lpstr>Contributions</vt:lpstr>
      <vt:lpstr>Limitations</vt:lpstr>
      <vt:lpstr>Future Work</vt:lpstr>
      <vt:lpstr>Acknowledgements</vt:lpstr>
      <vt:lpstr>Slide 84</vt:lpstr>
      <vt:lpstr>w</vt:lpstr>
    </vt:vector>
  </TitlesOfParts>
  <Company>Department of Computer Science, University of Saskat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Ted Kim</dc:creator>
  <cp:lastModifiedBy>Ted Kim</cp:lastModifiedBy>
  <cp:revision>129</cp:revision>
  <dcterms:created xsi:type="dcterms:W3CDTF">2013-08-14T23:04:30Z</dcterms:created>
  <dcterms:modified xsi:type="dcterms:W3CDTF">2013-08-14T23:04:58Z</dcterms:modified>
</cp:coreProperties>
</file>