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57"/>
  </p:notesMasterIdLst>
  <p:sldIdLst>
    <p:sldId id="256" r:id="rId2"/>
    <p:sldId id="658" r:id="rId3"/>
    <p:sldId id="659" r:id="rId4"/>
    <p:sldId id="660" r:id="rId5"/>
    <p:sldId id="661" r:id="rId6"/>
    <p:sldId id="662" r:id="rId7"/>
    <p:sldId id="268" r:id="rId8"/>
    <p:sldId id="269" r:id="rId9"/>
    <p:sldId id="664" r:id="rId10"/>
    <p:sldId id="665" r:id="rId11"/>
    <p:sldId id="666" r:id="rId12"/>
    <p:sldId id="667" r:id="rId13"/>
    <p:sldId id="668" r:id="rId14"/>
    <p:sldId id="669" r:id="rId15"/>
    <p:sldId id="670" r:id="rId16"/>
    <p:sldId id="672" r:id="rId17"/>
    <p:sldId id="279" r:id="rId18"/>
    <p:sldId id="280" r:id="rId19"/>
    <p:sldId id="673" r:id="rId20"/>
    <p:sldId id="674" r:id="rId21"/>
    <p:sldId id="300" r:id="rId22"/>
    <p:sldId id="675" r:id="rId23"/>
    <p:sldId id="309" r:id="rId24"/>
    <p:sldId id="311" r:id="rId25"/>
    <p:sldId id="312" r:id="rId26"/>
    <p:sldId id="676" r:id="rId27"/>
    <p:sldId id="678" r:id="rId28"/>
    <p:sldId id="677" r:id="rId29"/>
    <p:sldId id="679" r:id="rId30"/>
    <p:sldId id="303" r:id="rId31"/>
    <p:sldId id="680" r:id="rId32"/>
    <p:sldId id="681" r:id="rId33"/>
    <p:sldId id="682" r:id="rId34"/>
    <p:sldId id="531" r:id="rId35"/>
    <p:sldId id="386" r:id="rId36"/>
    <p:sldId id="388" r:id="rId37"/>
    <p:sldId id="389" r:id="rId38"/>
    <p:sldId id="390" r:id="rId39"/>
    <p:sldId id="391" r:id="rId40"/>
    <p:sldId id="657" r:id="rId41"/>
    <p:sldId id="392" r:id="rId42"/>
    <p:sldId id="394" r:id="rId43"/>
    <p:sldId id="538" r:id="rId44"/>
    <p:sldId id="683" r:id="rId45"/>
    <p:sldId id="684" r:id="rId46"/>
    <p:sldId id="541" r:id="rId47"/>
    <p:sldId id="542" r:id="rId48"/>
    <p:sldId id="543" r:id="rId49"/>
    <p:sldId id="539" r:id="rId50"/>
    <p:sldId id="546" r:id="rId51"/>
    <p:sldId id="547" r:id="rId52"/>
    <p:sldId id="687" r:id="rId53"/>
    <p:sldId id="689" r:id="rId54"/>
    <p:sldId id="690" r:id="rId55"/>
    <p:sldId id="688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E3"/>
    <a:srgbClr val="02A2FF"/>
    <a:srgbClr val="FAFAFA"/>
    <a:srgbClr val="FF8190"/>
    <a:srgbClr val="FF67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19"/>
    <p:restoredTop sz="66241"/>
  </p:normalViewPr>
  <p:slideViewPr>
    <p:cSldViewPr snapToGrid="0" snapToObjects="1">
      <p:cViewPr varScale="1">
        <p:scale>
          <a:sx n="79" d="100"/>
          <a:sy n="79" d="100"/>
        </p:scale>
        <p:origin x="1096" y="184"/>
      </p:cViewPr>
      <p:guideLst>
        <p:guide orient="horz" pos="2160"/>
        <p:guide pos="3840"/>
      </p:guideLst>
    </p:cSldViewPr>
  </p:slideViewPr>
  <p:notesTextViewPr>
    <p:cViewPr>
      <p:scale>
        <a:sx n="140" d="100"/>
        <a:sy n="14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375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0C1B3-C6DF-C645-929C-AD20AB348B52}" type="datetimeFigureOut">
              <a:rPr lang="en-US" smtClean="0"/>
              <a:t>6/22/26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E01CA-1197-3E4A-868C-B81CCBC95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383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morning everybody. Today I’m going to talk about computer graphics research, the algorithms used to make CGI effects in movies and 3D video games. By research I mean the academic journals and conferences that publish and disseminate these algorithms.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going to ask two very simple questions.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879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2E3ED-30A1-4C32-CC00-7EF8EDD6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F75DC1-E945-4155-D05F-54C516F44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299C30-C3EC-6BD8-8B5A-02DDD94F3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 skin never appears in these papers. Skin like that appeared in last year’s movie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Sinners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D3635-5D69-A8BE-5DA5-E12D3DEC4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61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7CEA6-0B13-9E8F-83F3-9457F3C5A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E3F94B-F3E1-DE68-D779-0B70EF04B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56672C-8B45-355E-01E7-B6A7DC3CE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no papers that analogize “chocolate, onyx, and skin”. Nobody has written that paper.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01A22-58B0-CB75-DD8D-E33EA2770F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91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7E41D-3621-4FB4-CC84-542175F56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AF445E-921D-7EAF-F42C-F987178B9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F8B31-1D44-B8DD-C198-FDA0AC0DA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found other kinds of “skin” papers in graphics, including what we called “human face” papers. These are avatar creation papers like for Mark Zuckerberg’s Metaverse.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papers primarily feature white skin, but do have Black skin examples. Those Black skin renders all use the white skin algorithms.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17DE7-4EAA-7615-85CE-C54A5B01A4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29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C0665-1B88-4EDA-650F-1CF19E106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067F2C-22ED-89AC-5977-8D3E5D0A67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9CEC9D-0B59-4DAF-90CE-EDECC95C3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lighting capture setups used are clearly calibrated for white skin.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a few examples from the papers, and what is going on? Are these people locked in a basement?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ADA21-96BC-B142-947D-B0FC5F692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168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701B2-FE3B-5821-EF34-4DE6B843E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27C862-E5E3-B288-98A1-793E4C72B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10BDCE-59E0-1430-4656-E4AE1ECB5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known among cinematographers that “skin glow” is not as important a visual feature for Black skin.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C9377-7787-CE86-9590-326BD7949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61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342F4-D159-1677-67A6-995F8DAD1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6B79EC-AF8A-824A-CBA4-0A20D90CDF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C42BD2-AA98-3178-3216-6099B6A71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Instead, it is known to be the “shine”. Look at the highlights on Wunmi Mosaku and Delroy Lindo’s forehead and cheekbones.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F955E-16C6-D623-4632-0C111EF74F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330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7E787-E401-EFAA-E39E-D5340D3EE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73F07F-43A8-8BD3-ED32-CC553139E4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3243A3-F117-F6C3-77C3-DF1C184061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 highlights have been deleted in the facial capture papers.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aesthetics of white skin applied to Black skin.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these underwhelming Black examples only started appearing around 2020,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6F8F6-C402-EC78-C221-7ED239461D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58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the murder of George Floyd. This was after significant advocacy by critics within the graphics community.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04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7BA62-32B4-F252-26C6-CCD3F644B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00A21C-3766-17BA-2628-73A9125215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960749-505A-8384-08FB-E46F11775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by critics, I mean me and my colleagues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92BD7-BF9B-BD60-B2D9-AFC63B5C1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944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8ECA7-9DC0-A3B3-F756-59C8AD6F3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ADFD25-E5F0-E7F4-CE86-A44FB5F98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838B67-4423-3230-E5B6-BAAEA579E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summarize, in graphics, “skin” means white skin.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Papers have only grudgingly included crappy examples of Black skin since 2020.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CF73-375B-5C8D-95D6-FF261A7E2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59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First: What does the word “skin” mean in computer graphics research?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14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46CE9-CF94-112E-6C94-C17FD3144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0CEB39-BF0F-7950-EB4E-4675EF29D1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76C921-3078-8DFC-20AB-7C5FB7203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move on to “hair”. We did a search over all SIGGRAPH and TOG papers for “hair”.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0F6D8-3775-642D-25F5-43E1C7A031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08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Hair almost always means straight hair. Like, REALLY straight hair. Graphics papers on hair show straight hair, and often ONLY straight hair.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494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90D12-EF3C-80B1-26E4-B92588A57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3AE85-BA32-CBBC-8375-80C30BFBC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C725F0-448C-6485-D3CD-E75CDE670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we found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binarization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Everything that is not straight hair got lumped into “curly.” Everything from lightly wavy to highly coiled hair.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04BE8-7A42-580F-6E70-A8882C13B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8196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Curly hair often means this. Slightly wavy hair. It’s a proxy term for “not straight” hair.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894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97765-4BD7-A0C9-6BB4-5A2F7577C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115A7-D2CB-8206-6201-DC4D4529C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FB03FC-4F92-807D-D685-C2079BD146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another instance of curly hair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F29A0-2A34-5A4C-8F50-8ACE4A0DDC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62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E61E1-1F55-D53E-8861-3A7B521DD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22C376-C5B1-8B75-442F-0A0CA1149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7BF89-D1F3-9337-47EA-EAC10D6D4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another one. Algorithms are evaluated on straight hair and curly hair, and if it works on both, authors say it works for all hair.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F35EA-D6C8-71AD-1A84-6D54F099F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455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0DCFA-1778-57AA-228F-49C7DDFDB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45FE73-9429-2D23-1733-14F4DE4A0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F8F5F9-90DC-228B-2468-08F55D9C9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Algorithms are evaluated on straight hair and curly hair, and if it works on both, authors say it works for all hair.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99B5B-05F4-BD1D-3C68-2ED07ADC90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6439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DDE53-D30B-C615-B29F-485C0A340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014CD3-D515-0B0A-9D33-4005EE112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47698C-7E11-273F-6396-56E37835E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Again, after me and my colleagues publicly criticized this practice after the murder of George Floyd.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25921-6D9D-5FDB-E503-048D847499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023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curlier examples started appearing in 2023.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02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curly hair often looks awful, and gets tacked on at the end of the paper.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08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Second: what does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word“hair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mean in computer graphics research?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Researching being done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people like me.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don’t usually publish here 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FAccT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I’ve been publishing in computer graphics for over 20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233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SIGGRAPH paper that treated Black hair as a first class research problem was this one from 2024.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was written by me and my colleagues.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5791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B1CDF-59EC-A6EF-0666-D34C1EA87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264B9D-D0FE-4553-885A-9B6033931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78CF0-3924-522E-7872-E2B1D94C5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graphics, “hair” means straight hair.</a:t>
            </a:r>
            <a:r>
              <a:rPr lang="en-US" dirty="0">
                <a:effectLst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3B4B0-3084-0CC0-845A-836CA80FD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11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0EF2C-DBBE-B3C7-B4E3-F6B43350C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A5C8B-B746-391C-9FD1-8B219628E8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79D644-BF4B-EAE6-038B-7BE505C3F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 it 2020, it also meant “plus one crappy Black example.”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C4251-DCF0-E05B-FE8E-7A243CAABF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50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conclude with some new terminology.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Designing techniques for white skin and tacking a crappy example of Black skin at the end has been going on for a long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176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Painting With Light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standard film lighting manual from 1949 written by cinematographer John Alton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173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Chapter 5 talks about lighting a human 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942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which he means a white 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734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white 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156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white 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348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white 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1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flagship conference is SIGGRAPH, the Special Interest Group on Graphics and our flagship journal is ACM Transactions on Graphics (“TOG”).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terms of conference attendance and journal impact factor, no other venue is even close. If you want to understand the graphics research community, you should look there.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1587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D6019-B273-F601-65AB-C38A91525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1E91E4-8103-E4D4-F204-C17B7BA779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D1482E-9F5A-D067-D0EF-6A3E4F37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ends with one Black example, and says “Yeah, lighting Black skin is the same.”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evidence of this, it includes a lit photo of Hattie McDaniel,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3C6DB-102A-68C1-A65C-24EA33BEF7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387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person of color to ever win an Academy Award.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511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 misspells her name.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name is McDaniel, not McDaniels. There is no trailing “s”.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147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0C229-6A62-DC97-5D67-65630BB4A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42F22-D7B0-D6D6-3653-3178E0732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B73B72-1834-AE3D-3C52-718375EE47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Thus, we propose the term McDaniels Method: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AEE77-1BB3-53C1-515A-D22E19C12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8891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F5441-9ACA-7D85-61EC-A7E0CC692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0F7E07-4333-40DC-C48A-9ECD8C7BF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9DB217-AABE-42F2-3206-82213C1372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techniques that are exhaustively validated on white skin and straight hair, and relegate all other forms of skin and hair to a small set of flawed and underwhelming examples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F4B66-D8E6-5E57-C2E5-51430E12A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2541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computer graphics research, there are currently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McDaniels Methods.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7485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498C5-53F4-4D24-9990-D681DB237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09B020-4BC5-3FC3-AEBA-98D95516C9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8DF19B-A61E-5312-16BE-76A6C1866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define the opposite,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Durald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Methods: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94A98-7400-9416-54B9-EE3F6BD6B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6804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FCCD1-09D1-F25B-9CDF-28F1E386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EF6DCC-1F27-F5F0-C112-8E61D5AB9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1521AE-DA3A-32B8-139F-12728F2A3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techniques that were co-created in close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collaboration with the people being depicted.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F497-6870-F747-BCD1-081F65288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6743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265D3-1456-DA5A-BCE4-F0991267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FD5DBC-83DE-5CCD-E085-C717E4F657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B1E126-C69C-7FFB-1EB8-49FA30131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name this after Autumn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Durald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Arkapaw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first woman of color to ever win the best Cinematography Academy Award.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91C06-6836-8B1F-99F0-F44477BFB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5938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She won it this year. Just three months ago, for the movie Sinners.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927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478AD-3721-3CB3-25AB-E78DD1433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5B40AE-24E6-9F80-4C32-19C59A2CBF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B8541-A67A-D01B-74DD-7EDCE4A3FA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we did. We got the raw text of every article ever published at this journal and conference through 2024.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C1AFE-7B65-679A-CF79-F1DA644AC7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31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1CF0B-B414-11D0-760E-A28DB599A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CA3600-957A-BE1A-EA1E-9CA142A86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5F650-D5ED-DCC0-D974-49B77CB21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2024 paper is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Durald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Method.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03D08-9476-8DA4-ABFB-21D0EB5E39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809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5E60E-8A33-3C28-70E0-649BC6FCD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7F8D98-72FA-AC48-8654-30782CDF51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FBC2F6-D92F-E0DB-91CC-C33531910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wrote it in close collaboration with A.M. Darke, the top expert in the world on digital depictions of Black hair.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236BA-092E-1DFB-C8C2-DE7FF1EC7E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7536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258E2-DA8D-746A-25B3-33704CF1E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9750E7-741E-8BC5-1A79-042EBAD1E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39B53D-A2DC-75C3-7522-74DE3B3A1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next time you see a computer graphics paper on skin or hair, ask yourself: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3C29F-EEE3-FA87-CADA-31A32FAD4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7965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644BA-8204-299D-4F55-C5CDF43D9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068471-4FA8-A3A4-A9F1-3132FAC67F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4A6820-E6EB-FDA8-D8A2-85132811E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this a McDaniels Method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BEEA6-0446-7474-EB18-D4A4FF971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9470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9AD67-5255-106D-F059-50DEA8572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6B4C6A-8435-6873-B579-77AC87971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330D1E-23A9-4080-694C-F93224894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Durald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Method?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it’s a McDaniels Method, call it out on its bullshit.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it’s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Durald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Method, share it with your friends.</a:t>
            </a:r>
          </a:p>
          <a:p>
            <a:endParaRPr lang="en-US" dirty="0"/>
          </a:p>
          <a:p>
            <a:r>
              <a:rPr lang="en-US" dirty="0"/>
              <a:t>That is my ask of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FB30E-9B4D-52EC-52F1-455AA95EB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369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5881D-4A7D-2D39-1901-410783C84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97CB07-A189-8497-77AC-F322323AC4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702BD2-ABA7-D765-24D5-3F6F240AC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listening to our talk.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3A5A5-7B67-78BF-BC43-5E6EB8B44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1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82E6C-B870-B1FF-66A7-BAC6E9ABF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3F820F-B140-FF8C-959D-8F9F1DC343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626F11-65C6-CAA2-1652-68DCD117E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what we saw when looked up the word “skin”.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AF7DE-D44F-0926-1131-250929C5F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751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6C0EA-F9E0-B12C-EE88-AA0F4E766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A5DEC9-5857-206E-508B-500178C61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1D1C72-9AC3-9DEC-DCC5-5A5739045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papers investigate “skin” on the most basic physical and optical level. These all investigate white skin.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1FE36-864D-AB21-299B-AF33C1C98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3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BB20C-6CF6-2D57-E5B0-7BE8B4B80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1908CA-40FC-0B5E-1F71-5D231EEA8C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BB438D-97E0-590B-FBA7-15C8F4242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these papers, skin is imagined as a “pale translucent material” like milk, marble, wax, and soap.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language is consistent across decades and research groups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32F2E-0CDD-86B3-9C46-3CB12AD91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all simulate subsurface scattering: how light spreads out in a highly diffusive medium. How light makes white skin glow.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E01CA-1197-3E4A-868C-B81CCBC959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892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2797-22C7-4A44-83FA-BC58AF83D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  <a:latin typeface="Cochin" panose="020006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CAF036-E6EB-9C49-BD48-59E6E2A6C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ochin" panose="020006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71C00-C5CD-ED43-9C4E-E6CBF25AA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015-73A2-B149-8612-F682554C2E12}" type="datetimeFigureOut">
              <a:rPr lang="en-US" smtClean="0"/>
              <a:t>6/22/26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E15D6-A7DF-7B48-BADC-0FE13C9C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1A908-4330-0440-899E-F7525E7E3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C2C9-9C2C-0C4A-90FE-006C9CA13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44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0C47A-9D21-EE42-BAA2-3750FC0CC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72DEE6-C462-DA4B-9CAB-63E96B558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B74B6-86FC-3248-A2B4-6137ED37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015-73A2-B149-8612-F682554C2E12}" type="datetimeFigureOut">
              <a:rPr lang="en-US" smtClean="0"/>
              <a:t>6/22/26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46403-EE5E-5E46-9EDF-19DD57DEF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1C83B-2CA1-E140-8CC8-FED25AD1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C2C9-9C2C-0C4A-90FE-006C9CA13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24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E378E3-44C6-E046-8565-BF08FDE16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A60A80-8B69-604A-AA74-32F1323A5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8A93F-D261-D84A-BED4-8CA1D8A9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015-73A2-B149-8612-F682554C2E12}" type="datetimeFigureOut">
              <a:rPr lang="en-US" smtClean="0"/>
              <a:t>6/22/26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852D1-90E0-2B43-B4D7-73255E4A3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C06ED-5A2F-9648-B4E5-B66379E6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C2C9-9C2C-0C4A-90FE-006C9CA13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408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D1AA5-DADC-E446-B69C-11553D01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81816-9687-9A44-91EA-C726E2AF1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32DCE-D390-BF4C-ACBA-D79389CDA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42C015-73A2-B149-8612-F682554C2E12}" type="datetimeFigureOut">
              <a:rPr lang="en-US" smtClean="0"/>
              <a:pPr/>
              <a:t>6/22/26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37C00-80AF-FF43-B23A-3A54480FD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A07E2-1E30-9B4D-9005-99C409E0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76C2C9-9C2C-0C4A-90FE-006C9CA13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617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3080D-B027-1E4A-8F53-C46C93CE9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A71E1-EE27-D74A-920A-2AF6B814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C6FA3-275A-2840-A855-680F1ADF6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015-73A2-B149-8612-F682554C2E12}" type="datetimeFigureOut">
              <a:rPr lang="en-US" smtClean="0"/>
              <a:t>6/22/26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38985-A5CE-784C-9653-511558C2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20DF1-3E42-5D43-87C8-E00737E5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C2C9-9C2C-0C4A-90FE-006C9CA13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1776F-A7FE-C14D-998A-29A812880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A17FE-8999-DC43-A559-91472376E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E7799-07D8-8A40-A650-661AA144D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2CBCD-E3A9-D34C-9DEC-3C2B5A26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015-73A2-B149-8612-F682554C2E12}" type="datetimeFigureOut">
              <a:rPr lang="en-US" smtClean="0"/>
              <a:t>6/22/26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E06A1-7D5E-CB42-908B-FBD780B4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E81209-CE17-6A40-8A77-CE972445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C2C9-9C2C-0C4A-90FE-006C9CA13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4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598D2-2C5C-5A4A-A235-FA6035E25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1DFFF-6052-E441-9DD5-78F536BBD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C378D-F3D9-F940-B651-E340F5CC7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FFF4B-D498-6440-8637-C68155DFFB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25D932-BD17-6F4B-BF16-886E3345C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4B363A-F7D3-E54A-A1AC-C65BAE4C6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015-73A2-B149-8612-F682554C2E12}" type="datetimeFigureOut">
              <a:rPr lang="en-US" smtClean="0"/>
              <a:t>6/22/26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7BFCA-D77E-734E-8B9C-597BE4014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DE2AB6-CCA5-3E47-A60D-99BE7D7F4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C2C9-9C2C-0C4A-90FE-006C9CA13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848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8F723-041C-4449-99F1-8E1E931E0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D5D390-117D-B348-B68A-D2FB5B41C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015-73A2-B149-8612-F682554C2E12}" type="datetimeFigureOut">
              <a:rPr lang="en-US" smtClean="0"/>
              <a:t>6/22/26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3F0625-D852-1941-94A5-9071F427C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139D92-FBBA-E94A-BD67-B924B64A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C2C9-9C2C-0C4A-90FE-006C9CA13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26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2743ED-D647-C949-958E-FA86AD70F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015-73A2-B149-8612-F682554C2E12}" type="datetimeFigureOut">
              <a:rPr lang="en-US" smtClean="0"/>
              <a:t>6/22/26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6E123E-2538-8F45-8601-D2A057B8E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85FBC-B956-4F49-A67B-5F9D25ED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C2C9-9C2C-0C4A-90FE-006C9CA13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60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B5C3D-3C68-2F4B-B1E8-3C70123CF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21CC6-7778-8A4C-9A52-0B97EBBC3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C1ADD-AEE4-2B48-9815-4479F9EAB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233AEE-82F5-1546-BA8C-FB560AF51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015-73A2-B149-8612-F682554C2E12}" type="datetimeFigureOut">
              <a:rPr lang="en-US" smtClean="0"/>
              <a:t>6/22/26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29BE1-9215-8444-891C-9F212C281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1A0F0-ED19-C042-A296-F3D6784A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C2C9-9C2C-0C4A-90FE-006C9CA13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4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37457-F5A4-6348-BBB1-8E2F2735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614CC6-20E4-1341-88E8-61B0BE3F4F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0D4BE-5149-C14F-B670-0EFAEB447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D74C8-73D3-B549-A89F-018BFE02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015-73A2-B149-8612-F682554C2E12}" type="datetimeFigureOut">
              <a:rPr lang="en-US" smtClean="0"/>
              <a:t>6/22/26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72721-DAD6-D843-8BA7-468739CA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88742-F790-5C4C-9AA1-2C0B417F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6C2C9-9C2C-0C4A-90FE-006C9CA13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7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873F1-346C-4D4D-983A-D6F88FB75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E7ECD-1923-6146-B49F-9AE764A95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13791-358B-B344-8FFB-2693D6D8D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2C015-73A2-B149-8612-F682554C2E12}" type="datetimeFigureOut">
              <a:rPr lang="en-US" smtClean="0"/>
              <a:t>6/22/26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0F537-4999-8945-A7AA-F40D9825F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271E3-8558-B34E-80E1-A003E5C4B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6C2C9-9C2C-0C4A-90FE-006C9CA130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59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ochin" panose="020006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ochin" panose="020006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ochin" panose="020006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ochin" panose="020006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ochin" panose="020006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ochin" panose="020006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66338-307D-3E46-8168-2633AE7B0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403" y="3936570"/>
            <a:ext cx="11068366" cy="1228154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i="1" dirty="0"/>
              <a:t>The Racial Character of Computer Graphics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507C0-AA7F-4544-A4D1-9B3478B80C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03" y="5274042"/>
            <a:ext cx="9907654" cy="186458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Theodore Kim, Alexa Schor, Julian Posada, Alka V. Menon</a:t>
            </a:r>
          </a:p>
          <a:p>
            <a:pPr algn="l"/>
            <a:r>
              <a:rPr lang="en-US" dirty="0"/>
              <a:t>Yale University</a:t>
            </a:r>
          </a:p>
          <a:p>
            <a:pPr algn="l"/>
            <a:r>
              <a:rPr lang="en-US" dirty="0"/>
              <a:t>June 25, 2026</a:t>
            </a:r>
          </a:p>
        </p:txBody>
      </p:sp>
    </p:spTree>
    <p:extLst>
      <p:ext uri="{BB962C8B-B14F-4D97-AF65-F5344CB8AC3E}">
        <p14:creationId xmlns:p14="http://schemas.microsoft.com/office/powerpoint/2010/main" val="217285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3"/>
    </mc:Choice>
    <mc:Fallback xmlns="">
      <p:transition spd="slow" advTm="1406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81E1B-1445-0818-242E-49B9D63DD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DAF14728-695D-7B1C-F603-2A8B8CD151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96" r="34360"/>
          <a:stretch>
            <a:fillRect/>
          </a:stretch>
        </p:blipFill>
        <p:spPr>
          <a:xfrm>
            <a:off x="6096000" y="0"/>
            <a:ext cx="6570617" cy="6858000"/>
          </a:xfrm>
          <a:prstGeom prst="rect">
            <a:avLst/>
          </a:prstGeom>
        </p:spPr>
      </p:pic>
      <p:pic>
        <p:nvPicPr>
          <p:cNvPr id="9" name="Picture 8" descr="A person sitting at a table&#10;&#10;AI-generated content may be incorrect.">
            <a:extLst>
              <a:ext uri="{FF2B5EF4-FFF2-40B4-BE49-F238E27FC236}">
                <a16:creationId xmlns:a16="http://schemas.microsoft.com/office/drawing/2014/main" id="{4A196FD2-F5A1-8A6A-E045-C6F2F61838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545" r="35256"/>
          <a:stretch>
            <a:fillRect/>
          </a:stretch>
        </p:blipFill>
        <p:spPr>
          <a:xfrm>
            <a:off x="-200297" y="0"/>
            <a:ext cx="629629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B324A7-65A0-EC88-329E-EBE7C24395EF}"/>
              </a:ext>
            </a:extLst>
          </p:cNvPr>
          <p:cNvSpPr txBox="1"/>
          <p:nvPr/>
        </p:nvSpPr>
        <p:spPr>
          <a:xfrm>
            <a:off x="10215177" y="6396335"/>
            <a:ext cx="197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  <a:latin typeface="Cochin" panose="02000603020000020003" pitchFamily="2" charset="0"/>
              </a:rPr>
              <a:t>Sinners </a:t>
            </a:r>
            <a:r>
              <a:rPr lang="en-US" sz="2400" dirty="0">
                <a:solidFill>
                  <a:schemeClr val="bg1"/>
                </a:solidFill>
                <a:latin typeface="Cochin" panose="02000603020000020003" pitchFamily="2" charset="0"/>
              </a:rPr>
              <a:t>(2025)</a:t>
            </a:r>
          </a:p>
        </p:txBody>
      </p:sp>
    </p:spTree>
    <p:extLst>
      <p:ext uri="{BB962C8B-B14F-4D97-AF65-F5344CB8AC3E}">
        <p14:creationId xmlns:p14="http://schemas.microsoft.com/office/powerpoint/2010/main" val="499983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A2CC8-5B2D-E402-3475-1CB1C4BF8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48087931-2516-5251-6140-CC7CD8CC46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96" r="34360"/>
          <a:stretch>
            <a:fillRect/>
          </a:stretch>
        </p:blipFill>
        <p:spPr>
          <a:xfrm>
            <a:off x="6096000" y="0"/>
            <a:ext cx="6570617" cy="6858000"/>
          </a:xfrm>
          <a:prstGeom prst="rect">
            <a:avLst/>
          </a:prstGeom>
        </p:spPr>
      </p:pic>
      <p:pic>
        <p:nvPicPr>
          <p:cNvPr id="9" name="Picture 8" descr="A person sitting at a table&#10;&#10;AI-generated content may be incorrect.">
            <a:extLst>
              <a:ext uri="{FF2B5EF4-FFF2-40B4-BE49-F238E27FC236}">
                <a16:creationId xmlns:a16="http://schemas.microsoft.com/office/drawing/2014/main" id="{77900230-0B09-E170-7880-CA74F7E929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545" r="35256"/>
          <a:stretch>
            <a:fillRect/>
          </a:stretch>
        </p:blipFill>
        <p:spPr>
          <a:xfrm>
            <a:off x="-200297" y="0"/>
            <a:ext cx="629629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0B56F3-D518-DE40-6AA9-E3D946407043}"/>
              </a:ext>
            </a:extLst>
          </p:cNvPr>
          <p:cNvSpPr txBox="1"/>
          <p:nvPr/>
        </p:nvSpPr>
        <p:spPr>
          <a:xfrm>
            <a:off x="10215177" y="6396335"/>
            <a:ext cx="197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  <a:latin typeface="Cochin" panose="02000603020000020003" pitchFamily="2" charset="0"/>
              </a:rPr>
              <a:t>Sinners </a:t>
            </a:r>
            <a:r>
              <a:rPr lang="en-US" sz="2400" dirty="0">
                <a:solidFill>
                  <a:schemeClr val="bg1"/>
                </a:solidFill>
                <a:latin typeface="Cochin" panose="02000603020000020003" pitchFamily="2" charset="0"/>
              </a:rPr>
              <a:t>(2025)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73F85-64A4-9E79-1441-5A1D28B8A0D9}"/>
              </a:ext>
            </a:extLst>
          </p:cNvPr>
          <p:cNvSpPr txBox="1"/>
          <p:nvPr/>
        </p:nvSpPr>
        <p:spPr>
          <a:xfrm>
            <a:off x="2280213" y="3125165"/>
            <a:ext cx="7194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i="1" dirty="0">
                <a:solidFill>
                  <a:schemeClr val="bg1"/>
                </a:solidFill>
                <a:latin typeface="Cochin" panose="02000603020000020003" pitchFamily="2" charset="0"/>
              </a:rPr>
              <a:t>“materials like chocolate, onyx, and skin”</a:t>
            </a:r>
          </a:p>
        </p:txBody>
      </p:sp>
    </p:spTree>
    <p:extLst>
      <p:ext uri="{BB962C8B-B14F-4D97-AF65-F5344CB8AC3E}">
        <p14:creationId xmlns:p14="http://schemas.microsoft.com/office/powerpoint/2010/main" val="1626062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53BB5-D840-5FD8-436A-59F9579FC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C9A16-610D-44B0-BC53-7E7DEA2E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“Skin” as a full human face</a:t>
            </a:r>
          </a:p>
        </p:txBody>
      </p:sp>
      <p:pic>
        <p:nvPicPr>
          <p:cNvPr id="7" name="Picture 6" descr="A collage of different facial features&#10;&#10;AI-generated content may be incorrect.">
            <a:extLst>
              <a:ext uri="{FF2B5EF4-FFF2-40B4-BE49-F238E27FC236}">
                <a16:creationId xmlns:a16="http://schemas.microsoft.com/office/drawing/2014/main" id="{EA9C3814-FE1D-DD03-CCBC-8919B2ABD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5380"/>
            <a:ext cx="4318603" cy="3939381"/>
          </a:xfrm>
          <a:prstGeom prst="rect">
            <a:avLst/>
          </a:prstGeom>
        </p:spPr>
      </p:pic>
      <p:pic>
        <p:nvPicPr>
          <p:cNvPr id="9" name="Picture 8" descr="A collage of people making faces&#10;&#10;AI-generated content may be incorrect.">
            <a:extLst>
              <a:ext uri="{FF2B5EF4-FFF2-40B4-BE49-F238E27FC236}">
                <a16:creationId xmlns:a16="http://schemas.microsoft.com/office/drawing/2014/main" id="{E1D8949C-D7A8-FB98-6456-594CE3E7D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303" y="2415381"/>
            <a:ext cx="4681146" cy="3939380"/>
          </a:xfrm>
          <a:prstGeom prst="rect">
            <a:avLst/>
          </a:prstGeom>
        </p:spPr>
      </p:pic>
      <p:pic>
        <p:nvPicPr>
          <p:cNvPr id="11" name="Picture 10" descr="A collage of different faces&#10;&#10;AI-generated content may be incorrect.">
            <a:extLst>
              <a:ext uri="{FF2B5EF4-FFF2-40B4-BE49-F238E27FC236}">
                <a16:creationId xmlns:a16="http://schemas.microsoft.com/office/drawing/2014/main" id="{7A251892-E9F6-39A2-5B86-D26C1F926E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9312"/>
          <a:stretch>
            <a:fillRect/>
          </a:stretch>
        </p:blipFill>
        <p:spPr>
          <a:xfrm>
            <a:off x="9533149" y="2436810"/>
            <a:ext cx="2658851" cy="38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86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04106C-77FE-2B0E-672F-98489A100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a white ball&#10;&#10;AI-generated content may be incorrect.">
            <a:extLst>
              <a:ext uri="{FF2B5EF4-FFF2-40B4-BE49-F238E27FC236}">
                <a16:creationId xmlns:a16="http://schemas.microsoft.com/office/drawing/2014/main" id="{5F1AB704-6371-9D2D-C7CB-16953C7A65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52" r="52243"/>
          <a:stretch>
            <a:fillRect/>
          </a:stretch>
        </p:blipFill>
        <p:spPr>
          <a:xfrm>
            <a:off x="402770" y="3429000"/>
            <a:ext cx="6209841" cy="3333765"/>
          </a:xfrm>
          <a:prstGeom prst="rect">
            <a:avLst/>
          </a:prstGeom>
        </p:spPr>
      </p:pic>
      <p:pic>
        <p:nvPicPr>
          <p:cNvPr id="6" name="Picture 5" descr="A person with a white ball&#10;&#10;AI-generated content may be incorrect.">
            <a:extLst>
              <a:ext uri="{FF2B5EF4-FFF2-40B4-BE49-F238E27FC236}">
                <a16:creationId xmlns:a16="http://schemas.microsoft.com/office/drawing/2014/main" id="{79199D92-4B94-BEC2-1A37-1937535EBD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869"/>
          <a:stretch>
            <a:fillRect/>
          </a:stretch>
        </p:blipFill>
        <p:spPr>
          <a:xfrm>
            <a:off x="402770" y="363047"/>
            <a:ext cx="11625943" cy="3101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F1AA38-3478-5E98-1862-2CDA8B25F4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7"/>
          <a:stretch>
            <a:fillRect/>
          </a:stretch>
        </p:blipFill>
        <p:spPr>
          <a:xfrm>
            <a:off x="6705601" y="3546534"/>
            <a:ext cx="4358044" cy="31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00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98AE6-E685-6AF3-6E8D-7CA4E5B11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A41129-889E-4565-ED78-1DAF156FC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6735" y="632948"/>
            <a:ext cx="6967745" cy="5592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75840B-DD3D-D0F9-2241-D0BBDCB5A154}"/>
              </a:ext>
            </a:extLst>
          </p:cNvPr>
          <p:cNvSpPr txBox="1"/>
          <p:nvPr/>
        </p:nvSpPr>
        <p:spPr>
          <a:xfrm>
            <a:off x="2149186" y="6396335"/>
            <a:ext cx="1004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  <a:latin typeface="Cochin" panose="02000603020000020003" pitchFamily="2" charset="0"/>
              </a:rPr>
              <a:t>Rendering Translucent Materials Using Photon Diffusion, </a:t>
            </a:r>
            <a:r>
              <a:rPr lang="en-US" sz="2400" dirty="0">
                <a:solidFill>
                  <a:schemeClr val="bg1"/>
                </a:solidFill>
                <a:latin typeface="Cochin" panose="02000603020000020003" pitchFamily="2" charset="0"/>
              </a:rPr>
              <a:t>Donner and Jensen 2007</a:t>
            </a:r>
          </a:p>
        </p:txBody>
      </p:sp>
    </p:spTree>
    <p:extLst>
      <p:ext uri="{BB962C8B-B14F-4D97-AF65-F5344CB8AC3E}">
        <p14:creationId xmlns:p14="http://schemas.microsoft.com/office/powerpoint/2010/main" val="918889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9A916-CCEC-BB7C-44E5-293A0AB21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28FAADA5-5C54-8093-325D-D9EFE13B68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96" r="34360"/>
          <a:stretch>
            <a:fillRect/>
          </a:stretch>
        </p:blipFill>
        <p:spPr>
          <a:xfrm>
            <a:off x="6096000" y="0"/>
            <a:ext cx="6570617" cy="6858000"/>
          </a:xfrm>
          <a:prstGeom prst="rect">
            <a:avLst/>
          </a:prstGeom>
        </p:spPr>
      </p:pic>
      <p:pic>
        <p:nvPicPr>
          <p:cNvPr id="9" name="Picture 8" descr="A person sitting at a table&#10;&#10;AI-generated content may be incorrect.">
            <a:extLst>
              <a:ext uri="{FF2B5EF4-FFF2-40B4-BE49-F238E27FC236}">
                <a16:creationId xmlns:a16="http://schemas.microsoft.com/office/drawing/2014/main" id="{ECC5E9BA-7626-5B57-B741-C5B3D919F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545" r="35256"/>
          <a:stretch>
            <a:fillRect/>
          </a:stretch>
        </p:blipFill>
        <p:spPr>
          <a:xfrm>
            <a:off x="-200297" y="0"/>
            <a:ext cx="629629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1DCE83-D57A-4667-3D77-8B8D82DD89FE}"/>
              </a:ext>
            </a:extLst>
          </p:cNvPr>
          <p:cNvSpPr txBox="1"/>
          <p:nvPr/>
        </p:nvSpPr>
        <p:spPr>
          <a:xfrm>
            <a:off x="10215177" y="6396335"/>
            <a:ext cx="197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  <a:latin typeface="Cochin" panose="02000603020000020003" pitchFamily="2" charset="0"/>
              </a:rPr>
              <a:t>Sinners </a:t>
            </a:r>
            <a:r>
              <a:rPr lang="en-US" sz="2400" dirty="0">
                <a:solidFill>
                  <a:schemeClr val="bg1"/>
                </a:solidFill>
                <a:latin typeface="Cochin" panose="02000603020000020003" pitchFamily="2" charset="0"/>
              </a:rPr>
              <a:t>(2025)</a:t>
            </a:r>
          </a:p>
        </p:txBody>
      </p:sp>
    </p:spTree>
    <p:extLst>
      <p:ext uri="{BB962C8B-B14F-4D97-AF65-F5344CB8AC3E}">
        <p14:creationId xmlns:p14="http://schemas.microsoft.com/office/powerpoint/2010/main" val="1050597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1CC2D0-8E5A-37A6-962F-40C8ED7DA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a white ball&#10;&#10;AI-generated content may be incorrect.">
            <a:extLst>
              <a:ext uri="{FF2B5EF4-FFF2-40B4-BE49-F238E27FC236}">
                <a16:creationId xmlns:a16="http://schemas.microsoft.com/office/drawing/2014/main" id="{F827F06F-2BE0-9A59-515F-B0501D1C68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52" r="52243"/>
          <a:stretch>
            <a:fillRect/>
          </a:stretch>
        </p:blipFill>
        <p:spPr>
          <a:xfrm>
            <a:off x="402770" y="3429000"/>
            <a:ext cx="6209841" cy="3333765"/>
          </a:xfrm>
          <a:prstGeom prst="rect">
            <a:avLst/>
          </a:prstGeom>
        </p:spPr>
      </p:pic>
      <p:pic>
        <p:nvPicPr>
          <p:cNvPr id="6" name="Picture 5" descr="A person with a white ball&#10;&#10;AI-generated content may be incorrect.">
            <a:extLst>
              <a:ext uri="{FF2B5EF4-FFF2-40B4-BE49-F238E27FC236}">
                <a16:creationId xmlns:a16="http://schemas.microsoft.com/office/drawing/2014/main" id="{43BCB32F-5AFB-5D65-E2BE-CFFB59A9B4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869"/>
          <a:stretch>
            <a:fillRect/>
          </a:stretch>
        </p:blipFill>
        <p:spPr>
          <a:xfrm>
            <a:off x="402770" y="363047"/>
            <a:ext cx="11625943" cy="3101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67A4A-DAEE-2E8B-EAA9-C86DF2CE01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7"/>
          <a:stretch>
            <a:fillRect/>
          </a:stretch>
        </p:blipFill>
        <p:spPr>
          <a:xfrm>
            <a:off x="6705601" y="3546534"/>
            <a:ext cx="4358044" cy="31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45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182446B1-A17A-AFD1-7064-202F02DF7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5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49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516748-C397-C96A-02C3-2402C86E7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D7433025-C42C-A32B-5928-DD833AFE0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" y="928059"/>
            <a:ext cx="6089006" cy="50018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B5D9E3-5E08-9FC5-5293-46ACCF962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979" y="928060"/>
            <a:ext cx="6367021" cy="500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09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01E03-4413-3F11-8ED9-97B1B5902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ABD08-FE87-5F1B-E88A-C4B5182BC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1268"/>
            <a:ext cx="9144000" cy="2387600"/>
          </a:xfrm>
        </p:spPr>
        <p:txBody>
          <a:bodyPr/>
          <a:lstStyle/>
          <a:p>
            <a:r>
              <a:rPr lang="en-US" dirty="0"/>
              <a:t>“Skin” means “white skin” in computer graphics</a:t>
            </a:r>
          </a:p>
        </p:txBody>
      </p:sp>
    </p:spTree>
    <p:extLst>
      <p:ext uri="{BB962C8B-B14F-4D97-AF65-F5344CB8AC3E}">
        <p14:creationId xmlns:p14="http://schemas.microsoft.com/office/powerpoint/2010/main" val="64221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C1A3CE-3527-A6F5-0EB7-AF3E56026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1268"/>
            <a:ext cx="9144000" cy="2387600"/>
          </a:xfrm>
        </p:spPr>
        <p:txBody>
          <a:bodyPr/>
          <a:lstStyle/>
          <a:p>
            <a:r>
              <a:rPr lang="en-US" dirty="0"/>
              <a:t>What does “skin” mean in computer graphics?</a:t>
            </a:r>
          </a:p>
        </p:txBody>
      </p:sp>
    </p:spTree>
    <p:extLst>
      <p:ext uri="{BB962C8B-B14F-4D97-AF65-F5344CB8AC3E}">
        <p14:creationId xmlns:p14="http://schemas.microsoft.com/office/powerpoint/2010/main" val="1054511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A8A85-3928-A69B-75E2-EDED0FF65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987578-FC2E-251F-7B61-AA5790F46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1268"/>
            <a:ext cx="9144000" cy="1930800"/>
          </a:xfrm>
        </p:spPr>
        <p:txBody>
          <a:bodyPr/>
          <a:lstStyle/>
          <a:p>
            <a:r>
              <a:rPr lang="en-US" dirty="0"/>
              <a:t>Search for “hair”</a:t>
            </a:r>
          </a:p>
        </p:txBody>
      </p:sp>
    </p:spTree>
    <p:extLst>
      <p:ext uri="{BB962C8B-B14F-4D97-AF65-F5344CB8AC3E}">
        <p14:creationId xmlns:p14="http://schemas.microsoft.com/office/powerpoint/2010/main" val="1899239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nnequin head with black hair&#10;&#10;AI-generated content may be incorrect.">
            <a:extLst>
              <a:ext uri="{FF2B5EF4-FFF2-40B4-BE49-F238E27FC236}">
                <a16:creationId xmlns:a16="http://schemas.microsoft.com/office/drawing/2014/main" id="{9AC9C214-49F3-299E-F10A-10C9631BE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009" y="425546"/>
            <a:ext cx="4204036" cy="6006905"/>
          </a:xfrm>
          <a:prstGeom prst="rect">
            <a:avLst/>
          </a:prstGeom>
        </p:spPr>
      </p:pic>
      <p:pic>
        <p:nvPicPr>
          <p:cNvPr id="7" name="Picture 6" descr="Long brown hair on a brush&#10;&#10;AI-generated content may be incorrect.">
            <a:extLst>
              <a:ext uri="{FF2B5EF4-FFF2-40B4-BE49-F238E27FC236}">
                <a16:creationId xmlns:a16="http://schemas.microsoft.com/office/drawing/2014/main" id="{2DB2693D-6793-FAAF-D3C8-7A62ED19C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1650"/>
            <a:ext cx="4188594" cy="2950803"/>
          </a:xfrm>
          <a:prstGeom prst="rect">
            <a:avLst/>
          </a:prstGeom>
        </p:spPr>
      </p:pic>
      <p:pic>
        <p:nvPicPr>
          <p:cNvPr id="9" name="Picture 8" descr="A close-up of a person's face&#10;&#10;AI-generated content may be incorrect.">
            <a:extLst>
              <a:ext uri="{FF2B5EF4-FFF2-40B4-BE49-F238E27FC236}">
                <a16:creationId xmlns:a16="http://schemas.microsoft.com/office/drawing/2014/main" id="{AF94B119-1FA2-653B-8848-EB71AFF85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045" y="3502330"/>
            <a:ext cx="4018452" cy="2930122"/>
          </a:xfrm>
          <a:prstGeom prst="rect">
            <a:avLst/>
          </a:prstGeom>
        </p:spPr>
      </p:pic>
      <p:pic>
        <p:nvPicPr>
          <p:cNvPr id="11" name="Picture 10" descr="A person's hair blowing in the wind&#10;&#10;AI-generated content may be incorrect.">
            <a:extLst>
              <a:ext uri="{FF2B5EF4-FFF2-40B4-BE49-F238E27FC236}">
                <a16:creationId xmlns:a16="http://schemas.microsoft.com/office/drawing/2014/main" id="{7B61D626-1D63-B708-844F-F754D02D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5" y="425546"/>
            <a:ext cx="4171078" cy="3056104"/>
          </a:xfrm>
          <a:prstGeom prst="rect">
            <a:avLst/>
          </a:prstGeom>
        </p:spPr>
      </p:pic>
      <p:pic>
        <p:nvPicPr>
          <p:cNvPr id="13" name="Picture 12" descr="A person with long hair&#10;&#10;AI-generated content may be incorrect.">
            <a:extLst>
              <a:ext uri="{FF2B5EF4-FFF2-40B4-BE49-F238E27FC236}">
                <a16:creationId xmlns:a16="http://schemas.microsoft.com/office/drawing/2014/main" id="{6BA3B3E4-0EE3-218B-B03D-6D1BD15EFF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6873" y="425548"/>
            <a:ext cx="3360795" cy="307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98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0F625-5A6D-2210-28BA-E4D9AEAC3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6237DB-24CD-C1E1-A5BA-D1356349B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1268"/>
            <a:ext cx="9144000" cy="1930800"/>
          </a:xfrm>
        </p:spPr>
        <p:txBody>
          <a:bodyPr/>
          <a:lstStyle/>
          <a:p>
            <a:r>
              <a:rPr lang="en-US" dirty="0"/>
              <a:t>Significant </a:t>
            </a:r>
            <a:r>
              <a:rPr lang="en-US" i="1" dirty="0"/>
              <a:t>binarization</a:t>
            </a:r>
          </a:p>
        </p:txBody>
      </p:sp>
    </p:spTree>
    <p:extLst>
      <p:ext uri="{BB962C8B-B14F-4D97-AF65-F5344CB8AC3E}">
        <p14:creationId xmlns:p14="http://schemas.microsoft.com/office/powerpoint/2010/main" val="306528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hair with different hair styles&#10;&#10;AI-generated content may be incorrect.">
            <a:extLst>
              <a:ext uri="{FF2B5EF4-FFF2-40B4-BE49-F238E27FC236}">
                <a16:creationId xmlns:a16="http://schemas.microsoft.com/office/drawing/2014/main" id="{95F575FC-3A88-0CAF-7ADC-60BF72800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83507"/>
            <a:ext cx="9913780" cy="609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49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6B54F7-0FF9-7308-7597-0CF6AAF6E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hair&#10;&#10;AI-generated content may be incorrect.">
            <a:extLst>
              <a:ext uri="{FF2B5EF4-FFF2-40B4-BE49-F238E27FC236}">
                <a16:creationId xmlns:a16="http://schemas.microsoft.com/office/drawing/2014/main" id="{F1EA0ED6-50EE-A29A-E1D8-37115E150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01" y="480998"/>
            <a:ext cx="11388597" cy="624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4DCAF9-F42A-BCB1-96C5-AEEF3B661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hair ball&#10;&#10;AI-generated content may be incorrect.">
            <a:extLst>
              <a:ext uri="{FF2B5EF4-FFF2-40B4-BE49-F238E27FC236}">
                <a16:creationId xmlns:a16="http://schemas.microsoft.com/office/drawing/2014/main" id="{54087262-E15B-0B6D-DDB6-FE196FD7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821"/>
          <a:stretch>
            <a:fillRect/>
          </a:stretch>
        </p:blipFill>
        <p:spPr>
          <a:xfrm>
            <a:off x="3588265" y="295421"/>
            <a:ext cx="4762252" cy="597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9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AEC995-2614-AB97-536F-2149E9BEA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hair ball&#10;&#10;AI-generated content may be incorrect.">
            <a:extLst>
              <a:ext uri="{FF2B5EF4-FFF2-40B4-BE49-F238E27FC236}">
                <a16:creationId xmlns:a16="http://schemas.microsoft.com/office/drawing/2014/main" id="{C39EDA28-EA13-DF43-6600-394CA4745F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657"/>
          <a:stretch>
            <a:fillRect/>
          </a:stretch>
        </p:blipFill>
        <p:spPr>
          <a:xfrm>
            <a:off x="6096000" y="1016927"/>
            <a:ext cx="4762252" cy="4824145"/>
          </a:xfrm>
          <a:prstGeom prst="rect">
            <a:avLst/>
          </a:prstGeom>
        </p:spPr>
      </p:pic>
      <p:pic>
        <p:nvPicPr>
          <p:cNvPr id="2" name="Picture 1" descr="A mannequin head with black hair&#10;&#10;AI-generated content may be incorrect.">
            <a:extLst>
              <a:ext uri="{FF2B5EF4-FFF2-40B4-BE49-F238E27FC236}">
                <a16:creationId xmlns:a16="http://schemas.microsoft.com/office/drawing/2014/main" id="{CE0F1E45-49A1-DBB2-F64E-14933A33E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283" y="282784"/>
            <a:ext cx="4204036" cy="6006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38585-393C-8DFB-E446-579D99230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83" y="282784"/>
            <a:ext cx="9558124" cy="629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6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4D0C6-CC12-CEE9-A3C2-6277333EC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09F72373-97E9-7766-139F-427BFC2F7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5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21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A8F6A4-DB74-297A-CEAD-907928DC9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918" y="297813"/>
            <a:ext cx="7772400" cy="61498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2853D2-7E2B-079C-A688-558860ADA125}"/>
              </a:ext>
            </a:extLst>
          </p:cNvPr>
          <p:cNvSpPr txBox="1"/>
          <p:nvPr/>
        </p:nvSpPr>
        <p:spPr>
          <a:xfrm>
            <a:off x="2453437" y="6396335"/>
            <a:ext cx="9738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Cochin" panose="02000603020000020003" pitchFamily="2" charset="0"/>
              </a:rPr>
              <a:t>Sag-Free Initialization for Strand-Based Hybrid Hair Simulation</a:t>
            </a:r>
            <a:r>
              <a:rPr lang="en-US" sz="2400" dirty="0">
                <a:latin typeface="Cochin" panose="02000603020000020003" pitchFamily="2" charset="0"/>
              </a:rPr>
              <a:t>, Hsu et al. 2023</a:t>
            </a:r>
          </a:p>
        </p:txBody>
      </p:sp>
    </p:spTree>
    <p:extLst>
      <p:ext uri="{BB962C8B-B14F-4D97-AF65-F5344CB8AC3E}">
        <p14:creationId xmlns:p14="http://schemas.microsoft.com/office/powerpoint/2010/main" val="70545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different hair styles&#10;&#10;AI-generated content may be incorrect.">
            <a:extLst>
              <a:ext uri="{FF2B5EF4-FFF2-40B4-BE49-F238E27FC236}">
                <a16:creationId xmlns:a16="http://schemas.microsoft.com/office/drawing/2014/main" id="{BCACD20E-5C45-5400-EF51-202A5BE77F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222" t="30359" r="41310" b="42279"/>
          <a:stretch>
            <a:fillRect/>
          </a:stretch>
        </p:blipFill>
        <p:spPr>
          <a:xfrm>
            <a:off x="745588" y="552156"/>
            <a:ext cx="5089811" cy="5753687"/>
          </a:xfrm>
          <a:prstGeom prst="rect">
            <a:avLst/>
          </a:prstGeom>
        </p:spPr>
      </p:pic>
      <p:pic>
        <p:nvPicPr>
          <p:cNvPr id="5" name="Picture 4" descr="A mannequin with red hair&#10;&#10;AI-generated content may be incorrect.">
            <a:extLst>
              <a:ext uri="{FF2B5EF4-FFF2-40B4-BE49-F238E27FC236}">
                <a16:creationId xmlns:a16="http://schemas.microsoft.com/office/drawing/2014/main" id="{230DDB9B-8A19-FB33-DFF7-80B382F894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31" r="4475" b="5242"/>
          <a:stretch>
            <a:fillRect/>
          </a:stretch>
        </p:blipFill>
        <p:spPr>
          <a:xfrm>
            <a:off x="6096000" y="552156"/>
            <a:ext cx="5763066" cy="597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51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7DB4E-7995-0006-49B9-FAB8E8ECC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A23B1C-FB11-AB9E-401D-18353FCF8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1268"/>
            <a:ext cx="9144000" cy="2387600"/>
          </a:xfrm>
        </p:spPr>
        <p:txBody>
          <a:bodyPr/>
          <a:lstStyle/>
          <a:p>
            <a:r>
              <a:rPr lang="en-US" dirty="0"/>
              <a:t>What does “hair” mean in computer graphics?</a:t>
            </a:r>
          </a:p>
        </p:txBody>
      </p:sp>
    </p:spTree>
    <p:extLst>
      <p:ext uri="{BB962C8B-B14F-4D97-AF65-F5344CB8AC3E}">
        <p14:creationId xmlns:p14="http://schemas.microsoft.com/office/powerpoint/2010/main" val="3551145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a person's head&#10;&#10;AI-generated content may be incorrect.">
            <a:extLst>
              <a:ext uri="{FF2B5EF4-FFF2-40B4-BE49-F238E27FC236}">
                <a16:creationId xmlns:a16="http://schemas.microsoft.com/office/drawing/2014/main" id="{D3406B6F-83C1-08FE-F024-D1B08BB10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8100" y="293516"/>
            <a:ext cx="10435799" cy="627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89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6C281-4C5D-8F27-38F8-0B2EA785D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9BDAB239-CCF9-1859-87C0-7182B913C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041400"/>
            <a:ext cx="9144000" cy="2387600"/>
          </a:xfrm>
        </p:spPr>
        <p:txBody>
          <a:bodyPr/>
          <a:lstStyle/>
          <a:p>
            <a:r>
              <a:rPr lang="en-US" dirty="0"/>
              <a:t>“Hair” means “straight hair” in computer graphics</a:t>
            </a:r>
          </a:p>
        </p:txBody>
      </p:sp>
    </p:spTree>
    <p:extLst>
      <p:ext uri="{BB962C8B-B14F-4D97-AF65-F5344CB8AC3E}">
        <p14:creationId xmlns:p14="http://schemas.microsoft.com/office/powerpoint/2010/main" val="344061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EFBCC-9B6D-EDD5-4B72-D7DFA54CE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412062-E1B3-B315-A429-3F7C4F86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041400"/>
            <a:ext cx="9144000" cy="2387600"/>
          </a:xfrm>
        </p:spPr>
        <p:txBody>
          <a:bodyPr/>
          <a:lstStyle/>
          <a:p>
            <a:r>
              <a:rPr lang="en-US" dirty="0"/>
              <a:t>“Hair” means “straight hair” in computer graphics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532052-9A2D-634F-C095-D16892EE866F}"/>
              </a:ext>
            </a:extLst>
          </p:cNvPr>
          <p:cNvSpPr txBox="1"/>
          <p:nvPr/>
        </p:nvSpPr>
        <p:spPr>
          <a:xfrm>
            <a:off x="558267" y="4161330"/>
            <a:ext cx="110754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i="1" dirty="0">
                <a:solidFill>
                  <a:schemeClr val="bg1"/>
                </a:solidFill>
                <a:latin typeface="Cochin" panose="02000603020000020003" pitchFamily="2" charset="0"/>
              </a:rPr>
              <a:t>After 2020: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ochin" panose="02000603020000020003" pitchFamily="2" charset="0"/>
              </a:rPr>
              <a:t>… plus one crappy Black example</a:t>
            </a:r>
          </a:p>
        </p:txBody>
      </p:sp>
    </p:spTree>
    <p:extLst>
      <p:ext uri="{BB962C8B-B14F-4D97-AF65-F5344CB8AC3E}">
        <p14:creationId xmlns:p14="http://schemas.microsoft.com/office/powerpoint/2010/main" val="931223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9424D4-7AE2-2E0D-49CD-59C0D348B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6259"/>
            <a:ext cx="9144000" cy="2387600"/>
          </a:xfrm>
        </p:spPr>
        <p:txBody>
          <a:bodyPr/>
          <a:lstStyle/>
          <a:p>
            <a:r>
              <a:rPr lang="en-US" dirty="0"/>
              <a:t>New Terminology</a:t>
            </a:r>
          </a:p>
        </p:txBody>
      </p:sp>
    </p:spTree>
    <p:extLst>
      <p:ext uri="{BB962C8B-B14F-4D97-AF65-F5344CB8AC3E}">
        <p14:creationId xmlns:p14="http://schemas.microsoft.com/office/powerpoint/2010/main" val="259860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7C6C0E-D1FA-E2CD-6662-D15543EDE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151" y="-10931"/>
            <a:ext cx="5160386" cy="688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83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200890-8F80-9147-A285-386D1156E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079" y="0"/>
            <a:ext cx="5215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1"/>
    </mc:Choice>
    <mc:Fallback xmlns="">
      <p:transition spd="slow" advTm="1206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629A21-E01B-144D-9175-B72857E17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125" y="0"/>
            <a:ext cx="5365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6"/>
    </mc:Choice>
    <mc:Fallback xmlns="">
      <p:transition spd="slow" advTm="1876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1AFB2-A7A9-2C41-A28D-D6369EBEF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861" y="0"/>
            <a:ext cx="5458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1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"/>
    </mc:Choice>
    <mc:Fallback xmlns="">
      <p:transition spd="slow" advTm="1336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528681-75C3-3846-ABA4-48D1A24E5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638" y="0"/>
            <a:ext cx="5370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9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"/>
    </mc:Choice>
    <mc:Fallback xmlns="">
      <p:transition spd="slow" advTm="131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3617B-46E6-E54F-83EA-4872184FF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427" y="0"/>
            <a:ext cx="5407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5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2"/>
    </mc:Choice>
    <mc:Fallback xmlns="">
      <p:transition spd="slow" advTm="470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0BFB22-8E07-763C-D89C-9346C1530705}"/>
              </a:ext>
            </a:extLst>
          </p:cNvPr>
          <p:cNvSpPr/>
          <p:nvPr/>
        </p:nvSpPr>
        <p:spPr>
          <a:xfrm>
            <a:off x="5578140" y="0"/>
            <a:ext cx="6613860" cy="4269783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txBody>
          <a:bodyPr wrap="square" rtlCol="0" anchor="ctr">
            <a:spAutoFit/>
          </a:bodyPr>
          <a:lstStyle/>
          <a:p>
            <a:pPr algn="l"/>
            <a:endParaRPr lang="en-US" dirty="0">
              <a:solidFill>
                <a:schemeClr val="bg1"/>
              </a:solidFill>
              <a:latin typeface="Cochin" panose="02000603020000020003" pitchFamily="2" charset="0"/>
            </a:endParaRPr>
          </a:p>
        </p:txBody>
      </p:sp>
      <p:pic>
        <p:nvPicPr>
          <p:cNvPr id="4" name="Picture 3" descr="A black and red square with white text&#10;&#10;AI-generated content may be incorrect.">
            <a:extLst>
              <a:ext uri="{FF2B5EF4-FFF2-40B4-BE49-F238E27FC236}">
                <a16:creationId xmlns:a16="http://schemas.microsoft.com/office/drawing/2014/main" id="{FA44818B-5CA4-92DC-B0A6-CA3632C025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52" r="11638"/>
          <a:stretch>
            <a:fillRect/>
          </a:stretch>
        </p:blipFill>
        <p:spPr>
          <a:xfrm>
            <a:off x="108486" y="0"/>
            <a:ext cx="525392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EA5FC-6D70-81D9-AF33-36B58510E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398" y="542441"/>
            <a:ext cx="6217343" cy="3254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ED167A-BAE7-06B1-C5ED-1F6A2F5AB5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51"/>
          <a:stretch>
            <a:fillRect/>
          </a:stretch>
        </p:blipFill>
        <p:spPr>
          <a:xfrm>
            <a:off x="5473718" y="4269783"/>
            <a:ext cx="6701535" cy="204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354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3C75B-8D86-D154-34B0-A8427F190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6BF650-B3AF-1B8D-D216-1AD6540C7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65" y="5871"/>
            <a:ext cx="4107543" cy="685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8"/>
    </mc:Choice>
    <mc:Fallback xmlns="">
      <p:transition spd="slow" advTm="29308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4CD93-BD73-67EB-CF13-83CD35C5B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65" y="5871"/>
            <a:ext cx="4107543" cy="6852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275788-303F-6E30-58A9-12C0CCBC63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307"/>
          <a:stretch>
            <a:fillRect/>
          </a:stretch>
        </p:blipFill>
        <p:spPr>
          <a:xfrm>
            <a:off x="5624508" y="-1"/>
            <a:ext cx="5107607" cy="685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8"/>
    </mc:Choice>
    <mc:Fallback xmlns="">
      <p:transition spd="slow" advTm="29308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433BA9-3A0E-BB53-42F9-BE08840FB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65" y="5871"/>
            <a:ext cx="4107543" cy="68521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D8E6B9-0A7A-404A-BACB-DEDFD91175FC}"/>
              </a:ext>
            </a:extLst>
          </p:cNvPr>
          <p:cNvSpPr/>
          <p:nvPr/>
        </p:nvSpPr>
        <p:spPr>
          <a:xfrm>
            <a:off x="2990162" y="4267200"/>
            <a:ext cx="903514" cy="31568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C31326-8DDB-5F72-EF76-4ABE77DA8A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537" t="20965" r="10172" b="13265"/>
          <a:stretch>
            <a:fillRect/>
          </a:stretch>
        </p:blipFill>
        <p:spPr>
          <a:xfrm>
            <a:off x="5624508" y="-1"/>
            <a:ext cx="5050527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43AEAF-CF73-627E-7212-2097B7C87D6B}"/>
              </a:ext>
            </a:extLst>
          </p:cNvPr>
          <p:cNvSpPr/>
          <p:nvPr/>
        </p:nvSpPr>
        <p:spPr>
          <a:xfrm>
            <a:off x="7886012" y="4848224"/>
            <a:ext cx="1272276" cy="3524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8"/>
    </mc:Choice>
    <mc:Fallback xmlns="">
      <p:transition spd="slow" advTm="12898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C5B1C-EA76-48A2-C86D-ACBF6A2DD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A5FFBB-39EC-7D47-AC9C-AB7B4C253917}"/>
              </a:ext>
            </a:extLst>
          </p:cNvPr>
          <p:cNvSpPr txBox="1"/>
          <p:nvPr/>
        </p:nvSpPr>
        <p:spPr>
          <a:xfrm>
            <a:off x="2723923" y="1224329"/>
            <a:ext cx="67441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0" dirty="0">
                <a:solidFill>
                  <a:schemeClr val="bg1"/>
                </a:solidFill>
                <a:latin typeface="Cochin" panose="02000603020000020003" pitchFamily="2" charset="0"/>
              </a:rPr>
              <a:t>McDaniels Methods</a:t>
            </a:r>
          </a:p>
        </p:txBody>
      </p:sp>
    </p:spTree>
    <p:extLst>
      <p:ext uri="{BB962C8B-B14F-4D97-AF65-F5344CB8AC3E}">
        <p14:creationId xmlns:p14="http://schemas.microsoft.com/office/powerpoint/2010/main" val="6659709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56318-2C98-FE52-4F48-432C9F919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D0FC6-414F-A931-13E5-D847ECDEB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8333"/>
            <a:ext cx="10515600" cy="24931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Techniques exhaustively validated on white skin and straight hair, that relegate all other forms of skin and hair to a small set of flawed and underwhelming examples.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FD29CA-1113-165A-0686-D33CE5B6F49B}"/>
              </a:ext>
            </a:extLst>
          </p:cNvPr>
          <p:cNvSpPr txBox="1"/>
          <p:nvPr/>
        </p:nvSpPr>
        <p:spPr>
          <a:xfrm>
            <a:off x="2723923" y="1224329"/>
            <a:ext cx="67441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0" dirty="0">
                <a:solidFill>
                  <a:schemeClr val="bg1"/>
                </a:solidFill>
                <a:latin typeface="Cochin" panose="02000603020000020003" pitchFamily="2" charset="0"/>
              </a:rPr>
              <a:t>McDaniels Methods</a:t>
            </a:r>
          </a:p>
        </p:txBody>
      </p:sp>
    </p:spTree>
    <p:extLst>
      <p:ext uri="{BB962C8B-B14F-4D97-AF65-F5344CB8AC3E}">
        <p14:creationId xmlns:p14="http://schemas.microsoft.com/office/powerpoint/2010/main" val="2984752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a white ball&#10;&#10;AI-generated content may be incorrect.">
            <a:extLst>
              <a:ext uri="{FF2B5EF4-FFF2-40B4-BE49-F238E27FC236}">
                <a16:creationId xmlns:a16="http://schemas.microsoft.com/office/drawing/2014/main" id="{3903E686-F072-E454-5647-B691D8D653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52" r="52243"/>
          <a:stretch>
            <a:fillRect/>
          </a:stretch>
        </p:blipFill>
        <p:spPr>
          <a:xfrm>
            <a:off x="7994635" y="646214"/>
            <a:ext cx="3789402" cy="2034348"/>
          </a:xfrm>
          <a:prstGeom prst="rect">
            <a:avLst/>
          </a:prstGeom>
        </p:spPr>
      </p:pic>
      <p:pic>
        <p:nvPicPr>
          <p:cNvPr id="5" name="Picture 4" descr="A person with a white ball&#10;&#10;AI-generated content may be incorrect.">
            <a:extLst>
              <a:ext uri="{FF2B5EF4-FFF2-40B4-BE49-F238E27FC236}">
                <a16:creationId xmlns:a16="http://schemas.microsoft.com/office/drawing/2014/main" id="{60A2FDEE-B623-C709-2912-A0992F62AB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869"/>
          <a:stretch>
            <a:fillRect/>
          </a:stretch>
        </p:blipFill>
        <p:spPr>
          <a:xfrm>
            <a:off x="271472" y="646214"/>
            <a:ext cx="7626104" cy="2034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C461D6-94AC-6421-8449-8B900F5571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7"/>
          <a:stretch>
            <a:fillRect/>
          </a:stretch>
        </p:blipFill>
        <p:spPr>
          <a:xfrm>
            <a:off x="448331" y="2974598"/>
            <a:ext cx="4759157" cy="3386797"/>
          </a:xfrm>
          <a:prstGeom prst="rect">
            <a:avLst/>
          </a:prstGeom>
        </p:spPr>
      </p:pic>
      <p:pic>
        <p:nvPicPr>
          <p:cNvPr id="7" name="Picture 6" descr="A collage of different hair styles&#10;&#10;AI-generated content may be incorrect.">
            <a:extLst>
              <a:ext uri="{FF2B5EF4-FFF2-40B4-BE49-F238E27FC236}">
                <a16:creationId xmlns:a16="http://schemas.microsoft.com/office/drawing/2014/main" id="{ABD39909-A516-E24A-D2AC-8DA5B18D40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222" t="30359" r="41310" b="42279"/>
          <a:stretch>
            <a:fillRect/>
          </a:stretch>
        </p:blipFill>
        <p:spPr>
          <a:xfrm>
            <a:off x="5304547" y="2859258"/>
            <a:ext cx="3098051" cy="3502137"/>
          </a:xfrm>
          <a:prstGeom prst="rect">
            <a:avLst/>
          </a:prstGeom>
        </p:spPr>
      </p:pic>
      <p:pic>
        <p:nvPicPr>
          <p:cNvPr id="8" name="Picture 7" descr="A mannequin with red hair&#10;&#10;AI-generated content may be incorrect.">
            <a:extLst>
              <a:ext uri="{FF2B5EF4-FFF2-40B4-BE49-F238E27FC236}">
                <a16:creationId xmlns:a16="http://schemas.microsoft.com/office/drawing/2014/main" id="{3AB90E4F-06BD-A212-D0CA-5A6E053ED3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31" r="4475" b="5242"/>
          <a:stretch>
            <a:fillRect/>
          </a:stretch>
        </p:blipFill>
        <p:spPr>
          <a:xfrm>
            <a:off x="8588502" y="2859257"/>
            <a:ext cx="3377773" cy="350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574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41409-E72A-3DD8-6AFF-D8AF2B0FB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A8090A-B603-04C6-08EC-818A04F4BBA8}"/>
              </a:ext>
            </a:extLst>
          </p:cNvPr>
          <p:cNvSpPr txBox="1"/>
          <p:nvPr/>
        </p:nvSpPr>
        <p:spPr>
          <a:xfrm>
            <a:off x="3478135" y="281354"/>
            <a:ext cx="55354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0" dirty="0" err="1">
                <a:solidFill>
                  <a:schemeClr val="bg1"/>
                </a:solidFill>
                <a:latin typeface="Cochin" panose="02000603020000020003" pitchFamily="2" charset="0"/>
              </a:rPr>
              <a:t>Durald</a:t>
            </a:r>
            <a:r>
              <a:rPr lang="en-US" sz="6000" dirty="0">
                <a:solidFill>
                  <a:schemeClr val="bg1"/>
                </a:solidFill>
                <a:latin typeface="Cochin" panose="02000603020000020003" pitchFamily="2" charset="0"/>
              </a:rPr>
              <a:t> Methods</a:t>
            </a:r>
          </a:p>
        </p:txBody>
      </p:sp>
    </p:spTree>
    <p:extLst>
      <p:ext uri="{BB962C8B-B14F-4D97-AF65-F5344CB8AC3E}">
        <p14:creationId xmlns:p14="http://schemas.microsoft.com/office/powerpoint/2010/main" val="3668061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C7492-79DA-BAAD-341C-2CFFE6FB0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E8D1C-1C65-DD60-A09E-9199EF711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729"/>
            <a:ext cx="10515600" cy="24931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Techniques developed in close collaboration with the people being depicted.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54A47-E254-59C5-CAC0-CC6A0E2A5FE5}"/>
              </a:ext>
            </a:extLst>
          </p:cNvPr>
          <p:cNvSpPr txBox="1"/>
          <p:nvPr/>
        </p:nvSpPr>
        <p:spPr>
          <a:xfrm>
            <a:off x="3478135" y="281354"/>
            <a:ext cx="55354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0" dirty="0" err="1">
                <a:solidFill>
                  <a:schemeClr val="bg1"/>
                </a:solidFill>
                <a:latin typeface="Cochin" panose="02000603020000020003" pitchFamily="2" charset="0"/>
              </a:rPr>
              <a:t>Durald</a:t>
            </a:r>
            <a:r>
              <a:rPr lang="en-US" sz="6000" dirty="0">
                <a:solidFill>
                  <a:schemeClr val="bg1"/>
                </a:solidFill>
                <a:latin typeface="Cochin" panose="02000603020000020003" pitchFamily="2" charset="0"/>
              </a:rPr>
              <a:t> Methods</a:t>
            </a:r>
          </a:p>
        </p:txBody>
      </p:sp>
    </p:spTree>
    <p:extLst>
      <p:ext uri="{BB962C8B-B14F-4D97-AF65-F5344CB8AC3E}">
        <p14:creationId xmlns:p14="http://schemas.microsoft.com/office/powerpoint/2010/main" val="1317363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B90DD-BCA7-A325-375A-66EBC29C0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9FB96-8AAC-2459-DDF4-7ACEE4C79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729"/>
            <a:ext cx="10515600" cy="24931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Techniques developed in close collaboration with the people being depicted.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5495FA-2C74-B342-CE5D-5B2956508FD3}"/>
              </a:ext>
            </a:extLst>
          </p:cNvPr>
          <p:cNvSpPr txBox="1"/>
          <p:nvPr/>
        </p:nvSpPr>
        <p:spPr>
          <a:xfrm>
            <a:off x="3478135" y="281354"/>
            <a:ext cx="52357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0" dirty="0" err="1">
                <a:solidFill>
                  <a:schemeClr val="bg1"/>
                </a:solidFill>
                <a:latin typeface="Cochin" panose="02000603020000020003" pitchFamily="2" charset="0"/>
              </a:rPr>
              <a:t>Durald</a:t>
            </a:r>
            <a:r>
              <a:rPr lang="en-US" sz="6000" dirty="0">
                <a:solidFill>
                  <a:schemeClr val="bg1"/>
                </a:solidFill>
                <a:latin typeface="Cochin" panose="02000603020000020003" pitchFamily="2" charset="0"/>
              </a:rPr>
              <a:t> Method</a:t>
            </a:r>
          </a:p>
        </p:txBody>
      </p:sp>
      <p:pic>
        <p:nvPicPr>
          <p:cNvPr id="6" name="Picture 5" descr="A person holding a camera&#10;&#10;AI-generated content may be incorrect.">
            <a:extLst>
              <a:ext uri="{FF2B5EF4-FFF2-40B4-BE49-F238E27FC236}">
                <a16:creationId xmlns:a16="http://schemas.microsoft.com/office/drawing/2014/main" id="{30BF1FF5-CB5F-75BB-8491-B836253FB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577" y="2764301"/>
            <a:ext cx="3638843" cy="409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41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vest&#10;&#10;AI-generated content may be incorrect.">
            <a:extLst>
              <a:ext uri="{FF2B5EF4-FFF2-40B4-BE49-F238E27FC236}">
                <a16:creationId xmlns:a16="http://schemas.microsoft.com/office/drawing/2014/main" id="{27A14E77-C224-6D63-D219-9421AA922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575" y="1"/>
            <a:ext cx="8904849" cy="3537542"/>
          </a:xfrm>
          <a:prstGeom prst="rect">
            <a:avLst/>
          </a:prstGeom>
        </p:spPr>
      </p:pic>
      <p:pic>
        <p:nvPicPr>
          <p:cNvPr id="9" name="Picture 8" descr="A person in a white dress&#10;&#10;AI-generated content may be incorrect.">
            <a:extLst>
              <a:ext uri="{FF2B5EF4-FFF2-40B4-BE49-F238E27FC236}">
                <a16:creationId xmlns:a16="http://schemas.microsoft.com/office/drawing/2014/main" id="{EE77B918-2E95-0F54-D665-3AE8D01D7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326" y="3537543"/>
            <a:ext cx="4590961" cy="3320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760484-1ED0-B1F1-DE24-0D180C180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287" y="3537542"/>
            <a:ext cx="6298290" cy="33204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39FBFE-179F-258B-6617-A6AE80C2EBC6}"/>
              </a:ext>
            </a:extLst>
          </p:cNvPr>
          <p:cNvSpPr txBox="1"/>
          <p:nvPr/>
        </p:nvSpPr>
        <p:spPr>
          <a:xfrm>
            <a:off x="10235262" y="6396335"/>
            <a:ext cx="197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  <a:latin typeface="Cochin" panose="02000603020000020003" pitchFamily="2" charset="0"/>
              </a:rPr>
              <a:t>Sinners </a:t>
            </a:r>
            <a:r>
              <a:rPr lang="en-US" sz="2400" dirty="0">
                <a:solidFill>
                  <a:schemeClr val="bg1"/>
                </a:solidFill>
                <a:latin typeface="Cochin" panose="02000603020000020003" pitchFamily="2" charset="0"/>
              </a:rPr>
              <a:t>(2025)</a:t>
            </a:r>
          </a:p>
        </p:txBody>
      </p:sp>
    </p:spTree>
    <p:extLst>
      <p:ext uri="{BB962C8B-B14F-4D97-AF65-F5344CB8AC3E}">
        <p14:creationId xmlns:p14="http://schemas.microsoft.com/office/powerpoint/2010/main" val="242830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6840E-CC81-A025-F7EC-F48AA639A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red square with white text&#10;&#10;AI-generated content may be incorrect.">
            <a:extLst>
              <a:ext uri="{FF2B5EF4-FFF2-40B4-BE49-F238E27FC236}">
                <a16:creationId xmlns:a16="http://schemas.microsoft.com/office/drawing/2014/main" id="{BEA0C888-DA7A-320F-1AF9-73589AB3D7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52" r="11638"/>
          <a:stretch>
            <a:fillRect/>
          </a:stretch>
        </p:blipFill>
        <p:spPr>
          <a:xfrm>
            <a:off x="108486" y="0"/>
            <a:ext cx="5253927" cy="6858000"/>
          </a:xfrm>
          <a:prstGeom prst="rect">
            <a:avLst/>
          </a:prstGeom>
        </p:spPr>
      </p:pic>
      <p:pic>
        <p:nvPicPr>
          <p:cNvPr id="2" name="Picture 1" descr="A group of posters on a black board&#10;&#10;AI-generated content may be incorrect.">
            <a:extLst>
              <a:ext uri="{FF2B5EF4-FFF2-40B4-BE49-F238E27FC236}">
                <a16:creationId xmlns:a16="http://schemas.microsoft.com/office/drawing/2014/main" id="{B0064973-847C-39EF-9C83-5F1DEA3B13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425" t="9950" r="4905" b="9454"/>
          <a:stretch>
            <a:fillRect/>
          </a:stretch>
        </p:blipFill>
        <p:spPr>
          <a:xfrm>
            <a:off x="6635357" y="-18740"/>
            <a:ext cx="4822209" cy="68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965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3FA581-5F8E-3AC1-4BB5-B6D141BB1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a person's head&#10;&#10;AI-generated content may be incorrect.">
            <a:extLst>
              <a:ext uri="{FF2B5EF4-FFF2-40B4-BE49-F238E27FC236}">
                <a16:creationId xmlns:a16="http://schemas.microsoft.com/office/drawing/2014/main" id="{F45763A8-F90A-425A-3CBF-4374E3F05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8100" y="293516"/>
            <a:ext cx="10435799" cy="627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49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D1695F-4DE5-0D23-738E-89C1A21A5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a person's head&#10;&#10;AI-generated content may be incorrect.">
            <a:extLst>
              <a:ext uri="{FF2B5EF4-FFF2-40B4-BE49-F238E27FC236}">
                <a16:creationId xmlns:a16="http://schemas.microsoft.com/office/drawing/2014/main" id="{DCABCD09-C813-6ABD-8FE0-EE4928C99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8100" y="293516"/>
            <a:ext cx="10435799" cy="62709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FC302D-75D5-E541-C279-5DEFD1034273}"/>
              </a:ext>
            </a:extLst>
          </p:cNvPr>
          <p:cNvSpPr/>
          <p:nvPr/>
        </p:nvSpPr>
        <p:spPr>
          <a:xfrm>
            <a:off x="1083212" y="1280160"/>
            <a:ext cx="4684542" cy="309489"/>
          </a:xfrm>
          <a:prstGeom prst="rect">
            <a:avLst/>
          </a:prstGeom>
          <a:ln w="635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US" dirty="0">
              <a:solidFill>
                <a:schemeClr val="bg1"/>
              </a:solidFill>
              <a:latin typeface="Cochin" panose="020006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1260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E26C3-0AFC-0B55-650A-C1A2F7A3E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5D1D-6330-3F6D-EF13-099741F0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403" y="3936570"/>
            <a:ext cx="11068366" cy="1228154"/>
          </a:xfrm>
        </p:spPr>
        <p:txBody>
          <a:bodyPr>
            <a:normAutofit/>
          </a:bodyPr>
          <a:lstStyle/>
          <a:p>
            <a:pPr algn="l"/>
            <a:r>
              <a:rPr lang="en-US" sz="4400" i="1" dirty="0"/>
              <a:t>Is This a McDaniels Method or a </a:t>
            </a:r>
            <a:r>
              <a:rPr lang="en-US" sz="4400" i="1" dirty="0" err="1"/>
              <a:t>Durald</a:t>
            </a:r>
            <a:r>
              <a:rPr lang="en-US" sz="4400" i="1" dirty="0"/>
              <a:t> Method?</a:t>
            </a:r>
          </a:p>
        </p:txBody>
      </p:sp>
    </p:spTree>
    <p:extLst>
      <p:ext uri="{BB962C8B-B14F-4D97-AF65-F5344CB8AC3E}">
        <p14:creationId xmlns:p14="http://schemas.microsoft.com/office/powerpoint/2010/main" val="325422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3"/>
    </mc:Choice>
    <mc:Fallback xmlns="">
      <p:transition spd="slow" advTm="14063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C6E90-1510-225F-70E8-A2A8EA839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7882-896D-660A-B978-74774973D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403" y="3936570"/>
            <a:ext cx="11068366" cy="1228154"/>
          </a:xfrm>
        </p:spPr>
        <p:txBody>
          <a:bodyPr>
            <a:normAutofit/>
          </a:bodyPr>
          <a:lstStyle/>
          <a:p>
            <a:pPr algn="l"/>
            <a:r>
              <a:rPr lang="en-US" sz="4400" i="1" dirty="0"/>
              <a:t>Is This a McDaniels Method or a </a:t>
            </a:r>
            <a:r>
              <a:rPr lang="en-US" sz="4400" i="1" dirty="0" err="1"/>
              <a:t>Durald</a:t>
            </a:r>
            <a:r>
              <a:rPr lang="en-US" sz="4400" i="1" dirty="0"/>
              <a:t> Method?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5A728-3FDF-9E92-125E-2AAED66F3C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28" b="32130"/>
          <a:stretch>
            <a:fillRect/>
          </a:stretch>
        </p:blipFill>
        <p:spPr>
          <a:xfrm>
            <a:off x="2220350" y="829994"/>
            <a:ext cx="4107543" cy="35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3"/>
    </mc:Choice>
    <mc:Fallback xmlns="">
      <p:transition spd="slow" advTm="14063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A591A-9CB4-715D-CB71-B0EF837F0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4A350-B71C-D9D2-ECFC-C302D1E36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403" y="3936570"/>
            <a:ext cx="11068366" cy="1228154"/>
          </a:xfrm>
        </p:spPr>
        <p:txBody>
          <a:bodyPr>
            <a:normAutofit/>
          </a:bodyPr>
          <a:lstStyle/>
          <a:p>
            <a:pPr algn="l"/>
            <a:r>
              <a:rPr lang="en-US" sz="4400" i="1" dirty="0"/>
              <a:t>Is This a McDaniels Method or a </a:t>
            </a:r>
            <a:r>
              <a:rPr lang="en-US" sz="4400" i="1" dirty="0" err="1"/>
              <a:t>Durald</a:t>
            </a:r>
            <a:r>
              <a:rPr lang="en-US" sz="4400" i="1" dirty="0"/>
              <a:t> Method?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6DBAFB-2AA0-A0DF-72A1-A4CFC99F27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28" b="32130"/>
          <a:stretch>
            <a:fillRect/>
          </a:stretch>
        </p:blipFill>
        <p:spPr>
          <a:xfrm>
            <a:off x="2220350" y="829994"/>
            <a:ext cx="4107543" cy="3559126"/>
          </a:xfrm>
          <a:prstGeom prst="rect">
            <a:avLst/>
          </a:prstGeom>
        </p:spPr>
      </p:pic>
      <p:pic>
        <p:nvPicPr>
          <p:cNvPr id="7" name="Picture 6" descr="A person holding a camera&#10;&#10;AI-generated content may be incorrect.">
            <a:extLst>
              <a:ext uri="{FF2B5EF4-FFF2-40B4-BE49-F238E27FC236}">
                <a16:creationId xmlns:a16="http://schemas.microsoft.com/office/drawing/2014/main" id="{01281143-8151-A666-FF06-98D54156E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589" y="829994"/>
            <a:ext cx="3163667" cy="35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3"/>
    </mc:Choice>
    <mc:Fallback xmlns="">
      <p:transition spd="slow" advTm="14063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2F885-6002-79F8-7F17-B8B0D4BA8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2C609-A0F6-1991-7529-83E67FD62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403" y="3936570"/>
            <a:ext cx="11068366" cy="1228154"/>
          </a:xfrm>
        </p:spPr>
        <p:txBody>
          <a:bodyPr>
            <a:normAutofit/>
          </a:bodyPr>
          <a:lstStyle/>
          <a:p>
            <a:pPr algn="l"/>
            <a:r>
              <a:rPr lang="en-US" sz="4400" i="1" dirty="0"/>
              <a:t>Is This a McDaniels Method or a </a:t>
            </a:r>
            <a:r>
              <a:rPr lang="en-US" sz="4400" i="1" dirty="0" err="1"/>
              <a:t>Durald</a:t>
            </a:r>
            <a:r>
              <a:rPr lang="en-US" sz="4400" i="1" dirty="0"/>
              <a:t> Method?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AE35D-D050-3367-BE3A-571FF1B81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03" y="5274042"/>
            <a:ext cx="9907654" cy="186458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Theodore Kim, Alexa Schor, Julian Posada, Alka V. Menon</a:t>
            </a:r>
          </a:p>
          <a:p>
            <a:pPr algn="l"/>
            <a:r>
              <a:rPr lang="en-US" dirty="0"/>
              <a:t>Yale University</a:t>
            </a:r>
          </a:p>
          <a:p>
            <a:pPr algn="l"/>
            <a:r>
              <a:rPr lang="en-US" dirty="0"/>
              <a:t>June 25,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4333B-83A8-F139-D628-9C32C7710D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28" b="32130"/>
          <a:stretch>
            <a:fillRect/>
          </a:stretch>
        </p:blipFill>
        <p:spPr>
          <a:xfrm>
            <a:off x="2220350" y="829994"/>
            <a:ext cx="4107543" cy="3559126"/>
          </a:xfrm>
          <a:prstGeom prst="rect">
            <a:avLst/>
          </a:prstGeom>
        </p:spPr>
      </p:pic>
      <p:pic>
        <p:nvPicPr>
          <p:cNvPr id="5" name="Picture 4" descr="A person holding a camera&#10;&#10;AI-generated content may be incorrect.">
            <a:extLst>
              <a:ext uri="{FF2B5EF4-FFF2-40B4-BE49-F238E27FC236}">
                <a16:creationId xmlns:a16="http://schemas.microsoft.com/office/drawing/2014/main" id="{581A5882-522B-53A6-9ADC-647240553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589" y="829994"/>
            <a:ext cx="3163667" cy="35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3"/>
    </mc:Choice>
    <mc:Fallback xmlns="">
      <p:transition spd="slow" advTm="1406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52A8E-4606-B147-AC60-54C2D5542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BF5DAE-6305-613B-9477-4ACCD925E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1268"/>
            <a:ext cx="9144000" cy="1930800"/>
          </a:xfrm>
        </p:spPr>
        <p:txBody>
          <a:bodyPr/>
          <a:lstStyle/>
          <a:p>
            <a:r>
              <a:rPr lang="en-US" dirty="0"/>
              <a:t>Search for “skin”</a:t>
            </a:r>
          </a:p>
        </p:txBody>
      </p:sp>
    </p:spTree>
    <p:extLst>
      <p:ext uri="{BB962C8B-B14F-4D97-AF65-F5344CB8AC3E}">
        <p14:creationId xmlns:p14="http://schemas.microsoft.com/office/powerpoint/2010/main" val="4285870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E3010-70E5-47E9-D1B7-985BE605E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95030-10D8-7C27-8BA6-04215A1F6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“Skin” as optical substrate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E73A6F-5078-C2B5-2F67-6316490FC8FB}"/>
              </a:ext>
            </a:extLst>
          </p:cNvPr>
          <p:cNvGrpSpPr/>
          <p:nvPr/>
        </p:nvGrpSpPr>
        <p:grpSpPr>
          <a:xfrm>
            <a:off x="838200" y="1489210"/>
            <a:ext cx="10711404" cy="5144065"/>
            <a:chOff x="-724395" y="681035"/>
            <a:chExt cx="12916394" cy="6202993"/>
          </a:xfrm>
        </p:grpSpPr>
        <p:pic>
          <p:nvPicPr>
            <p:cNvPr id="11" name="Picture 10" descr="Close-up of a person's face&#10;&#10;AI-generated content may be incorrect.">
              <a:extLst>
                <a:ext uri="{FF2B5EF4-FFF2-40B4-BE49-F238E27FC236}">
                  <a16:creationId xmlns:a16="http://schemas.microsoft.com/office/drawing/2014/main" id="{DC1DD8C9-F43B-31C9-7C9F-8C6C2682F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98090" y="681037"/>
              <a:ext cx="3593909" cy="3330426"/>
            </a:xfrm>
            <a:prstGeom prst="rect">
              <a:avLst/>
            </a:prstGeom>
          </p:spPr>
        </p:pic>
        <p:pic>
          <p:nvPicPr>
            <p:cNvPr id="5" name="Picture 4" descr="A bald person with eyes closed&#10;&#10;AI-generated content may be incorrect.">
              <a:extLst>
                <a:ext uri="{FF2B5EF4-FFF2-40B4-BE49-F238E27FC236}">
                  <a16:creationId xmlns:a16="http://schemas.microsoft.com/office/drawing/2014/main" id="{2937F694-FD27-58DB-D734-09A9EDFAA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24395" y="681036"/>
              <a:ext cx="4060435" cy="3269522"/>
            </a:xfrm>
            <a:prstGeom prst="rect">
              <a:avLst/>
            </a:prstGeom>
          </p:spPr>
        </p:pic>
        <p:pic>
          <p:nvPicPr>
            <p:cNvPr id="7" name="Picture 6" descr="Close-up of a person's lips&#10;&#10;AI-generated content may be incorrect.">
              <a:extLst>
                <a:ext uri="{FF2B5EF4-FFF2-40B4-BE49-F238E27FC236}">
                  <a16:creationId xmlns:a16="http://schemas.microsoft.com/office/drawing/2014/main" id="{AD3F55AE-E276-B466-A04F-46BBEDB6D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6040" y="681035"/>
              <a:ext cx="5361316" cy="3269523"/>
            </a:xfrm>
            <a:prstGeom prst="rect">
              <a:avLst/>
            </a:prstGeom>
          </p:spPr>
        </p:pic>
        <p:pic>
          <p:nvPicPr>
            <p:cNvPr id="9" name="Picture 8" descr="Close up of a person's lips&#10;&#10;AI-generated content may be incorrect.">
              <a:extLst>
                <a:ext uri="{FF2B5EF4-FFF2-40B4-BE49-F238E27FC236}">
                  <a16:creationId xmlns:a16="http://schemas.microsoft.com/office/drawing/2014/main" id="{AD95BC55-E210-7E51-665E-DCBBDC498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0416" y="3950565"/>
              <a:ext cx="3915555" cy="2933463"/>
            </a:xfrm>
            <a:prstGeom prst="rect">
              <a:avLst/>
            </a:prstGeom>
          </p:spPr>
        </p:pic>
        <p:pic>
          <p:nvPicPr>
            <p:cNvPr id="13" name="Picture 12" descr="A bald person with eyes closed&#10;&#10;AI-generated content may be incorrect.">
              <a:extLst>
                <a:ext uri="{FF2B5EF4-FFF2-40B4-BE49-F238E27FC236}">
                  <a16:creationId xmlns:a16="http://schemas.microsoft.com/office/drawing/2014/main" id="{02DB2DCB-DB73-9022-F31D-AFBAA8144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0670" y="3950564"/>
              <a:ext cx="2709745" cy="2908205"/>
            </a:xfrm>
            <a:prstGeom prst="rect">
              <a:avLst/>
            </a:prstGeom>
          </p:spPr>
        </p:pic>
        <p:pic>
          <p:nvPicPr>
            <p:cNvPr id="15" name="Picture 14" descr="A bald person with eyes closed&#10;&#10;AI-generated content may be incorrect.">
              <a:extLst>
                <a:ext uri="{FF2B5EF4-FFF2-40B4-BE49-F238E27FC236}">
                  <a16:creationId xmlns:a16="http://schemas.microsoft.com/office/drawing/2014/main" id="{0EAD0C53-02D4-B58E-6275-CEA55CD1C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25971" y="3950565"/>
              <a:ext cx="2947683" cy="2929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5898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07A08-8263-56D9-863A-95F74DF38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9228F57-04BA-9D89-0F40-1B0BFA555FB9}"/>
              </a:ext>
            </a:extLst>
          </p:cNvPr>
          <p:cNvGrpSpPr/>
          <p:nvPr/>
        </p:nvGrpSpPr>
        <p:grpSpPr>
          <a:xfrm>
            <a:off x="1173192" y="1830769"/>
            <a:ext cx="10166075" cy="4430545"/>
            <a:chOff x="1607146" y="2450702"/>
            <a:chExt cx="8028458" cy="3498936"/>
          </a:xfrm>
        </p:grpSpPr>
        <p:pic>
          <p:nvPicPr>
            <p:cNvPr id="6" name="Picture 5" descr="A close-up of a yellow stripe&#10;&#10;AI-generated content may be incorrect.">
              <a:extLst>
                <a:ext uri="{FF2B5EF4-FFF2-40B4-BE49-F238E27FC236}">
                  <a16:creationId xmlns:a16="http://schemas.microsoft.com/office/drawing/2014/main" id="{C790EE83-E8B3-6282-46B1-62F686649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7146" y="2450702"/>
              <a:ext cx="3774327" cy="1110096"/>
            </a:xfrm>
            <a:prstGeom prst="rect">
              <a:avLst/>
            </a:prstGeom>
          </p:spPr>
        </p:pic>
        <p:pic>
          <p:nvPicPr>
            <p:cNvPr id="10" name="Picture 9" descr="A yellow and black text&#10;&#10;AI-generated content may be incorrect.">
              <a:extLst>
                <a:ext uri="{FF2B5EF4-FFF2-40B4-BE49-F238E27FC236}">
                  <a16:creationId xmlns:a16="http://schemas.microsoft.com/office/drawing/2014/main" id="{AE5AF67E-93E2-4F24-D9EC-842FC3996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8798"/>
            <a:stretch>
              <a:fillRect/>
            </a:stretch>
          </p:blipFill>
          <p:spPr>
            <a:xfrm>
              <a:off x="5476654" y="2450702"/>
              <a:ext cx="4091785" cy="1110096"/>
            </a:xfrm>
            <a:prstGeom prst="rect">
              <a:avLst/>
            </a:prstGeom>
          </p:spPr>
        </p:pic>
        <p:pic>
          <p:nvPicPr>
            <p:cNvPr id="14" name="Picture 13" descr="A close up of a text&#10;&#10;AI-generated content may be incorrect.">
              <a:extLst>
                <a:ext uri="{FF2B5EF4-FFF2-40B4-BE49-F238E27FC236}">
                  <a16:creationId xmlns:a16="http://schemas.microsoft.com/office/drawing/2014/main" id="{6BF4645E-223E-4FFA-2325-BE78477AB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13265"/>
            <a:stretch>
              <a:fillRect/>
            </a:stretch>
          </p:blipFill>
          <p:spPr>
            <a:xfrm>
              <a:off x="1607147" y="3684539"/>
              <a:ext cx="3774328" cy="1085978"/>
            </a:xfrm>
            <a:prstGeom prst="rect">
              <a:avLst/>
            </a:prstGeom>
          </p:spPr>
        </p:pic>
        <p:pic>
          <p:nvPicPr>
            <p:cNvPr id="18" name="Picture 17" descr="A close up of black text&#10;&#10;AI-generated content may be incorrect.">
              <a:extLst>
                <a:ext uri="{FF2B5EF4-FFF2-40B4-BE49-F238E27FC236}">
                  <a16:creationId xmlns:a16="http://schemas.microsoft.com/office/drawing/2014/main" id="{A434ECEC-C988-9A0B-6423-BAA58027F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7146" y="4863660"/>
              <a:ext cx="7873342" cy="1085978"/>
            </a:xfrm>
            <a:prstGeom prst="rect">
              <a:avLst/>
            </a:prstGeom>
          </p:spPr>
        </p:pic>
        <p:pic>
          <p:nvPicPr>
            <p:cNvPr id="20" name="Picture 19" descr="A yellow and black text&#10;&#10;AI-generated content may be incorrect.">
              <a:extLst>
                <a:ext uri="{FF2B5EF4-FFF2-40B4-BE49-F238E27FC236}">
                  <a16:creationId xmlns:a16="http://schemas.microsoft.com/office/drawing/2014/main" id="{40AF5442-FE69-8D31-DC4E-7BA33D5C9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43817" y="3715076"/>
              <a:ext cx="4091787" cy="1013647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9777878-F03F-E220-D7C9-873BE0D35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“Skin” as optical substrate</a:t>
            </a:r>
          </a:p>
        </p:txBody>
      </p:sp>
    </p:spTree>
    <p:extLst>
      <p:ext uri="{BB962C8B-B14F-4D97-AF65-F5344CB8AC3E}">
        <p14:creationId xmlns:p14="http://schemas.microsoft.com/office/powerpoint/2010/main" val="762884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AE96C9-EC38-505D-F08D-5E2E5A095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6735" y="632948"/>
            <a:ext cx="6967745" cy="5592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0FCA99-F944-C4CC-D9EE-DD3D4F35FC24}"/>
              </a:ext>
            </a:extLst>
          </p:cNvPr>
          <p:cNvSpPr txBox="1"/>
          <p:nvPr/>
        </p:nvSpPr>
        <p:spPr>
          <a:xfrm>
            <a:off x="2149186" y="6396335"/>
            <a:ext cx="1004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  <a:latin typeface="Cochin" panose="02000603020000020003" pitchFamily="2" charset="0"/>
              </a:rPr>
              <a:t>Rendering Translucent Materials Using Photon Diffusion, </a:t>
            </a:r>
            <a:r>
              <a:rPr lang="en-US" sz="2400" dirty="0">
                <a:solidFill>
                  <a:schemeClr val="bg1"/>
                </a:solidFill>
                <a:latin typeface="Cochin" panose="02000603020000020003" pitchFamily="2" charset="0"/>
              </a:rPr>
              <a:t>Donner and Jensen 2007</a:t>
            </a:r>
          </a:p>
        </p:txBody>
      </p:sp>
    </p:spTree>
    <p:extLst>
      <p:ext uri="{BB962C8B-B14F-4D97-AF65-F5344CB8AC3E}">
        <p14:creationId xmlns:p14="http://schemas.microsoft.com/office/powerpoint/2010/main" val="2188235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63500">
          <a:solidFill>
            <a:srgbClr val="FF0000"/>
          </a:solidFill>
        </a:ln>
      </a:spPr>
      <a:bodyPr wrap="square" rtlCol="0" anchor="ctr">
        <a:spAutoFit/>
      </a:bodyPr>
      <a:lstStyle>
        <a:defPPr algn="l">
          <a:defRPr dirty="0">
            <a:solidFill>
              <a:schemeClr val="bg1"/>
            </a:solidFill>
            <a:latin typeface="Cochin" panose="02000603020000020003" pitchFamily="2" charset="0"/>
          </a:defRPr>
        </a:defPPr>
      </a:lstStyle>
    </a:spDef>
    <a:lnDef>
      <a:spPr>
        <a:ln w="127000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400" i="1" dirty="0" smtClean="0">
            <a:solidFill>
              <a:schemeClr val="bg1"/>
            </a:solidFill>
            <a:latin typeface="Cochin" panose="02000603020000020003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26191</TotalTime>
  <Words>1510</Words>
  <Application>Microsoft Macintosh PowerPoint</Application>
  <PresentationFormat>Widescreen</PresentationFormat>
  <Paragraphs>183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Cochin</vt:lpstr>
      <vt:lpstr>Office Theme</vt:lpstr>
      <vt:lpstr>The Racial Character of Computer Graphics Research</vt:lpstr>
      <vt:lpstr>What does “skin” mean in computer graphics?</vt:lpstr>
      <vt:lpstr>What does “hair” mean in computer graphics?</vt:lpstr>
      <vt:lpstr>PowerPoint Presentation</vt:lpstr>
      <vt:lpstr>PowerPoint Presentation</vt:lpstr>
      <vt:lpstr>Search for “skin”</vt:lpstr>
      <vt:lpstr>“Skin” as optical substrate</vt:lpstr>
      <vt:lpstr>“Skin” as optical substrate</vt:lpstr>
      <vt:lpstr>PowerPoint Presentation</vt:lpstr>
      <vt:lpstr>PowerPoint Presentation</vt:lpstr>
      <vt:lpstr>PowerPoint Presentation</vt:lpstr>
      <vt:lpstr>“Skin” as a full human 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“Skin” means “white skin” in computer graphics</vt:lpstr>
      <vt:lpstr>Search for “hair”</vt:lpstr>
      <vt:lpstr>PowerPoint Presentation</vt:lpstr>
      <vt:lpstr>Significant binarization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“Hair” means “straight hair” in computer graphics</vt:lpstr>
      <vt:lpstr>“Hair” means “straight hair” in computer graphics</vt:lpstr>
      <vt:lpstr>New Terminology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This a McDaniels Method or a Durald Method?</vt:lpstr>
      <vt:lpstr>Is This a McDaniels Method or a Durald Method?</vt:lpstr>
      <vt:lpstr>Is This a McDaniels Method or a Durald Method?</vt:lpstr>
      <vt:lpstr>Is This a McDaniels Method or a Durald Method?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Kim, Theodore</cp:lastModifiedBy>
  <cp:revision>1625</cp:revision>
  <dcterms:created xsi:type="dcterms:W3CDTF">2019-02-21T04:02:25Z</dcterms:created>
  <dcterms:modified xsi:type="dcterms:W3CDTF">2026-06-22T19:14:04Z</dcterms:modified>
</cp:coreProperties>
</file>